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Lst>
  <p:notesMasterIdLst>
    <p:notesMasterId r:id="rId56"/>
  </p:notesMasterIdLst>
  <p:handoutMasterIdLst>
    <p:handoutMasterId r:id="rId57"/>
  </p:handoutMasterIdLst>
  <p:sldIdLst>
    <p:sldId id="256" r:id="rId2"/>
    <p:sldId id="341" r:id="rId3"/>
    <p:sldId id="312" r:id="rId4"/>
    <p:sldId id="258" r:id="rId5"/>
    <p:sldId id="287" r:id="rId6"/>
    <p:sldId id="291" r:id="rId7"/>
    <p:sldId id="348" r:id="rId8"/>
    <p:sldId id="342" r:id="rId9"/>
    <p:sldId id="325" r:id="rId10"/>
    <p:sldId id="333" r:id="rId11"/>
    <p:sldId id="334" r:id="rId12"/>
    <p:sldId id="335" r:id="rId13"/>
    <p:sldId id="350" r:id="rId14"/>
    <p:sldId id="336" r:id="rId15"/>
    <p:sldId id="332" r:id="rId16"/>
    <p:sldId id="337" r:id="rId17"/>
    <p:sldId id="338" r:id="rId18"/>
    <p:sldId id="339" r:id="rId19"/>
    <p:sldId id="327" r:id="rId20"/>
    <p:sldId id="328" r:id="rId21"/>
    <p:sldId id="329" r:id="rId22"/>
    <p:sldId id="330" r:id="rId23"/>
    <p:sldId id="331" r:id="rId24"/>
    <p:sldId id="343" r:id="rId25"/>
    <p:sldId id="289" r:id="rId26"/>
    <p:sldId id="288" r:id="rId27"/>
    <p:sldId id="323" r:id="rId28"/>
    <p:sldId id="324" r:id="rId29"/>
    <p:sldId id="346" r:id="rId30"/>
    <p:sldId id="318" r:id="rId31"/>
    <p:sldId id="306" r:id="rId32"/>
    <p:sldId id="307" r:id="rId33"/>
    <p:sldId id="259" r:id="rId34"/>
    <p:sldId id="260" r:id="rId35"/>
    <p:sldId id="262" r:id="rId36"/>
    <p:sldId id="314" r:id="rId37"/>
    <p:sldId id="315" r:id="rId38"/>
    <p:sldId id="317" r:id="rId39"/>
    <p:sldId id="326" r:id="rId40"/>
    <p:sldId id="293" r:id="rId41"/>
    <p:sldId id="298" r:id="rId42"/>
    <p:sldId id="349" r:id="rId43"/>
    <p:sldId id="347" r:id="rId44"/>
    <p:sldId id="267" r:id="rId45"/>
    <p:sldId id="319" r:id="rId46"/>
    <p:sldId id="320" r:id="rId47"/>
    <p:sldId id="321" r:id="rId48"/>
    <p:sldId id="276" r:id="rId49"/>
    <p:sldId id="344" r:id="rId50"/>
    <p:sldId id="310" r:id="rId51"/>
    <p:sldId id="340" r:id="rId52"/>
    <p:sldId id="322" r:id="rId53"/>
    <p:sldId id="345" r:id="rId54"/>
    <p:sldId id="275" r:id="rId5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barnard" initials="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497" autoAdjust="0"/>
  </p:normalViewPr>
  <p:slideViewPr>
    <p:cSldViewPr>
      <p:cViewPr varScale="1">
        <p:scale>
          <a:sx n="88" d="100"/>
          <a:sy n="88" d="100"/>
        </p:scale>
        <p:origin x="2274"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jcc-shared\groupshares\cjsd\CJSI\Victim%20Assistance%20Unit\2014%20Continuation%20Grants\VAWA%20allocation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r>
              <a:rPr lang="en-US" sz="2400" dirty="0"/>
              <a:t>2014 Continuation Award VAWA Allocations</a:t>
            </a:r>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'calculations for Imp plan'!$B$72:$B$76</c:f>
              <c:strCache>
                <c:ptCount val="5"/>
                <c:pt idx="0">
                  <c:v>Court Services</c:v>
                </c:pt>
                <c:pt idx="1">
                  <c:v>Discretionary</c:v>
                </c:pt>
                <c:pt idx="2">
                  <c:v>Law Enforcement</c:v>
                </c:pt>
                <c:pt idx="3">
                  <c:v>Prosecution</c:v>
                </c:pt>
                <c:pt idx="4">
                  <c:v>Victim Services</c:v>
                </c:pt>
              </c:strCache>
            </c:strRef>
          </c:cat>
          <c:val>
            <c:numRef>
              <c:f>'calculations for Imp plan'!$C$72:$C$76</c:f>
              <c:numCache>
                <c:formatCode>0%</c:formatCode>
                <c:ptCount val="5"/>
                <c:pt idx="0">
                  <c:v>5.9435232852875122E-2</c:v>
                </c:pt>
                <c:pt idx="1">
                  <c:v>0.08</c:v>
                </c:pt>
                <c:pt idx="2">
                  <c:v>0.22</c:v>
                </c:pt>
                <c:pt idx="3">
                  <c:v>0.27</c:v>
                </c:pt>
                <c:pt idx="4">
                  <c:v>0.35926999675199761</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Entry>
      <c:legendEntry>
        <c:idx val="4"/>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Entry>
      <c:layout>
        <c:manualLayout>
          <c:xMode val="edge"/>
          <c:yMode val="edge"/>
          <c:x val="0.74273544782746492"/>
          <c:y val="0.22284526635430457"/>
          <c:w val="0.24747181632631554"/>
          <c:h val="0.56745613810007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48A25-D2FD-4632-AEFC-37553EF72583}"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888E8108-47C9-4DD3-A571-B1BA2A4C6009}">
      <dgm:prSet phldrT="[Text]"/>
      <dgm:spPr/>
      <dgm:t>
        <a:bodyPr/>
        <a:lstStyle/>
        <a:p>
          <a:r>
            <a:rPr lang="en-US" dirty="0" smtClean="0"/>
            <a:t>Robert Thornton</a:t>
          </a:r>
          <a:endParaRPr lang="en-US" dirty="0"/>
        </a:p>
      </dgm:t>
    </dgm:pt>
    <dgm:pt modelId="{F4C426E5-20AA-45A7-9CA8-DF5D88C865E8}" type="parTrans" cxnId="{E5312CE6-9548-4B5A-B3D4-6C4D6D8E84DD}">
      <dgm:prSet/>
      <dgm:spPr/>
      <dgm:t>
        <a:bodyPr/>
        <a:lstStyle/>
        <a:p>
          <a:endParaRPr lang="en-US"/>
        </a:p>
      </dgm:t>
    </dgm:pt>
    <dgm:pt modelId="{B8165A85-5D6E-4C22-B518-510979EB1185}" type="sibTrans" cxnId="{E5312CE6-9548-4B5A-B3D4-6C4D6D8E84DD}">
      <dgm:prSet/>
      <dgm:spPr/>
      <dgm:t>
        <a:bodyPr/>
        <a:lstStyle/>
        <a:p>
          <a:r>
            <a:rPr lang="en-US" dirty="0" smtClean="0"/>
            <a:t>Division Director</a:t>
          </a:r>
          <a:endParaRPr lang="en-US" dirty="0"/>
        </a:p>
      </dgm:t>
    </dgm:pt>
    <dgm:pt modelId="{A32E29FF-77E5-47F5-94F5-0F7A3FB3A6D8}" type="asst">
      <dgm:prSet phldrT="[Text]"/>
      <dgm:spPr/>
      <dgm:t>
        <a:bodyPr/>
        <a:lstStyle/>
        <a:p>
          <a:r>
            <a:rPr lang="en-US" dirty="0" smtClean="0"/>
            <a:t>Shontel Wright</a:t>
          </a:r>
          <a:endParaRPr lang="en-US" dirty="0"/>
        </a:p>
      </dgm:t>
    </dgm:pt>
    <dgm:pt modelId="{35C9056B-6677-46E0-962A-18226AAD7BA3}" type="parTrans" cxnId="{E20EF4DB-B13F-48FC-B65A-F88D909FC16E}">
      <dgm:prSet/>
      <dgm:spPr/>
      <dgm:t>
        <a:bodyPr/>
        <a:lstStyle/>
        <a:p>
          <a:endParaRPr lang="en-US"/>
        </a:p>
      </dgm:t>
    </dgm:pt>
    <dgm:pt modelId="{20DF7ECB-9EF0-42C4-AE03-2BA2DBE365AF}" type="sibTrans" cxnId="{E20EF4DB-B13F-48FC-B65A-F88D909FC16E}">
      <dgm:prSet/>
      <dgm:spPr/>
      <dgm:t>
        <a:bodyPr/>
        <a:lstStyle/>
        <a:p>
          <a:r>
            <a:rPr lang="en-US" dirty="0" smtClean="0"/>
            <a:t>Program Director</a:t>
          </a:r>
          <a:endParaRPr lang="en-US" dirty="0"/>
        </a:p>
      </dgm:t>
    </dgm:pt>
    <dgm:pt modelId="{6A8B2A0E-0472-4C41-AC81-7A3DF9F86754}" type="asst">
      <dgm:prSet phldrT="[Text]"/>
      <dgm:spPr/>
      <dgm:t>
        <a:bodyPr/>
        <a:lstStyle/>
        <a:p>
          <a:r>
            <a:rPr lang="en-US" dirty="0" smtClean="0"/>
            <a:t>Kristy Carter</a:t>
          </a:r>
          <a:endParaRPr lang="en-US" dirty="0"/>
        </a:p>
      </dgm:t>
    </dgm:pt>
    <dgm:pt modelId="{5263C111-9117-4A87-B2C0-D75590ED1680}" type="parTrans" cxnId="{AE697C36-96DA-4543-90F0-115E3B2AD949}">
      <dgm:prSet/>
      <dgm:spPr/>
      <dgm:t>
        <a:bodyPr/>
        <a:lstStyle/>
        <a:p>
          <a:endParaRPr lang="en-US"/>
        </a:p>
      </dgm:t>
    </dgm:pt>
    <dgm:pt modelId="{789CC4EB-2E42-44A8-BB24-FD76DB9823CA}" type="sibTrans" cxnId="{AE697C36-96DA-4543-90F0-115E3B2AD949}">
      <dgm:prSet/>
      <dgm:spPr/>
      <dgm:t>
        <a:bodyPr/>
        <a:lstStyle/>
        <a:p>
          <a:r>
            <a:rPr lang="en-US" dirty="0" smtClean="0"/>
            <a:t>Program Director</a:t>
          </a:r>
          <a:endParaRPr lang="en-US" dirty="0"/>
        </a:p>
      </dgm:t>
    </dgm:pt>
    <dgm:pt modelId="{F1C5A5FE-20C5-4255-B8C5-20C34F7E65F6}" type="asst">
      <dgm:prSet phldrT="[Text]"/>
      <dgm:spPr/>
      <dgm:t>
        <a:bodyPr/>
        <a:lstStyle/>
        <a:p>
          <a:r>
            <a:rPr lang="en-US" dirty="0" smtClean="0"/>
            <a:t>Betty Barnard</a:t>
          </a:r>
          <a:endParaRPr lang="en-US" dirty="0"/>
        </a:p>
      </dgm:t>
    </dgm:pt>
    <dgm:pt modelId="{CF85B96B-EC90-455C-9868-0CC5568429E9}" type="parTrans" cxnId="{D4166F74-CE0F-4821-892A-96A4B79A131B}">
      <dgm:prSet/>
      <dgm:spPr/>
      <dgm:t>
        <a:bodyPr/>
        <a:lstStyle/>
        <a:p>
          <a:endParaRPr lang="en-US"/>
        </a:p>
      </dgm:t>
    </dgm:pt>
    <dgm:pt modelId="{7067871A-2C7E-4C2C-9BDE-ADE186080200}" type="sibTrans" cxnId="{D4166F74-CE0F-4821-892A-96A4B79A131B}">
      <dgm:prSet/>
      <dgm:spPr/>
      <dgm:t>
        <a:bodyPr/>
        <a:lstStyle/>
        <a:p>
          <a:pPr algn="ctr"/>
          <a:r>
            <a:rPr lang="en-US" dirty="0" smtClean="0"/>
            <a:t>Planner</a:t>
          </a:r>
          <a:endParaRPr lang="en-US" dirty="0"/>
        </a:p>
      </dgm:t>
    </dgm:pt>
    <dgm:pt modelId="{EEC6F1EA-7585-4F48-A2C3-F903EE4D623F}" type="asst">
      <dgm:prSet phldrT="[Text]"/>
      <dgm:spPr/>
      <dgm:t>
        <a:bodyPr/>
        <a:lstStyle/>
        <a:p>
          <a:r>
            <a:rPr lang="en-US" dirty="0" smtClean="0"/>
            <a:t>Jonathan Peart</a:t>
          </a:r>
          <a:endParaRPr lang="en-US" dirty="0"/>
        </a:p>
      </dgm:t>
    </dgm:pt>
    <dgm:pt modelId="{AFBF69CA-2A3F-4B32-9884-7293BCD43C0F}" type="parTrans" cxnId="{9CC6EC53-C13B-475C-A182-9DB4232919AC}">
      <dgm:prSet/>
      <dgm:spPr/>
      <dgm:t>
        <a:bodyPr/>
        <a:lstStyle/>
        <a:p>
          <a:endParaRPr lang="en-US"/>
        </a:p>
      </dgm:t>
    </dgm:pt>
    <dgm:pt modelId="{0C17208D-D452-493C-8EFA-9789FD325B8A}" type="sibTrans" cxnId="{9CC6EC53-C13B-475C-A182-9DB4232919AC}">
      <dgm:prSet/>
      <dgm:spPr/>
      <dgm:t>
        <a:bodyPr/>
        <a:lstStyle/>
        <a:p>
          <a:r>
            <a:rPr lang="en-US" dirty="0" smtClean="0"/>
            <a:t>Lead Grants Specialist</a:t>
          </a:r>
          <a:endParaRPr lang="en-US" dirty="0"/>
        </a:p>
      </dgm:t>
    </dgm:pt>
    <dgm:pt modelId="{C6AD5DB0-2CB8-4C48-B516-182172A15F3A}" type="asst">
      <dgm:prSet phldrT="[Text]"/>
      <dgm:spPr/>
      <dgm:t>
        <a:bodyPr/>
        <a:lstStyle/>
        <a:p>
          <a:r>
            <a:rPr lang="en-US" dirty="0" smtClean="0"/>
            <a:t>Monique Stevenson</a:t>
          </a:r>
          <a:endParaRPr lang="en-US" dirty="0"/>
        </a:p>
      </dgm:t>
    </dgm:pt>
    <dgm:pt modelId="{BC1CCDA1-CA6E-49A8-9535-3777B7F73DCD}" type="parTrans" cxnId="{C6D16567-D61C-4DE0-8B20-4FA52D01263C}">
      <dgm:prSet/>
      <dgm:spPr/>
      <dgm:t>
        <a:bodyPr/>
        <a:lstStyle/>
        <a:p>
          <a:endParaRPr lang="en-US"/>
        </a:p>
      </dgm:t>
    </dgm:pt>
    <dgm:pt modelId="{ED4D3DC3-8DCE-4776-9730-20F359DBC113}" type="sibTrans" cxnId="{C6D16567-D61C-4DE0-8B20-4FA52D01263C}">
      <dgm:prSet/>
      <dgm:spPr/>
      <dgm:t>
        <a:bodyPr/>
        <a:lstStyle/>
        <a:p>
          <a:r>
            <a:rPr lang="en-US" dirty="0" smtClean="0"/>
            <a:t>Grants Specialist</a:t>
          </a:r>
          <a:endParaRPr lang="en-US" dirty="0"/>
        </a:p>
      </dgm:t>
    </dgm:pt>
    <dgm:pt modelId="{DA9B5036-3634-4CCE-B72E-9543837A242B}" type="asst">
      <dgm:prSet phldrT="[Text]"/>
      <dgm:spPr/>
      <dgm:t>
        <a:bodyPr/>
        <a:lstStyle/>
        <a:p>
          <a:r>
            <a:rPr lang="en-US" dirty="0" smtClean="0"/>
            <a:t>Tonya Jenkins</a:t>
          </a:r>
          <a:endParaRPr lang="en-US" dirty="0"/>
        </a:p>
      </dgm:t>
    </dgm:pt>
    <dgm:pt modelId="{37FBDC0C-B30D-46AC-9EEA-F56FD553DA01}" type="parTrans" cxnId="{D50099D9-6E43-4501-845B-FD1CEBD56D3B}">
      <dgm:prSet/>
      <dgm:spPr/>
      <dgm:t>
        <a:bodyPr/>
        <a:lstStyle/>
        <a:p>
          <a:endParaRPr lang="en-US"/>
        </a:p>
      </dgm:t>
    </dgm:pt>
    <dgm:pt modelId="{3477E3D3-A785-47DB-95B5-C6B931AF42CF}" type="sibTrans" cxnId="{D50099D9-6E43-4501-845B-FD1CEBD56D3B}">
      <dgm:prSet/>
      <dgm:spPr/>
      <dgm:t>
        <a:bodyPr/>
        <a:lstStyle/>
        <a:p>
          <a:r>
            <a:rPr lang="en-US" dirty="0" smtClean="0"/>
            <a:t>Grants Specialist</a:t>
          </a:r>
          <a:endParaRPr lang="en-US" dirty="0"/>
        </a:p>
      </dgm:t>
    </dgm:pt>
    <dgm:pt modelId="{9067DD79-B9D6-4B93-AEB1-7809D57E833A}" type="asst">
      <dgm:prSet phldrT="[Text]"/>
      <dgm:spPr/>
      <dgm:t>
        <a:bodyPr/>
        <a:lstStyle/>
        <a:p>
          <a:r>
            <a:rPr lang="en-US" dirty="0" smtClean="0"/>
            <a:t>Ayanna Campbell</a:t>
          </a:r>
          <a:endParaRPr lang="en-US" dirty="0"/>
        </a:p>
      </dgm:t>
    </dgm:pt>
    <dgm:pt modelId="{8A23DCF3-69F6-4F5B-AAC9-7B23B65C656F}" type="parTrans" cxnId="{31F0C18D-19EE-435E-965A-FE485F200FB5}">
      <dgm:prSet/>
      <dgm:spPr/>
      <dgm:t>
        <a:bodyPr/>
        <a:lstStyle/>
        <a:p>
          <a:endParaRPr lang="en-US"/>
        </a:p>
      </dgm:t>
    </dgm:pt>
    <dgm:pt modelId="{92A2B65A-96BD-4FAA-A30E-BA7E5ADF58F1}" type="sibTrans" cxnId="{31F0C18D-19EE-435E-965A-FE485F200FB5}">
      <dgm:prSet/>
      <dgm:spPr/>
      <dgm:t>
        <a:bodyPr/>
        <a:lstStyle/>
        <a:p>
          <a:r>
            <a:rPr lang="en-US" dirty="0" smtClean="0"/>
            <a:t>Grants Specialist</a:t>
          </a:r>
          <a:endParaRPr lang="en-US" dirty="0"/>
        </a:p>
      </dgm:t>
    </dgm:pt>
    <dgm:pt modelId="{58496EFC-2266-4963-83CF-01D213A96D02}" type="asst">
      <dgm:prSet phldrT="[Text]"/>
      <dgm:spPr/>
      <dgm:t>
        <a:bodyPr/>
        <a:lstStyle/>
        <a:p>
          <a:r>
            <a:rPr lang="en-US" dirty="0" smtClean="0"/>
            <a:t>Liz Flowers</a:t>
          </a:r>
          <a:endParaRPr lang="en-US" dirty="0"/>
        </a:p>
      </dgm:t>
    </dgm:pt>
    <dgm:pt modelId="{7267C3EE-7BCC-431C-92A4-2E078C8EEAB1}" type="parTrans" cxnId="{D6278B57-0DC1-4981-AA60-8B6551406EFE}">
      <dgm:prSet/>
      <dgm:spPr/>
      <dgm:t>
        <a:bodyPr/>
        <a:lstStyle/>
        <a:p>
          <a:endParaRPr lang="en-US"/>
        </a:p>
      </dgm:t>
    </dgm:pt>
    <dgm:pt modelId="{CCAF3B24-445B-4F56-803D-187BBE57E75E}" type="sibTrans" cxnId="{D6278B57-0DC1-4981-AA60-8B6551406EFE}">
      <dgm:prSet/>
      <dgm:spPr/>
      <dgm:t>
        <a:bodyPr/>
        <a:lstStyle/>
        <a:p>
          <a:r>
            <a:rPr lang="en-US" dirty="0" smtClean="0"/>
            <a:t>Auditor/Examiner</a:t>
          </a:r>
          <a:endParaRPr lang="en-US" dirty="0"/>
        </a:p>
      </dgm:t>
    </dgm:pt>
    <dgm:pt modelId="{79927A6A-E6AA-486E-82E9-C8AD49CEE3E9}" type="asst">
      <dgm:prSet phldrT="[Text]"/>
      <dgm:spPr/>
      <dgm:t>
        <a:bodyPr/>
        <a:lstStyle/>
        <a:p>
          <a:r>
            <a:rPr lang="en-US" dirty="0" smtClean="0"/>
            <a:t>Tiffany Williams</a:t>
          </a:r>
          <a:endParaRPr lang="en-US" dirty="0"/>
        </a:p>
      </dgm:t>
    </dgm:pt>
    <dgm:pt modelId="{4721E0C7-1B2E-4E67-B577-22C14C6F2A7F}" type="parTrans" cxnId="{63D1CF0B-126C-481E-AB62-36F276BD7188}">
      <dgm:prSet/>
      <dgm:spPr/>
      <dgm:t>
        <a:bodyPr/>
        <a:lstStyle/>
        <a:p>
          <a:endParaRPr lang="en-US"/>
        </a:p>
      </dgm:t>
    </dgm:pt>
    <dgm:pt modelId="{D929A9D1-EAFB-4A4B-AD39-DB3BFA29ACAC}" type="sibTrans" cxnId="{63D1CF0B-126C-481E-AB62-36F276BD7188}">
      <dgm:prSet/>
      <dgm:spPr/>
      <dgm:t>
        <a:bodyPr/>
        <a:lstStyle/>
        <a:p>
          <a:r>
            <a:rPr lang="en-US" dirty="0" smtClean="0"/>
            <a:t>Auditor/Examiner</a:t>
          </a:r>
          <a:endParaRPr lang="en-US" dirty="0"/>
        </a:p>
      </dgm:t>
    </dgm:pt>
    <dgm:pt modelId="{6937D72A-A115-4027-8B60-210A5195D808}" type="asst">
      <dgm:prSet phldrT="[Text]"/>
      <dgm:spPr/>
      <dgm:t>
        <a:bodyPr/>
        <a:lstStyle/>
        <a:p>
          <a:r>
            <a:rPr lang="en-US" dirty="0" smtClean="0"/>
            <a:t>Quincie McKibben</a:t>
          </a:r>
          <a:endParaRPr lang="en-US" dirty="0"/>
        </a:p>
      </dgm:t>
    </dgm:pt>
    <dgm:pt modelId="{3FC5DEA9-38F3-4972-8DC0-85E1912E3835}" type="parTrans" cxnId="{CDF3BCFF-0E1D-43A1-B2A8-9D2AD346D418}">
      <dgm:prSet/>
      <dgm:spPr/>
      <dgm:t>
        <a:bodyPr/>
        <a:lstStyle/>
        <a:p>
          <a:endParaRPr lang="en-US"/>
        </a:p>
      </dgm:t>
    </dgm:pt>
    <dgm:pt modelId="{BE3C0467-5466-47C5-8652-1677136A9068}" type="sibTrans" cxnId="{CDF3BCFF-0E1D-43A1-B2A8-9D2AD346D418}">
      <dgm:prSet/>
      <dgm:spPr/>
      <dgm:t>
        <a:bodyPr/>
        <a:lstStyle/>
        <a:p>
          <a:r>
            <a:rPr lang="en-US" dirty="0" smtClean="0"/>
            <a:t>Grants Specialist</a:t>
          </a:r>
          <a:endParaRPr lang="en-US" dirty="0"/>
        </a:p>
      </dgm:t>
    </dgm:pt>
    <dgm:pt modelId="{B7F7EFF7-D8AE-4583-AA0D-576BE54D1BBB}" type="asst">
      <dgm:prSet phldrT="[Text]"/>
      <dgm:spPr/>
      <dgm:t>
        <a:bodyPr/>
        <a:lstStyle/>
        <a:p>
          <a:r>
            <a:rPr lang="en-US" dirty="0" smtClean="0"/>
            <a:t>Natalie Williams</a:t>
          </a:r>
          <a:endParaRPr lang="en-US" dirty="0"/>
        </a:p>
      </dgm:t>
    </dgm:pt>
    <dgm:pt modelId="{D733003C-BF75-4768-9519-F5BC0C12F0A8}" type="parTrans" cxnId="{A6172EBF-8A49-4F09-89C6-A80054BF8117}">
      <dgm:prSet/>
      <dgm:spPr/>
      <dgm:t>
        <a:bodyPr/>
        <a:lstStyle/>
        <a:p>
          <a:endParaRPr lang="en-US"/>
        </a:p>
      </dgm:t>
    </dgm:pt>
    <dgm:pt modelId="{BF5DE068-006F-4381-97F8-272F6A4FA936}" type="sibTrans" cxnId="{A6172EBF-8A49-4F09-89C6-A80054BF8117}">
      <dgm:prSet/>
      <dgm:spPr/>
      <dgm:t>
        <a:bodyPr/>
        <a:lstStyle/>
        <a:p>
          <a:r>
            <a:rPr lang="en-US" dirty="0" smtClean="0"/>
            <a:t>Grants Specialist</a:t>
          </a:r>
          <a:endParaRPr lang="en-US" dirty="0"/>
        </a:p>
      </dgm:t>
    </dgm:pt>
    <dgm:pt modelId="{E25B1122-E86D-4C60-A1C0-5603136222A8}" type="asst">
      <dgm:prSet phldrT="[Text]"/>
      <dgm:spPr/>
      <dgm:t>
        <a:bodyPr/>
        <a:lstStyle/>
        <a:p>
          <a:r>
            <a:rPr lang="en-US" dirty="0" smtClean="0"/>
            <a:t>Michelle Anderson</a:t>
          </a:r>
          <a:endParaRPr lang="en-US" dirty="0"/>
        </a:p>
      </dgm:t>
    </dgm:pt>
    <dgm:pt modelId="{8D37D201-AE5E-4CDD-B2E1-41B3206C03C7}" type="parTrans" cxnId="{9E055775-8C91-44F0-8BC5-DC1D3E7BD0C2}">
      <dgm:prSet/>
      <dgm:spPr/>
      <dgm:t>
        <a:bodyPr/>
        <a:lstStyle/>
        <a:p>
          <a:endParaRPr lang="en-US"/>
        </a:p>
      </dgm:t>
    </dgm:pt>
    <dgm:pt modelId="{A60D19EE-2EDD-4286-A5D0-EC623CC317C5}" type="sibTrans" cxnId="{9E055775-8C91-44F0-8BC5-DC1D3E7BD0C2}">
      <dgm:prSet/>
      <dgm:spPr/>
      <dgm:t>
        <a:bodyPr/>
        <a:lstStyle/>
        <a:p>
          <a:pPr algn="ctr"/>
          <a:r>
            <a:rPr lang="en-US" dirty="0" smtClean="0"/>
            <a:t>Planner (</a:t>
          </a:r>
          <a:r>
            <a:rPr lang="en-US" dirty="0" err="1" smtClean="0"/>
            <a:t>CSEC</a:t>
          </a:r>
          <a:r>
            <a:rPr lang="en-US" dirty="0" smtClean="0"/>
            <a:t>/</a:t>
          </a:r>
          <a:r>
            <a:rPr lang="en-US" dirty="0" err="1" smtClean="0"/>
            <a:t>DMST</a:t>
          </a:r>
          <a:r>
            <a:rPr lang="en-US" dirty="0" smtClean="0"/>
            <a:t>)</a:t>
          </a:r>
          <a:endParaRPr lang="en-US" dirty="0"/>
        </a:p>
      </dgm:t>
    </dgm:pt>
    <dgm:pt modelId="{76DD29E0-7C3E-4BD7-B4FF-EF7739149B85}" type="pres">
      <dgm:prSet presAssocID="{4D048A25-D2FD-4632-AEFC-37553EF72583}" presName="hierChild1" presStyleCnt="0">
        <dgm:presLayoutVars>
          <dgm:orgChart val="1"/>
          <dgm:chPref val="1"/>
          <dgm:dir/>
          <dgm:animOne val="branch"/>
          <dgm:animLvl val="lvl"/>
          <dgm:resizeHandles/>
        </dgm:presLayoutVars>
      </dgm:prSet>
      <dgm:spPr/>
      <dgm:t>
        <a:bodyPr/>
        <a:lstStyle/>
        <a:p>
          <a:endParaRPr lang="en-US"/>
        </a:p>
      </dgm:t>
    </dgm:pt>
    <dgm:pt modelId="{1C432666-886D-4B2A-8FED-FFFD8BE0AE06}" type="pres">
      <dgm:prSet presAssocID="{888E8108-47C9-4DD3-A571-B1BA2A4C6009}" presName="hierRoot1" presStyleCnt="0">
        <dgm:presLayoutVars>
          <dgm:hierBranch val="init"/>
        </dgm:presLayoutVars>
      </dgm:prSet>
      <dgm:spPr/>
    </dgm:pt>
    <dgm:pt modelId="{78F3309C-2A9C-4B49-A39E-D733480B4135}" type="pres">
      <dgm:prSet presAssocID="{888E8108-47C9-4DD3-A571-B1BA2A4C6009}" presName="rootComposite1" presStyleCnt="0"/>
      <dgm:spPr/>
    </dgm:pt>
    <dgm:pt modelId="{F776D1C3-8C82-48E6-85F4-6BD53E19212B}" type="pres">
      <dgm:prSet presAssocID="{888E8108-47C9-4DD3-A571-B1BA2A4C6009}" presName="rootText1" presStyleLbl="node0" presStyleIdx="0" presStyleCnt="1">
        <dgm:presLayoutVars>
          <dgm:chMax/>
          <dgm:chPref val="3"/>
        </dgm:presLayoutVars>
      </dgm:prSet>
      <dgm:spPr/>
      <dgm:t>
        <a:bodyPr/>
        <a:lstStyle/>
        <a:p>
          <a:endParaRPr lang="en-US"/>
        </a:p>
      </dgm:t>
    </dgm:pt>
    <dgm:pt modelId="{88493B3A-B78C-4C71-A056-AA2AB0D612BF}" type="pres">
      <dgm:prSet presAssocID="{888E8108-47C9-4DD3-A571-B1BA2A4C6009}" presName="titleText1" presStyleLbl="fgAcc0" presStyleIdx="0" presStyleCnt="1">
        <dgm:presLayoutVars>
          <dgm:chMax val="0"/>
          <dgm:chPref val="0"/>
        </dgm:presLayoutVars>
      </dgm:prSet>
      <dgm:spPr/>
      <dgm:t>
        <a:bodyPr/>
        <a:lstStyle/>
        <a:p>
          <a:endParaRPr lang="en-US"/>
        </a:p>
      </dgm:t>
    </dgm:pt>
    <dgm:pt modelId="{5C9DB518-32FF-448F-BA07-5CE6C3D74A4A}" type="pres">
      <dgm:prSet presAssocID="{888E8108-47C9-4DD3-A571-B1BA2A4C6009}" presName="rootConnector1" presStyleLbl="node1" presStyleIdx="0" presStyleCnt="0"/>
      <dgm:spPr/>
      <dgm:t>
        <a:bodyPr/>
        <a:lstStyle/>
        <a:p>
          <a:endParaRPr lang="en-US"/>
        </a:p>
      </dgm:t>
    </dgm:pt>
    <dgm:pt modelId="{B7E523FD-0585-4BA0-9B8E-4498E6455D36}" type="pres">
      <dgm:prSet presAssocID="{888E8108-47C9-4DD3-A571-B1BA2A4C6009}" presName="hierChild2" presStyleCnt="0"/>
      <dgm:spPr/>
    </dgm:pt>
    <dgm:pt modelId="{F3386781-48B3-4399-9DED-3DAAEA2FA896}" type="pres">
      <dgm:prSet presAssocID="{888E8108-47C9-4DD3-A571-B1BA2A4C6009}" presName="hierChild3" presStyleCnt="0"/>
      <dgm:spPr/>
    </dgm:pt>
    <dgm:pt modelId="{16C777CB-90BE-432D-A7B5-B6CF28F1AB97}" type="pres">
      <dgm:prSet presAssocID="{35C9056B-6677-46E0-962A-18226AAD7BA3}" presName="Name96" presStyleLbl="parChTrans1D2" presStyleIdx="0" presStyleCnt="2"/>
      <dgm:spPr/>
      <dgm:t>
        <a:bodyPr/>
        <a:lstStyle/>
        <a:p>
          <a:endParaRPr lang="en-US"/>
        </a:p>
      </dgm:t>
    </dgm:pt>
    <dgm:pt modelId="{7AEC461E-AD01-4218-BB8C-83924617BE30}" type="pres">
      <dgm:prSet presAssocID="{A32E29FF-77E5-47F5-94F5-0F7A3FB3A6D8}" presName="hierRoot3" presStyleCnt="0">
        <dgm:presLayoutVars>
          <dgm:hierBranch val="init"/>
        </dgm:presLayoutVars>
      </dgm:prSet>
      <dgm:spPr/>
    </dgm:pt>
    <dgm:pt modelId="{A7E93DD7-5FF4-4858-AC6F-7A9937F3DB4F}" type="pres">
      <dgm:prSet presAssocID="{A32E29FF-77E5-47F5-94F5-0F7A3FB3A6D8}" presName="rootComposite3" presStyleCnt="0"/>
      <dgm:spPr/>
    </dgm:pt>
    <dgm:pt modelId="{9D1A44DC-8ADB-4AD9-94CA-D9105C1A1CBC}" type="pres">
      <dgm:prSet presAssocID="{A32E29FF-77E5-47F5-94F5-0F7A3FB3A6D8}" presName="rootText3" presStyleLbl="asst1" presStyleIdx="0" presStyleCnt="12">
        <dgm:presLayoutVars>
          <dgm:chPref val="3"/>
        </dgm:presLayoutVars>
      </dgm:prSet>
      <dgm:spPr/>
      <dgm:t>
        <a:bodyPr/>
        <a:lstStyle/>
        <a:p>
          <a:endParaRPr lang="en-US"/>
        </a:p>
      </dgm:t>
    </dgm:pt>
    <dgm:pt modelId="{339A5E17-AF50-4D92-B453-ACECAC37CDFF}" type="pres">
      <dgm:prSet presAssocID="{A32E29FF-77E5-47F5-94F5-0F7A3FB3A6D8}" presName="titleText3" presStyleLbl="fgAcc2" presStyleIdx="0" presStyleCnt="12">
        <dgm:presLayoutVars>
          <dgm:chMax val="0"/>
          <dgm:chPref val="0"/>
        </dgm:presLayoutVars>
      </dgm:prSet>
      <dgm:spPr/>
      <dgm:t>
        <a:bodyPr/>
        <a:lstStyle/>
        <a:p>
          <a:endParaRPr lang="en-US"/>
        </a:p>
      </dgm:t>
    </dgm:pt>
    <dgm:pt modelId="{328CBE19-207F-4416-9868-D694E173645F}" type="pres">
      <dgm:prSet presAssocID="{A32E29FF-77E5-47F5-94F5-0F7A3FB3A6D8}" presName="rootConnector3" presStyleLbl="asst1" presStyleIdx="0" presStyleCnt="12"/>
      <dgm:spPr/>
      <dgm:t>
        <a:bodyPr/>
        <a:lstStyle/>
        <a:p>
          <a:endParaRPr lang="en-US"/>
        </a:p>
      </dgm:t>
    </dgm:pt>
    <dgm:pt modelId="{1857EB47-B511-40C3-B756-6AF59A8E3AB5}" type="pres">
      <dgm:prSet presAssocID="{A32E29FF-77E5-47F5-94F5-0F7A3FB3A6D8}" presName="hierChild6" presStyleCnt="0"/>
      <dgm:spPr/>
    </dgm:pt>
    <dgm:pt modelId="{EEE09E81-0F71-48A9-A895-ADC6C04AD1AD}" type="pres">
      <dgm:prSet presAssocID="{A32E29FF-77E5-47F5-94F5-0F7A3FB3A6D8}" presName="hierChild7" presStyleCnt="0"/>
      <dgm:spPr/>
    </dgm:pt>
    <dgm:pt modelId="{D9425F4B-8157-4E6E-B6C4-730C75ECD28E}" type="pres">
      <dgm:prSet presAssocID="{CF85B96B-EC90-455C-9868-0CC5568429E9}" presName="Name96" presStyleLbl="parChTrans1D3" presStyleIdx="0" presStyleCnt="10"/>
      <dgm:spPr/>
      <dgm:t>
        <a:bodyPr/>
        <a:lstStyle/>
        <a:p>
          <a:endParaRPr lang="en-US"/>
        </a:p>
      </dgm:t>
    </dgm:pt>
    <dgm:pt modelId="{BBA2F8C5-4990-48BE-A496-DBE047ABE9E2}" type="pres">
      <dgm:prSet presAssocID="{F1C5A5FE-20C5-4255-B8C5-20C34F7E65F6}" presName="hierRoot3" presStyleCnt="0">
        <dgm:presLayoutVars>
          <dgm:hierBranch val="init"/>
        </dgm:presLayoutVars>
      </dgm:prSet>
      <dgm:spPr/>
    </dgm:pt>
    <dgm:pt modelId="{669AE43E-B2E1-4593-922E-130EF62C22B2}" type="pres">
      <dgm:prSet presAssocID="{F1C5A5FE-20C5-4255-B8C5-20C34F7E65F6}" presName="rootComposite3" presStyleCnt="0"/>
      <dgm:spPr/>
    </dgm:pt>
    <dgm:pt modelId="{8E2EFEB5-2561-4624-91BF-E219AF2C40F9}" type="pres">
      <dgm:prSet presAssocID="{F1C5A5FE-20C5-4255-B8C5-20C34F7E65F6}" presName="rootText3" presStyleLbl="asst1" presStyleIdx="1" presStyleCnt="12">
        <dgm:presLayoutVars>
          <dgm:chPref val="3"/>
        </dgm:presLayoutVars>
      </dgm:prSet>
      <dgm:spPr/>
      <dgm:t>
        <a:bodyPr/>
        <a:lstStyle/>
        <a:p>
          <a:endParaRPr lang="en-US"/>
        </a:p>
      </dgm:t>
    </dgm:pt>
    <dgm:pt modelId="{C82A51D4-9B00-4F36-A385-378302E91CC8}" type="pres">
      <dgm:prSet presAssocID="{F1C5A5FE-20C5-4255-B8C5-20C34F7E65F6}" presName="titleText3" presStyleLbl="fgAcc2" presStyleIdx="1" presStyleCnt="12">
        <dgm:presLayoutVars>
          <dgm:chMax val="0"/>
          <dgm:chPref val="0"/>
        </dgm:presLayoutVars>
      </dgm:prSet>
      <dgm:spPr/>
      <dgm:t>
        <a:bodyPr/>
        <a:lstStyle/>
        <a:p>
          <a:endParaRPr lang="en-US"/>
        </a:p>
      </dgm:t>
    </dgm:pt>
    <dgm:pt modelId="{498BE7F4-392B-42D5-BEB6-3E6D11417B18}" type="pres">
      <dgm:prSet presAssocID="{F1C5A5FE-20C5-4255-B8C5-20C34F7E65F6}" presName="rootConnector3" presStyleLbl="asst1" presStyleIdx="1" presStyleCnt="12"/>
      <dgm:spPr/>
      <dgm:t>
        <a:bodyPr/>
        <a:lstStyle/>
        <a:p>
          <a:endParaRPr lang="en-US"/>
        </a:p>
      </dgm:t>
    </dgm:pt>
    <dgm:pt modelId="{389710F6-7866-4B68-A95F-3CB6D428535F}" type="pres">
      <dgm:prSet presAssocID="{F1C5A5FE-20C5-4255-B8C5-20C34F7E65F6}" presName="hierChild6" presStyleCnt="0"/>
      <dgm:spPr/>
    </dgm:pt>
    <dgm:pt modelId="{304DC3BD-C17B-4533-BE71-041A60237CB2}" type="pres">
      <dgm:prSet presAssocID="{F1C5A5FE-20C5-4255-B8C5-20C34F7E65F6}" presName="hierChild7" presStyleCnt="0"/>
      <dgm:spPr/>
    </dgm:pt>
    <dgm:pt modelId="{8CD4103E-486E-4A1B-A5CE-D1642671A410}" type="pres">
      <dgm:prSet presAssocID="{AFBF69CA-2A3F-4B32-9884-7293BCD43C0F}" presName="Name96" presStyleLbl="parChTrans1D3" presStyleIdx="1" presStyleCnt="10"/>
      <dgm:spPr/>
      <dgm:t>
        <a:bodyPr/>
        <a:lstStyle/>
        <a:p>
          <a:endParaRPr lang="en-US"/>
        </a:p>
      </dgm:t>
    </dgm:pt>
    <dgm:pt modelId="{16173DDB-CB4B-4E77-93A1-594572DA54C8}" type="pres">
      <dgm:prSet presAssocID="{EEC6F1EA-7585-4F48-A2C3-F903EE4D623F}" presName="hierRoot3" presStyleCnt="0">
        <dgm:presLayoutVars>
          <dgm:hierBranch val="init"/>
        </dgm:presLayoutVars>
      </dgm:prSet>
      <dgm:spPr/>
    </dgm:pt>
    <dgm:pt modelId="{A21AEC6C-B25B-4D7F-928A-18AC9D549ED3}" type="pres">
      <dgm:prSet presAssocID="{EEC6F1EA-7585-4F48-A2C3-F903EE4D623F}" presName="rootComposite3" presStyleCnt="0"/>
      <dgm:spPr/>
    </dgm:pt>
    <dgm:pt modelId="{42AFE453-A314-418F-9457-4A8800AF7585}" type="pres">
      <dgm:prSet presAssocID="{EEC6F1EA-7585-4F48-A2C3-F903EE4D623F}" presName="rootText3" presStyleLbl="asst1" presStyleIdx="2" presStyleCnt="12">
        <dgm:presLayoutVars>
          <dgm:chPref val="3"/>
        </dgm:presLayoutVars>
      </dgm:prSet>
      <dgm:spPr/>
      <dgm:t>
        <a:bodyPr/>
        <a:lstStyle/>
        <a:p>
          <a:endParaRPr lang="en-US"/>
        </a:p>
      </dgm:t>
    </dgm:pt>
    <dgm:pt modelId="{EC8721DB-97D4-4EB0-8D34-9567AF01E508}" type="pres">
      <dgm:prSet presAssocID="{EEC6F1EA-7585-4F48-A2C3-F903EE4D623F}" presName="titleText3" presStyleLbl="fgAcc2" presStyleIdx="2" presStyleCnt="12">
        <dgm:presLayoutVars>
          <dgm:chMax val="0"/>
          <dgm:chPref val="0"/>
        </dgm:presLayoutVars>
      </dgm:prSet>
      <dgm:spPr/>
      <dgm:t>
        <a:bodyPr/>
        <a:lstStyle/>
        <a:p>
          <a:endParaRPr lang="en-US"/>
        </a:p>
      </dgm:t>
    </dgm:pt>
    <dgm:pt modelId="{170B9044-3BE2-43CA-B91F-F4AC30E3BD0C}" type="pres">
      <dgm:prSet presAssocID="{EEC6F1EA-7585-4F48-A2C3-F903EE4D623F}" presName="rootConnector3" presStyleLbl="asst1" presStyleIdx="2" presStyleCnt="12"/>
      <dgm:spPr/>
      <dgm:t>
        <a:bodyPr/>
        <a:lstStyle/>
        <a:p>
          <a:endParaRPr lang="en-US"/>
        </a:p>
      </dgm:t>
    </dgm:pt>
    <dgm:pt modelId="{9B95576A-CE9A-4DD3-B61B-56C1F88239F3}" type="pres">
      <dgm:prSet presAssocID="{EEC6F1EA-7585-4F48-A2C3-F903EE4D623F}" presName="hierChild6" presStyleCnt="0"/>
      <dgm:spPr/>
    </dgm:pt>
    <dgm:pt modelId="{097CD1DF-9620-4FA6-8E61-F752E79FAAAF}" type="pres">
      <dgm:prSet presAssocID="{EEC6F1EA-7585-4F48-A2C3-F903EE4D623F}" presName="hierChild7" presStyleCnt="0"/>
      <dgm:spPr/>
    </dgm:pt>
    <dgm:pt modelId="{EE1F0B95-050E-40CE-BAEB-6074C03AA360}" type="pres">
      <dgm:prSet presAssocID="{BC1CCDA1-CA6E-49A8-9535-3777B7F73DCD}" presName="Name96" presStyleLbl="parChTrans1D3" presStyleIdx="2" presStyleCnt="10"/>
      <dgm:spPr/>
      <dgm:t>
        <a:bodyPr/>
        <a:lstStyle/>
        <a:p>
          <a:endParaRPr lang="en-US"/>
        </a:p>
      </dgm:t>
    </dgm:pt>
    <dgm:pt modelId="{AD03E5DB-046B-46C0-B5E4-86378B4F12AD}" type="pres">
      <dgm:prSet presAssocID="{C6AD5DB0-2CB8-4C48-B516-182172A15F3A}" presName="hierRoot3" presStyleCnt="0">
        <dgm:presLayoutVars>
          <dgm:hierBranch val="init"/>
        </dgm:presLayoutVars>
      </dgm:prSet>
      <dgm:spPr/>
    </dgm:pt>
    <dgm:pt modelId="{95727911-F3B9-42DB-A73E-486A2FCD9024}" type="pres">
      <dgm:prSet presAssocID="{C6AD5DB0-2CB8-4C48-B516-182172A15F3A}" presName="rootComposite3" presStyleCnt="0"/>
      <dgm:spPr/>
    </dgm:pt>
    <dgm:pt modelId="{B664C0DA-C787-468D-92B2-A5ABABABD5F5}" type="pres">
      <dgm:prSet presAssocID="{C6AD5DB0-2CB8-4C48-B516-182172A15F3A}" presName="rootText3" presStyleLbl="asst1" presStyleIdx="3" presStyleCnt="12">
        <dgm:presLayoutVars>
          <dgm:chPref val="3"/>
        </dgm:presLayoutVars>
      </dgm:prSet>
      <dgm:spPr/>
      <dgm:t>
        <a:bodyPr/>
        <a:lstStyle/>
        <a:p>
          <a:endParaRPr lang="en-US"/>
        </a:p>
      </dgm:t>
    </dgm:pt>
    <dgm:pt modelId="{C2C4898B-E316-4E61-BF69-2829FA73995C}" type="pres">
      <dgm:prSet presAssocID="{C6AD5DB0-2CB8-4C48-B516-182172A15F3A}" presName="titleText3" presStyleLbl="fgAcc2" presStyleIdx="3" presStyleCnt="12">
        <dgm:presLayoutVars>
          <dgm:chMax val="0"/>
          <dgm:chPref val="0"/>
        </dgm:presLayoutVars>
      </dgm:prSet>
      <dgm:spPr/>
      <dgm:t>
        <a:bodyPr/>
        <a:lstStyle/>
        <a:p>
          <a:endParaRPr lang="en-US"/>
        </a:p>
      </dgm:t>
    </dgm:pt>
    <dgm:pt modelId="{6FD2C640-AFCB-41E9-953A-BCEDCB6D6897}" type="pres">
      <dgm:prSet presAssocID="{C6AD5DB0-2CB8-4C48-B516-182172A15F3A}" presName="rootConnector3" presStyleLbl="asst1" presStyleIdx="3" presStyleCnt="12"/>
      <dgm:spPr/>
      <dgm:t>
        <a:bodyPr/>
        <a:lstStyle/>
        <a:p>
          <a:endParaRPr lang="en-US"/>
        </a:p>
      </dgm:t>
    </dgm:pt>
    <dgm:pt modelId="{B74B62EE-1997-4898-94B3-14D9BFB0D552}" type="pres">
      <dgm:prSet presAssocID="{C6AD5DB0-2CB8-4C48-B516-182172A15F3A}" presName="hierChild6" presStyleCnt="0"/>
      <dgm:spPr/>
    </dgm:pt>
    <dgm:pt modelId="{E43084D2-8C9F-4AB4-A1DE-B5F895BE37CB}" type="pres">
      <dgm:prSet presAssocID="{C6AD5DB0-2CB8-4C48-B516-182172A15F3A}" presName="hierChild7" presStyleCnt="0"/>
      <dgm:spPr/>
    </dgm:pt>
    <dgm:pt modelId="{4B7FCE24-0B12-41BF-9C5F-727454A88A1A}" type="pres">
      <dgm:prSet presAssocID="{37FBDC0C-B30D-46AC-9EEA-F56FD553DA01}" presName="Name96" presStyleLbl="parChTrans1D3" presStyleIdx="3" presStyleCnt="10"/>
      <dgm:spPr/>
      <dgm:t>
        <a:bodyPr/>
        <a:lstStyle/>
        <a:p>
          <a:endParaRPr lang="en-US"/>
        </a:p>
      </dgm:t>
    </dgm:pt>
    <dgm:pt modelId="{0423DA2B-5909-4F2E-97CA-C9F706C493DF}" type="pres">
      <dgm:prSet presAssocID="{DA9B5036-3634-4CCE-B72E-9543837A242B}" presName="hierRoot3" presStyleCnt="0">
        <dgm:presLayoutVars>
          <dgm:hierBranch val="init"/>
        </dgm:presLayoutVars>
      </dgm:prSet>
      <dgm:spPr/>
    </dgm:pt>
    <dgm:pt modelId="{DDD19FB9-15CD-4CD0-BEFD-1860301B6D4E}" type="pres">
      <dgm:prSet presAssocID="{DA9B5036-3634-4CCE-B72E-9543837A242B}" presName="rootComposite3" presStyleCnt="0"/>
      <dgm:spPr/>
    </dgm:pt>
    <dgm:pt modelId="{004E1E72-C9D7-470D-A67A-D9D2B4CE6CE1}" type="pres">
      <dgm:prSet presAssocID="{DA9B5036-3634-4CCE-B72E-9543837A242B}" presName="rootText3" presStyleLbl="asst1" presStyleIdx="4" presStyleCnt="12">
        <dgm:presLayoutVars>
          <dgm:chPref val="3"/>
        </dgm:presLayoutVars>
      </dgm:prSet>
      <dgm:spPr/>
      <dgm:t>
        <a:bodyPr/>
        <a:lstStyle/>
        <a:p>
          <a:endParaRPr lang="en-US"/>
        </a:p>
      </dgm:t>
    </dgm:pt>
    <dgm:pt modelId="{9D5A9549-BFDA-4232-8BBC-739BB9A8ECB4}" type="pres">
      <dgm:prSet presAssocID="{DA9B5036-3634-4CCE-B72E-9543837A242B}" presName="titleText3" presStyleLbl="fgAcc2" presStyleIdx="4" presStyleCnt="12">
        <dgm:presLayoutVars>
          <dgm:chMax val="0"/>
          <dgm:chPref val="0"/>
        </dgm:presLayoutVars>
      </dgm:prSet>
      <dgm:spPr/>
      <dgm:t>
        <a:bodyPr/>
        <a:lstStyle/>
        <a:p>
          <a:endParaRPr lang="en-US"/>
        </a:p>
      </dgm:t>
    </dgm:pt>
    <dgm:pt modelId="{9FEA5F5C-DD52-46F7-A86E-BEE745A4A852}" type="pres">
      <dgm:prSet presAssocID="{DA9B5036-3634-4CCE-B72E-9543837A242B}" presName="rootConnector3" presStyleLbl="asst1" presStyleIdx="4" presStyleCnt="12"/>
      <dgm:spPr/>
      <dgm:t>
        <a:bodyPr/>
        <a:lstStyle/>
        <a:p>
          <a:endParaRPr lang="en-US"/>
        </a:p>
      </dgm:t>
    </dgm:pt>
    <dgm:pt modelId="{8C675590-B601-4D93-9DE4-E01AD67AFF4A}" type="pres">
      <dgm:prSet presAssocID="{DA9B5036-3634-4CCE-B72E-9543837A242B}" presName="hierChild6" presStyleCnt="0"/>
      <dgm:spPr/>
    </dgm:pt>
    <dgm:pt modelId="{491744BF-24C8-4EE7-B176-236A357CAD63}" type="pres">
      <dgm:prSet presAssocID="{DA9B5036-3634-4CCE-B72E-9543837A242B}" presName="hierChild7" presStyleCnt="0"/>
      <dgm:spPr/>
    </dgm:pt>
    <dgm:pt modelId="{E9A74B70-1209-40FD-8E6C-593EF01A177A}" type="pres">
      <dgm:prSet presAssocID="{8A23DCF3-69F6-4F5B-AAC9-7B23B65C656F}" presName="Name96" presStyleLbl="parChTrans1D3" presStyleIdx="4" presStyleCnt="10"/>
      <dgm:spPr/>
      <dgm:t>
        <a:bodyPr/>
        <a:lstStyle/>
        <a:p>
          <a:endParaRPr lang="en-US"/>
        </a:p>
      </dgm:t>
    </dgm:pt>
    <dgm:pt modelId="{94EB4DFC-0F9E-40C4-9B67-C10955557DD7}" type="pres">
      <dgm:prSet presAssocID="{9067DD79-B9D6-4B93-AEB1-7809D57E833A}" presName="hierRoot3" presStyleCnt="0">
        <dgm:presLayoutVars>
          <dgm:hierBranch val="init"/>
        </dgm:presLayoutVars>
      </dgm:prSet>
      <dgm:spPr/>
    </dgm:pt>
    <dgm:pt modelId="{B76ACE4F-A035-4DB0-9BAF-BA2E02400D4D}" type="pres">
      <dgm:prSet presAssocID="{9067DD79-B9D6-4B93-AEB1-7809D57E833A}" presName="rootComposite3" presStyleCnt="0"/>
      <dgm:spPr/>
    </dgm:pt>
    <dgm:pt modelId="{843801E1-07B2-460D-BB54-9965CCC356EC}" type="pres">
      <dgm:prSet presAssocID="{9067DD79-B9D6-4B93-AEB1-7809D57E833A}" presName="rootText3" presStyleLbl="asst1" presStyleIdx="5" presStyleCnt="12">
        <dgm:presLayoutVars>
          <dgm:chPref val="3"/>
        </dgm:presLayoutVars>
      </dgm:prSet>
      <dgm:spPr/>
      <dgm:t>
        <a:bodyPr/>
        <a:lstStyle/>
        <a:p>
          <a:endParaRPr lang="en-US"/>
        </a:p>
      </dgm:t>
    </dgm:pt>
    <dgm:pt modelId="{4D4EE81F-145E-4AB0-ACB4-08D780657CD7}" type="pres">
      <dgm:prSet presAssocID="{9067DD79-B9D6-4B93-AEB1-7809D57E833A}" presName="titleText3" presStyleLbl="fgAcc2" presStyleIdx="5" presStyleCnt="12">
        <dgm:presLayoutVars>
          <dgm:chMax val="0"/>
          <dgm:chPref val="0"/>
        </dgm:presLayoutVars>
      </dgm:prSet>
      <dgm:spPr/>
      <dgm:t>
        <a:bodyPr/>
        <a:lstStyle/>
        <a:p>
          <a:endParaRPr lang="en-US"/>
        </a:p>
      </dgm:t>
    </dgm:pt>
    <dgm:pt modelId="{EF05B4FB-373E-4086-A245-074C22B6FE94}" type="pres">
      <dgm:prSet presAssocID="{9067DD79-B9D6-4B93-AEB1-7809D57E833A}" presName="rootConnector3" presStyleLbl="asst1" presStyleIdx="5" presStyleCnt="12"/>
      <dgm:spPr/>
      <dgm:t>
        <a:bodyPr/>
        <a:lstStyle/>
        <a:p>
          <a:endParaRPr lang="en-US"/>
        </a:p>
      </dgm:t>
    </dgm:pt>
    <dgm:pt modelId="{D3877817-5B3B-494E-BB8E-3D98DB11F0CB}" type="pres">
      <dgm:prSet presAssocID="{9067DD79-B9D6-4B93-AEB1-7809D57E833A}" presName="hierChild6" presStyleCnt="0"/>
      <dgm:spPr/>
    </dgm:pt>
    <dgm:pt modelId="{3A869FAD-6457-4B29-B474-437F15090BDF}" type="pres">
      <dgm:prSet presAssocID="{9067DD79-B9D6-4B93-AEB1-7809D57E833A}" presName="hierChild7" presStyleCnt="0"/>
      <dgm:spPr/>
    </dgm:pt>
    <dgm:pt modelId="{8E0C5543-8BFE-4C36-8848-17C96D300D19}" type="pres">
      <dgm:prSet presAssocID="{7267C3EE-7BCC-431C-92A4-2E078C8EEAB1}" presName="Name96" presStyleLbl="parChTrans1D3" presStyleIdx="5" presStyleCnt="10"/>
      <dgm:spPr/>
      <dgm:t>
        <a:bodyPr/>
        <a:lstStyle/>
        <a:p>
          <a:endParaRPr lang="en-US"/>
        </a:p>
      </dgm:t>
    </dgm:pt>
    <dgm:pt modelId="{C7AE6266-A848-41B2-BB37-37DD9361CA85}" type="pres">
      <dgm:prSet presAssocID="{58496EFC-2266-4963-83CF-01D213A96D02}" presName="hierRoot3" presStyleCnt="0">
        <dgm:presLayoutVars>
          <dgm:hierBranch val="init"/>
        </dgm:presLayoutVars>
      </dgm:prSet>
      <dgm:spPr/>
    </dgm:pt>
    <dgm:pt modelId="{51DCA0B1-02A5-4BF2-836E-56D2075A1CDF}" type="pres">
      <dgm:prSet presAssocID="{58496EFC-2266-4963-83CF-01D213A96D02}" presName="rootComposite3" presStyleCnt="0"/>
      <dgm:spPr/>
    </dgm:pt>
    <dgm:pt modelId="{4598443B-E0BF-40A6-9333-ECD881C46B9E}" type="pres">
      <dgm:prSet presAssocID="{58496EFC-2266-4963-83CF-01D213A96D02}" presName="rootText3" presStyleLbl="asst1" presStyleIdx="6" presStyleCnt="12">
        <dgm:presLayoutVars>
          <dgm:chPref val="3"/>
        </dgm:presLayoutVars>
      </dgm:prSet>
      <dgm:spPr/>
      <dgm:t>
        <a:bodyPr/>
        <a:lstStyle/>
        <a:p>
          <a:endParaRPr lang="en-US"/>
        </a:p>
      </dgm:t>
    </dgm:pt>
    <dgm:pt modelId="{D433EE31-7A47-4B48-9EE4-21B0BBA3AA17}" type="pres">
      <dgm:prSet presAssocID="{58496EFC-2266-4963-83CF-01D213A96D02}" presName="titleText3" presStyleLbl="fgAcc2" presStyleIdx="6" presStyleCnt="12">
        <dgm:presLayoutVars>
          <dgm:chMax val="0"/>
          <dgm:chPref val="0"/>
        </dgm:presLayoutVars>
      </dgm:prSet>
      <dgm:spPr/>
      <dgm:t>
        <a:bodyPr/>
        <a:lstStyle/>
        <a:p>
          <a:endParaRPr lang="en-US"/>
        </a:p>
      </dgm:t>
    </dgm:pt>
    <dgm:pt modelId="{E5CDA9BA-0090-42EB-9BD5-1B0E1D374645}" type="pres">
      <dgm:prSet presAssocID="{58496EFC-2266-4963-83CF-01D213A96D02}" presName="rootConnector3" presStyleLbl="asst1" presStyleIdx="6" presStyleCnt="12"/>
      <dgm:spPr/>
      <dgm:t>
        <a:bodyPr/>
        <a:lstStyle/>
        <a:p>
          <a:endParaRPr lang="en-US"/>
        </a:p>
      </dgm:t>
    </dgm:pt>
    <dgm:pt modelId="{360658D2-6F80-46E2-A5A5-001F591E1A03}" type="pres">
      <dgm:prSet presAssocID="{58496EFC-2266-4963-83CF-01D213A96D02}" presName="hierChild6" presStyleCnt="0"/>
      <dgm:spPr/>
    </dgm:pt>
    <dgm:pt modelId="{4CDA68D6-60AE-46B1-9A5D-4052CA33AA9D}" type="pres">
      <dgm:prSet presAssocID="{58496EFC-2266-4963-83CF-01D213A96D02}" presName="hierChild7" presStyleCnt="0"/>
      <dgm:spPr/>
    </dgm:pt>
    <dgm:pt modelId="{3FA05B6D-AE57-452D-B1D7-0F2CD2792CD5}" type="pres">
      <dgm:prSet presAssocID="{4721E0C7-1B2E-4E67-B577-22C14C6F2A7F}" presName="Name96" presStyleLbl="parChTrans1D3" presStyleIdx="6" presStyleCnt="10"/>
      <dgm:spPr/>
      <dgm:t>
        <a:bodyPr/>
        <a:lstStyle/>
        <a:p>
          <a:endParaRPr lang="en-US"/>
        </a:p>
      </dgm:t>
    </dgm:pt>
    <dgm:pt modelId="{8BFDF350-7C90-44BE-9F9E-916DEBFBC933}" type="pres">
      <dgm:prSet presAssocID="{79927A6A-E6AA-486E-82E9-C8AD49CEE3E9}" presName="hierRoot3" presStyleCnt="0">
        <dgm:presLayoutVars>
          <dgm:hierBranch val="init"/>
        </dgm:presLayoutVars>
      </dgm:prSet>
      <dgm:spPr/>
    </dgm:pt>
    <dgm:pt modelId="{E1FA7C75-95F4-4C40-AD61-F978B6309D31}" type="pres">
      <dgm:prSet presAssocID="{79927A6A-E6AA-486E-82E9-C8AD49CEE3E9}" presName="rootComposite3" presStyleCnt="0"/>
      <dgm:spPr/>
    </dgm:pt>
    <dgm:pt modelId="{6F4D0849-5A4C-4A85-9B1F-FC482922714B}" type="pres">
      <dgm:prSet presAssocID="{79927A6A-E6AA-486E-82E9-C8AD49CEE3E9}" presName="rootText3" presStyleLbl="asst1" presStyleIdx="7" presStyleCnt="12">
        <dgm:presLayoutVars>
          <dgm:chPref val="3"/>
        </dgm:presLayoutVars>
      </dgm:prSet>
      <dgm:spPr/>
      <dgm:t>
        <a:bodyPr/>
        <a:lstStyle/>
        <a:p>
          <a:endParaRPr lang="en-US"/>
        </a:p>
      </dgm:t>
    </dgm:pt>
    <dgm:pt modelId="{42A6747C-21E1-418D-9F57-201C436DA7D7}" type="pres">
      <dgm:prSet presAssocID="{79927A6A-E6AA-486E-82E9-C8AD49CEE3E9}" presName="titleText3" presStyleLbl="fgAcc2" presStyleIdx="7" presStyleCnt="12">
        <dgm:presLayoutVars>
          <dgm:chMax val="0"/>
          <dgm:chPref val="0"/>
        </dgm:presLayoutVars>
      </dgm:prSet>
      <dgm:spPr/>
      <dgm:t>
        <a:bodyPr/>
        <a:lstStyle/>
        <a:p>
          <a:endParaRPr lang="en-US"/>
        </a:p>
      </dgm:t>
    </dgm:pt>
    <dgm:pt modelId="{1F2011A9-3126-404A-9A2D-9DA8DD67B9EF}" type="pres">
      <dgm:prSet presAssocID="{79927A6A-E6AA-486E-82E9-C8AD49CEE3E9}" presName="rootConnector3" presStyleLbl="asst1" presStyleIdx="7" presStyleCnt="12"/>
      <dgm:spPr/>
      <dgm:t>
        <a:bodyPr/>
        <a:lstStyle/>
        <a:p>
          <a:endParaRPr lang="en-US"/>
        </a:p>
      </dgm:t>
    </dgm:pt>
    <dgm:pt modelId="{84B15FDE-01EF-4395-8C16-9B73759A6D1F}" type="pres">
      <dgm:prSet presAssocID="{79927A6A-E6AA-486E-82E9-C8AD49CEE3E9}" presName="hierChild6" presStyleCnt="0"/>
      <dgm:spPr/>
    </dgm:pt>
    <dgm:pt modelId="{A8BAFC75-EA2D-4522-AFFC-BAA7A292A74F}" type="pres">
      <dgm:prSet presAssocID="{79927A6A-E6AA-486E-82E9-C8AD49CEE3E9}" presName="hierChild7" presStyleCnt="0"/>
      <dgm:spPr/>
    </dgm:pt>
    <dgm:pt modelId="{DFC5E7FD-7E83-4233-A6F9-07AC6C39E50A}" type="pres">
      <dgm:prSet presAssocID="{5263C111-9117-4A87-B2C0-D75590ED1680}" presName="Name96" presStyleLbl="parChTrans1D2" presStyleIdx="1" presStyleCnt="2"/>
      <dgm:spPr/>
      <dgm:t>
        <a:bodyPr/>
        <a:lstStyle/>
        <a:p>
          <a:endParaRPr lang="en-US"/>
        </a:p>
      </dgm:t>
    </dgm:pt>
    <dgm:pt modelId="{0F209D25-CEA0-4496-A152-A855DE2DEDD1}" type="pres">
      <dgm:prSet presAssocID="{6A8B2A0E-0472-4C41-AC81-7A3DF9F86754}" presName="hierRoot3" presStyleCnt="0">
        <dgm:presLayoutVars>
          <dgm:hierBranch val="init"/>
        </dgm:presLayoutVars>
      </dgm:prSet>
      <dgm:spPr/>
    </dgm:pt>
    <dgm:pt modelId="{74E8BEE7-A69F-42AE-83EE-7A3090BC5FB7}" type="pres">
      <dgm:prSet presAssocID="{6A8B2A0E-0472-4C41-AC81-7A3DF9F86754}" presName="rootComposite3" presStyleCnt="0"/>
      <dgm:spPr/>
    </dgm:pt>
    <dgm:pt modelId="{9FFF2F07-D3EA-4318-B96A-E2144866F1DE}" type="pres">
      <dgm:prSet presAssocID="{6A8B2A0E-0472-4C41-AC81-7A3DF9F86754}" presName="rootText3" presStyleLbl="asst1" presStyleIdx="8" presStyleCnt="12">
        <dgm:presLayoutVars>
          <dgm:chPref val="3"/>
        </dgm:presLayoutVars>
      </dgm:prSet>
      <dgm:spPr/>
      <dgm:t>
        <a:bodyPr/>
        <a:lstStyle/>
        <a:p>
          <a:endParaRPr lang="en-US"/>
        </a:p>
      </dgm:t>
    </dgm:pt>
    <dgm:pt modelId="{8CC9BC9C-2EB3-4D52-AB27-0E6B56B1D559}" type="pres">
      <dgm:prSet presAssocID="{6A8B2A0E-0472-4C41-AC81-7A3DF9F86754}" presName="titleText3" presStyleLbl="fgAcc2" presStyleIdx="8" presStyleCnt="12">
        <dgm:presLayoutVars>
          <dgm:chMax val="0"/>
          <dgm:chPref val="0"/>
        </dgm:presLayoutVars>
      </dgm:prSet>
      <dgm:spPr/>
      <dgm:t>
        <a:bodyPr/>
        <a:lstStyle/>
        <a:p>
          <a:endParaRPr lang="en-US"/>
        </a:p>
      </dgm:t>
    </dgm:pt>
    <dgm:pt modelId="{34709C62-0993-4932-93B0-466931957A1A}" type="pres">
      <dgm:prSet presAssocID="{6A8B2A0E-0472-4C41-AC81-7A3DF9F86754}" presName="rootConnector3" presStyleLbl="asst1" presStyleIdx="8" presStyleCnt="12"/>
      <dgm:spPr/>
      <dgm:t>
        <a:bodyPr/>
        <a:lstStyle/>
        <a:p>
          <a:endParaRPr lang="en-US"/>
        </a:p>
      </dgm:t>
    </dgm:pt>
    <dgm:pt modelId="{204B3B06-E5B0-440F-ADDB-DFAAF8B4E9D4}" type="pres">
      <dgm:prSet presAssocID="{6A8B2A0E-0472-4C41-AC81-7A3DF9F86754}" presName="hierChild6" presStyleCnt="0"/>
      <dgm:spPr/>
    </dgm:pt>
    <dgm:pt modelId="{5C123264-0FCF-45A4-AF6E-9C67663D76E7}" type="pres">
      <dgm:prSet presAssocID="{6A8B2A0E-0472-4C41-AC81-7A3DF9F86754}" presName="hierChild7" presStyleCnt="0"/>
      <dgm:spPr/>
    </dgm:pt>
    <dgm:pt modelId="{0408606B-DF10-4B70-9B77-BA0FDC1A681D}" type="pres">
      <dgm:prSet presAssocID="{3FC5DEA9-38F3-4972-8DC0-85E1912E3835}" presName="Name96" presStyleLbl="parChTrans1D3" presStyleIdx="7" presStyleCnt="10"/>
      <dgm:spPr/>
      <dgm:t>
        <a:bodyPr/>
        <a:lstStyle/>
        <a:p>
          <a:endParaRPr lang="en-US"/>
        </a:p>
      </dgm:t>
    </dgm:pt>
    <dgm:pt modelId="{4EA6DBE9-7027-463D-8E33-3C64E63F7B5C}" type="pres">
      <dgm:prSet presAssocID="{6937D72A-A115-4027-8B60-210A5195D808}" presName="hierRoot3" presStyleCnt="0">
        <dgm:presLayoutVars>
          <dgm:hierBranch val="init"/>
        </dgm:presLayoutVars>
      </dgm:prSet>
      <dgm:spPr/>
    </dgm:pt>
    <dgm:pt modelId="{22C7FE7A-2C57-4CA2-834E-65A4DF9A8EE8}" type="pres">
      <dgm:prSet presAssocID="{6937D72A-A115-4027-8B60-210A5195D808}" presName="rootComposite3" presStyleCnt="0"/>
      <dgm:spPr/>
    </dgm:pt>
    <dgm:pt modelId="{77FB9329-A964-4079-96F1-69FDF278A243}" type="pres">
      <dgm:prSet presAssocID="{6937D72A-A115-4027-8B60-210A5195D808}" presName="rootText3" presStyleLbl="asst1" presStyleIdx="9" presStyleCnt="12">
        <dgm:presLayoutVars>
          <dgm:chPref val="3"/>
        </dgm:presLayoutVars>
      </dgm:prSet>
      <dgm:spPr/>
      <dgm:t>
        <a:bodyPr/>
        <a:lstStyle/>
        <a:p>
          <a:endParaRPr lang="en-US"/>
        </a:p>
      </dgm:t>
    </dgm:pt>
    <dgm:pt modelId="{4C8F6A8A-2170-4740-84E8-10F6DF78F7F2}" type="pres">
      <dgm:prSet presAssocID="{6937D72A-A115-4027-8B60-210A5195D808}" presName="titleText3" presStyleLbl="fgAcc2" presStyleIdx="9" presStyleCnt="12">
        <dgm:presLayoutVars>
          <dgm:chMax val="0"/>
          <dgm:chPref val="0"/>
        </dgm:presLayoutVars>
      </dgm:prSet>
      <dgm:spPr/>
      <dgm:t>
        <a:bodyPr/>
        <a:lstStyle/>
        <a:p>
          <a:endParaRPr lang="en-US"/>
        </a:p>
      </dgm:t>
    </dgm:pt>
    <dgm:pt modelId="{71DDB644-63CA-4A3B-B31F-8A7B489944A6}" type="pres">
      <dgm:prSet presAssocID="{6937D72A-A115-4027-8B60-210A5195D808}" presName="rootConnector3" presStyleLbl="asst1" presStyleIdx="9" presStyleCnt="12"/>
      <dgm:spPr/>
      <dgm:t>
        <a:bodyPr/>
        <a:lstStyle/>
        <a:p>
          <a:endParaRPr lang="en-US"/>
        </a:p>
      </dgm:t>
    </dgm:pt>
    <dgm:pt modelId="{CC7D1C14-0087-43F9-ABB4-039B6170541A}" type="pres">
      <dgm:prSet presAssocID="{6937D72A-A115-4027-8B60-210A5195D808}" presName="hierChild6" presStyleCnt="0"/>
      <dgm:spPr/>
    </dgm:pt>
    <dgm:pt modelId="{92B7CB16-8433-4DAE-A816-E420B3F925AC}" type="pres">
      <dgm:prSet presAssocID="{6937D72A-A115-4027-8B60-210A5195D808}" presName="hierChild7" presStyleCnt="0"/>
      <dgm:spPr/>
    </dgm:pt>
    <dgm:pt modelId="{C3ADDEC3-1D37-4999-AF57-37F7043735C2}" type="pres">
      <dgm:prSet presAssocID="{D733003C-BF75-4768-9519-F5BC0C12F0A8}" presName="Name96" presStyleLbl="parChTrans1D3" presStyleIdx="8" presStyleCnt="10"/>
      <dgm:spPr/>
      <dgm:t>
        <a:bodyPr/>
        <a:lstStyle/>
        <a:p>
          <a:endParaRPr lang="en-US"/>
        </a:p>
      </dgm:t>
    </dgm:pt>
    <dgm:pt modelId="{0C0F913F-0021-4C7C-B8F4-243A71EFFF9A}" type="pres">
      <dgm:prSet presAssocID="{B7F7EFF7-D8AE-4583-AA0D-576BE54D1BBB}" presName="hierRoot3" presStyleCnt="0">
        <dgm:presLayoutVars>
          <dgm:hierBranch val="init"/>
        </dgm:presLayoutVars>
      </dgm:prSet>
      <dgm:spPr/>
    </dgm:pt>
    <dgm:pt modelId="{D26523B7-8314-48BF-ADFC-48B05981F5DC}" type="pres">
      <dgm:prSet presAssocID="{B7F7EFF7-D8AE-4583-AA0D-576BE54D1BBB}" presName="rootComposite3" presStyleCnt="0"/>
      <dgm:spPr/>
    </dgm:pt>
    <dgm:pt modelId="{29B17EAD-38F9-4A21-A4DA-356C7FD4BAC4}" type="pres">
      <dgm:prSet presAssocID="{B7F7EFF7-D8AE-4583-AA0D-576BE54D1BBB}" presName="rootText3" presStyleLbl="asst1" presStyleIdx="10" presStyleCnt="12">
        <dgm:presLayoutVars>
          <dgm:chPref val="3"/>
        </dgm:presLayoutVars>
      </dgm:prSet>
      <dgm:spPr/>
      <dgm:t>
        <a:bodyPr/>
        <a:lstStyle/>
        <a:p>
          <a:endParaRPr lang="en-US"/>
        </a:p>
      </dgm:t>
    </dgm:pt>
    <dgm:pt modelId="{88C1BBA3-6673-475A-9ECD-257E49F86D94}" type="pres">
      <dgm:prSet presAssocID="{B7F7EFF7-D8AE-4583-AA0D-576BE54D1BBB}" presName="titleText3" presStyleLbl="fgAcc2" presStyleIdx="10" presStyleCnt="12">
        <dgm:presLayoutVars>
          <dgm:chMax val="0"/>
          <dgm:chPref val="0"/>
        </dgm:presLayoutVars>
      </dgm:prSet>
      <dgm:spPr/>
      <dgm:t>
        <a:bodyPr/>
        <a:lstStyle/>
        <a:p>
          <a:endParaRPr lang="en-US"/>
        </a:p>
      </dgm:t>
    </dgm:pt>
    <dgm:pt modelId="{C27B8D99-54D9-4C55-9710-A4CFAE189DF1}" type="pres">
      <dgm:prSet presAssocID="{B7F7EFF7-D8AE-4583-AA0D-576BE54D1BBB}" presName="rootConnector3" presStyleLbl="asst1" presStyleIdx="10" presStyleCnt="12"/>
      <dgm:spPr/>
      <dgm:t>
        <a:bodyPr/>
        <a:lstStyle/>
        <a:p>
          <a:endParaRPr lang="en-US"/>
        </a:p>
      </dgm:t>
    </dgm:pt>
    <dgm:pt modelId="{C1CDCBE1-B27F-46C2-AC16-16D87CBE6D59}" type="pres">
      <dgm:prSet presAssocID="{B7F7EFF7-D8AE-4583-AA0D-576BE54D1BBB}" presName="hierChild6" presStyleCnt="0"/>
      <dgm:spPr/>
    </dgm:pt>
    <dgm:pt modelId="{E7C822B7-E70B-41E5-8F4C-D1C68900A018}" type="pres">
      <dgm:prSet presAssocID="{B7F7EFF7-D8AE-4583-AA0D-576BE54D1BBB}" presName="hierChild7" presStyleCnt="0"/>
      <dgm:spPr/>
    </dgm:pt>
    <dgm:pt modelId="{A8B79D1A-576A-4611-8AFD-C972CD7D2CAE}" type="pres">
      <dgm:prSet presAssocID="{8D37D201-AE5E-4CDD-B2E1-41B3206C03C7}" presName="Name96" presStyleLbl="parChTrans1D3" presStyleIdx="9" presStyleCnt="10"/>
      <dgm:spPr/>
      <dgm:t>
        <a:bodyPr/>
        <a:lstStyle/>
        <a:p>
          <a:endParaRPr lang="en-US"/>
        </a:p>
      </dgm:t>
    </dgm:pt>
    <dgm:pt modelId="{4E95897D-650B-4B83-BB04-F95E5BE2F8FE}" type="pres">
      <dgm:prSet presAssocID="{E25B1122-E86D-4C60-A1C0-5603136222A8}" presName="hierRoot3" presStyleCnt="0">
        <dgm:presLayoutVars>
          <dgm:hierBranch val="init"/>
        </dgm:presLayoutVars>
      </dgm:prSet>
      <dgm:spPr/>
    </dgm:pt>
    <dgm:pt modelId="{AB88237C-51F7-4884-84C4-CE1E479C2AB1}" type="pres">
      <dgm:prSet presAssocID="{E25B1122-E86D-4C60-A1C0-5603136222A8}" presName="rootComposite3" presStyleCnt="0"/>
      <dgm:spPr/>
    </dgm:pt>
    <dgm:pt modelId="{7BE79763-0A50-41BB-A62E-E4DCE3BE9DB4}" type="pres">
      <dgm:prSet presAssocID="{E25B1122-E86D-4C60-A1C0-5603136222A8}" presName="rootText3" presStyleLbl="asst1" presStyleIdx="11" presStyleCnt="12">
        <dgm:presLayoutVars>
          <dgm:chPref val="3"/>
        </dgm:presLayoutVars>
      </dgm:prSet>
      <dgm:spPr/>
      <dgm:t>
        <a:bodyPr/>
        <a:lstStyle/>
        <a:p>
          <a:endParaRPr lang="en-US"/>
        </a:p>
      </dgm:t>
    </dgm:pt>
    <dgm:pt modelId="{50EBEE99-BBC4-4974-96E3-9384D63E20EA}" type="pres">
      <dgm:prSet presAssocID="{E25B1122-E86D-4C60-A1C0-5603136222A8}" presName="titleText3" presStyleLbl="fgAcc2" presStyleIdx="11" presStyleCnt="12">
        <dgm:presLayoutVars>
          <dgm:chMax val="0"/>
          <dgm:chPref val="0"/>
        </dgm:presLayoutVars>
      </dgm:prSet>
      <dgm:spPr/>
      <dgm:t>
        <a:bodyPr/>
        <a:lstStyle/>
        <a:p>
          <a:endParaRPr lang="en-US"/>
        </a:p>
      </dgm:t>
    </dgm:pt>
    <dgm:pt modelId="{920EDCF1-C01A-4402-8D7C-8B014A96E272}" type="pres">
      <dgm:prSet presAssocID="{E25B1122-E86D-4C60-A1C0-5603136222A8}" presName="rootConnector3" presStyleLbl="asst1" presStyleIdx="11" presStyleCnt="12"/>
      <dgm:spPr/>
      <dgm:t>
        <a:bodyPr/>
        <a:lstStyle/>
        <a:p>
          <a:endParaRPr lang="en-US"/>
        </a:p>
      </dgm:t>
    </dgm:pt>
    <dgm:pt modelId="{76F4EF89-70D8-4B0D-B5F4-34E20998B627}" type="pres">
      <dgm:prSet presAssocID="{E25B1122-E86D-4C60-A1C0-5603136222A8}" presName="hierChild6" presStyleCnt="0"/>
      <dgm:spPr/>
    </dgm:pt>
    <dgm:pt modelId="{65561746-01DD-4634-92C0-596B0FBEA13D}" type="pres">
      <dgm:prSet presAssocID="{E25B1122-E86D-4C60-A1C0-5603136222A8}" presName="hierChild7" presStyleCnt="0"/>
      <dgm:spPr/>
    </dgm:pt>
  </dgm:ptLst>
  <dgm:cxnLst>
    <dgm:cxn modelId="{CB734B51-8F08-4C65-86CC-57D5000147D2}" type="presOf" srcId="{DA9B5036-3634-4CCE-B72E-9543837A242B}" destId="{9FEA5F5C-DD52-46F7-A86E-BEE745A4A852}" srcOrd="1" destOrd="0" presId="urn:microsoft.com/office/officeart/2008/layout/NameandTitleOrganizationalChart"/>
    <dgm:cxn modelId="{FA058BCA-67B1-4DBA-B779-1E50A1BAEA1F}" type="presOf" srcId="{B7F7EFF7-D8AE-4583-AA0D-576BE54D1BBB}" destId="{C27B8D99-54D9-4C55-9710-A4CFAE189DF1}" srcOrd="1" destOrd="0" presId="urn:microsoft.com/office/officeart/2008/layout/NameandTitleOrganizationalChart"/>
    <dgm:cxn modelId="{A7F22387-DAE2-481B-B2C4-B823F6792889}" type="presOf" srcId="{EEC6F1EA-7585-4F48-A2C3-F903EE4D623F}" destId="{170B9044-3BE2-43CA-B91F-F4AC30E3BD0C}" srcOrd="1" destOrd="0" presId="urn:microsoft.com/office/officeart/2008/layout/NameandTitleOrganizationalChart"/>
    <dgm:cxn modelId="{D6278B57-0DC1-4981-AA60-8B6551406EFE}" srcId="{A32E29FF-77E5-47F5-94F5-0F7A3FB3A6D8}" destId="{58496EFC-2266-4963-83CF-01D213A96D02}" srcOrd="5" destOrd="0" parTransId="{7267C3EE-7BCC-431C-92A4-2E078C8EEAB1}" sibTransId="{CCAF3B24-445B-4F56-803D-187BBE57E75E}"/>
    <dgm:cxn modelId="{25E7F5F3-8460-4CA3-A3BE-8A5A960419AC}" type="presOf" srcId="{D733003C-BF75-4768-9519-F5BC0C12F0A8}" destId="{C3ADDEC3-1D37-4999-AF57-37F7043735C2}" srcOrd="0" destOrd="0" presId="urn:microsoft.com/office/officeart/2008/layout/NameandTitleOrganizationalChart"/>
    <dgm:cxn modelId="{8F0DA551-82CB-4D13-8737-3CF410243C3D}" type="presOf" srcId="{D929A9D1-EAFB-4A4B-AD39-DB3BFA29ACAC}" destId="{42A6747C-21E1-418D-9F57-201C436DA7D7}" srcOrd="0" destOrd="0" presId="urn:microsoft.com/office/officeart/2008/layout/NameandTitleOrganizationalChart"/>
    <dgm:cxn modelId="{D50099D9-6E43-4501-845B-FD1CEBD56D3B}" srcId="{A32E29FF-77E5-47F5-94F5-0F7A3FB3A6D8}" destId="{DA9B5036-3634-4CCE-B72E-9543837A242B}" srcOrd="3" destOrd="0" parTransId="{37FBDC0C-B30D-46AC-9EEA-F56FD553DA01}" sibTransId="{3477E3D3-A785-47DB-95B5-C6B931AF42CF}"/>
    <dgm:cxn modelId="{086D824D-A8F3-44AD-98F0-4A70910076DD}" type="presOf" srcId="{CF85B96B-EC90-455C-9868-0CC5568429E9}" destId="{D9425F4B-8157-4E6E-B6C4-730C75ECD28E}" srcOrd="0" destOrd="0" presId="urn:microsoft.com/office/officeart/2008/layout/NameandTitleOrganizationalChart"/>
    <dgm:cxn modelId="{BAFA2482-1430-41A8-821A-9C851397D510}" type="presOf" srcId="{F1C5A5FE-20C5-4255-B8C5-20C34F7E65F6}" destId="{8E2EFEB5-2561-4624-91BF-E219AF2C40F9}" srcOrd="0" destOrd="0" presId="urn:microsoft.com/office/officeart/2008/layout/NameandTitleOrganizationalChart"/>
    <dgm:cxn modelId="{CC72D235-9330-40D9-B483-70969C4D7E68}" type="presOf" srcId="{3477E3D3-A785-47DB-95B5-C6B931AF42CF}" destId="{9D5A9549-BFDA-4232-8BBC-739BB9A8ECB4}" srcOrd="0" destOrd="0" presId="urn:microsoft.com/office/officeart/2008/layout/NameandTitleOrganizationalChart"/>
    <dgm:cxn modelId="{EB035354-EEC8-4F6F-A352-1BC7786750D8}" type="presOf" srcId="{B8165A85-5D6E-4C22-B518-510979EB1185}" destId="{88493B3A-B78C-4C71-A056-AA2AB0D612BF}" srcOrd="0" destOrd="0" presId="urn:microsoft.com/office/officeart/2008/layout/NameandTitleOrganizationalChart"/>
    <dgm:cxn modelId="{ACED893E-3901-47B9-BF25-7F3182B97AA7}" type="presOf" srcId="{7067871A-2C7E-4C2C-9BDE-ADE186080200}" destId="{C82A51D4-9B00-4F36-A385-378302E91CC8}" srcOrd="0" destOrd="0" presId="urn:microsoft.com/office/officeart/2008/layout/NameandTitleOrganizationalChart"/>
    <dgm:cxn modelId="{72D76A22-DAC4-4A0A-8BF3-E575B6A32497}" type="presOf" srcId="{79927A6A-E6AA-486E-82E9-C8AD49CEE3E9}" destId="{1F2011A9-3126-404A-9A2D-9DA8DD67B9EF}" srcOrd="1" destOrd="0" presId="urn:microsoft.com/office/officeart/2008/layout/NameandTitleOrganizationalChart"/>
    <dgm:cxn modelId="{D9259D25-A544-426A-872A-8D4B4C936B11}" type="presOf" srcId="{C6AD5DB0-2CB8-4C48-B516-182172A15F3A}" destId="{6FD2C640-AFCB-41E9-953A-BCEDCB6D6897}" srcOrd="1" destOrd="0" presId="urn:microsoft.com/office/officeart/2008/layout/NameandTitleOrganizationalChart"/>
    <dgm:cxn modelId="{EE68AE3A-6340-4E10-B8D0-FD7084735BB9}" type="presOf" srcId="{4721E0C7-1B2E-4E67-B577-22C14C6F2A7F}" destId="{3FA05B6D-AE57-452D-B1D7-0F2CD2792CD5}" srcOrd="0" destOrd="0" presId="urn:microsoft.com/office/officeart/2008/layout/NameandTitleOrganizationalChart"/>
    <dgm:cxn modelId="{EF1351D8-B84E-4FFC-9916-E142D86B5ECD}" type="presOf" srcId="{DA9B5036-3634-4CCE-B72E-9543837A242B}" destId="{004E1E72-C9D7-470D-A67A-D9D2B4CE6CE1}" srcOrd="0" destOrd="0" presId="urn:microsoft.com/office/officeart/2008/layout/NameandTitleOrganizationalChart"/>
    <dgm:cxn modelId="{AC9E2866-9A36-4A6F-8EED-678922510635}" type="presOf" srcId="{20DF7ECB-9EF0-42C4-AE03-2BA2DBE365AF}" destId="{339A5E17-AF50-4D92-B453-ACECAC37CDFF}" srcOrd="0" destOrd="0" presId="urn:microsoft.com/office/officeart/2008/layout/NameandTitleOrganizationalChart"/>
    <dgm:cxn modelId="{0363BC65-E821-4BD9-B5BD-EAE7A0C3C7AD}" type="presOf" srcId="{ED4D3DC3-8DCE-4776-9730-20F359DBC113}" destId="{C2C4898B-E316-4E61-BF69-2829FA73995C}" srcOrd="0" destOrd="0" presId="urn:microsoft.com/office/officeart/2008/layout/NameandTitleOrganizationalChart"/>
    <dgm:cxn modelId="{AF8709CF-B46A-4C95-BE69-86F3D5D491F1}" type="presOf" srcId="{8A23DCF3-69F6-4F5B-AAC9-7B23B65C656F}" destId="{E9A74B70-1209-40FD-8E6C-593EF01A177A}" srcOrd="0" destOrd="0" presId="urn:microsoft.com/office/officeart/2008/layout/NameandTitleOrganizationalChart"/>
    <dgm:cxn modelId="{C6D16567-D61C-4DE0-8B20-4FA52D01263C}" srcId="{A32E29FF-77E5-47F5-94F5-0F7A3FB3A6D8}" destId="{C6AD5DB0-2CB8-4C48-B516-182172A15F3A}" srcOrd="2" destOrd="0" parTransId="{BC1CCDA1-CA6E-49A8-9535-3777B7F73DCD}" sibTransId="{ED4D3DC3-8DCE-4776-9730-20F359DBC113}"/>
    <dgm:cxn modelId="{E5365DBF-D98B-417C-92AD-B684AC54C468}" type="presOf" srcId="{6A8B2A0E-0472-4C41-AC81-7A3DF9F86754}" destId="{34709C62-0993-4932-93B0-466931957A1A}" srcOrd="1" destOrd="0" presId="urn:microsoft.com/office/officeart/2008/layout/NameandTitleOrganizationalChart"/>
    <dgm:cxn modelId="{4DE3B6EB-2469-44AA-B2FB-29EEAF2B1F3F}" type="presOf" srcId="{888E8108-47C9-4DD3-A571-B1BA2A4C6009}" destId="{5C9DB518-32FF-448F-BA07-5CE6C3D74A4A}" srcOrd="1" destOrd="0" presId="urn:microsoft.com/office/officeart/2008/layout/NameandTitleOrganizationalChart"/>
    <dgm:cxn modelId="{C8A40B3A-9C57-4E9A-B303-86A05E4EC61E}" type="presOf" srcId="{9067DD79-B9D6-4B93-AEB1-7809D57E833A}" destId="{EF05B4FB-373E-4086-A245-074C22B6FE94}" srcOrd="1" destOrd="0" presId="urn:microsoft.com/office/officeart/2008/layout/NameandTitleOrganizationalChart"/>
    <dgm:cxn modelId="{A6172EBF-8A49-4F09-89C6-A80054BF8117}" srcId="{6A8B2A0E-0472-4C41-AC81-7A3DF9F86754}" destId="{B7F7EFF7-D8AE-4583-AA0D-576BE54D1BBB}" srcOrd="1" destOrd="0" parTransId="{D733003C-BF75-4768-9519-F5BC0C12F0A8}" sibTransId="{BF5DE068-006F-4381-97F8-272F6A4FA936}"/>
    <dgm:cxn modelId="{99766E6B-3784-4C1B-91DD-629D25118D33}" type="presOf" srcId="{888E8108-47C9-4DD3-A571-B1BA2A4C6009}" destId="{F776D1C3-8C82-48E6-85F4-6BD53E19212B}" srcOrd="0" destOrd="0" presId="urn:microsoft.com/office/officeart/2008/layout/NameandTitleOrganizationalChart"/>
    <dgm:cxn modelId="{C0CF582A-A930-46C5-AAE4-559FDE68B1BE}" type="presOf" srcId="{A32E29FF-77E5-47F5-94F5-0F7A3FB3A6D8}" destId="{328CBE19-207F-4416-9868-D694E173645F}" srcOrd="1" destOrd="0" presId="urn:microsoft.com/office/officeart/2008/layout/NameandTitleOrganizationalChart"/>
    <dgm:cxn modelId="{6CDEC4AA-7962-4F3D-A289-18DF2EDE1F30}" type="presOf" srcId="{6937D72A-A115-4027-8B60-210A5195D808}" destId="{77FB9329-A964-4079-96F1-69FDF278A243}" srcOrd="0" destOrd="0" presId="urn:microsoft.com/office/officeart/2008/layout/NameandTitleOrganizationalChart"/>
    <dgm:cxn modelId="{E33ECAFA-2DB1-4563-8219-460E0C863FFF}" type="presOf" srcId="{8D37D201-AE5E-4CDD-B2E1-41B3206C03C7}" destId="{A8B79D1A-576A-4611-8AFD-C972CD7D2CAE}" srcOrd="0" destOrd="0" presId="urn:microsoft.com/office/officeart/2008/layout/NameandTitleOrganizationalChart"/>
    <dgm:cxn modelId="{142A9DE3-3A8A-411E-BDFA-8A5C7F9BF02B}" type="presOf" srcId="{BE3C0467-5466-47C5-8652-1677136A9068}" destId="{4C8F6A8A-2170-4740-84E8-10F6DF78F7F2}" srcOrd="0" destOrd="0" presId="urn:microsoft.com/office/officeart/2008/layout/NameandTitleOrganizationalChart"/>
    <dgm:cxn modelId="{63D1CF0B-126C-481E-AB62-36F276BD7188}" srcId="{A32E29FF-77E5-47F5-94F5-0F7A3FB3A6D8}" destId="{79927A6A-E6AA-486E-82E9-C8AD49CEE3E9}" srcOrd="6" destOrd="0" parTransId="{4721E0C7-1B2E-4E67-B577-22C14C6F2A7F}" sibTransId="{D929A9D1-EAFB-4A4B-AD39-DB3BFA29ACAC}"/>
    <dgm:cxn modelId="{99697187-EC7D-4830-B08A-62B1AC7E7425}" type="presOf" srcId="{EEC6F1EA-7585-4F48-A2C3-F903EE4D623F}" destId="{42AFE453-A314-418F-9457-4A8800AF7585}" srcOrd="0" destOrd="0" presId="urn:microsoft.com/office/officeart/2008/layout/NameandTitleOrganizationalChart"/>
    <dgm:cxn modelId="{D4BB8991-BAAF-4B8C-9E08-F720A2757199}" type="presOf" srcId="{B7F7EFF7-D8AE-4583-AA0D-576BE54D1BBB}" destId="{29B17EAD-38F9-4A21-A4DA-356C7FD4BAC4}" srcOrd="0" destOrd="0" presId="urn:microsoft.com/office/officeart/2008/layout/NameandTitleOrganizationalChart"/>
    <dgm:cxn modelId="{F97F0041-7D27-492A-AF4C-A446E3291B2D}" type="presOf" srcId="{A60D19EE-2EDD-4286-A5D0-EC623CC317C5}" destId="{50EBEE99-BBC4-4974-96E3-9384D63E20EA}" srcOrd="0" destOrd="0" presId="urn:microsoft.com/office/officeart/2008/layout/NameandTitleOrganizationalChart"/>
    <dgm:cxn modelId="{461DAA05-A8AF-40D3-8807-DC5C27319B32}" type="presOf" srcId="{4D048A25-D2FD-4632-AEFC-37553EF72583}" destId="{76DD29E0-7C3E-4BD7-B4FF-EF7739149B85}" srcOrd="0" destOrd="0" presId="urn:microsoft.com/office/officeart/2008/layout/NameandTitleOrganizationalChart"/>
    <dgm:cxn modelId="{08636A1C-52F7-4EF4-96DA-3A20DD332A31}" type="presOf" srcId="{35C9056B-6677-46E0-962A-18226AAD7BA3}" destId="{16C777CB-90BE-432D-A7B5-B6CF28F1AB97}" srcOrd="0" destOrd="0" presId="urn:microsoft.com/office/officeart/2008/layout/NameandTitleOrganizationalChart"/>
    <dgm:cxn modelId="{B858CAB7-BA95-42B8-9222-8864B2FEBD3E}" type="presOf" srcId="{F1C5A5FE-20C5-4255-B8C5-20C34F7E65F6}" destId="{498BE7F4-392B-42D5-BEB6-3E6D11417B18}" srcOrd="1" destOrd="0" presId="urn:microsoft.com/office/officeart/2008/layout/NameandTitleOrganizationalChart"/>
    <dgm:cxn modelId="{D903631C-9C44-44DB-804F-C82016D6D203}" type="presOf" srcId="{9067DD79-B9D6-4B93-AEB1-7809D57E833A}" destId="{843801E1-07B2-460D-BB54-9965CCC356EC}" srcOrd="0" destOrd="0" presId="urn:microsoft.com/office/officeart/2008/layout/NameandTitleOrganizationalChart"/>
    <dgm:cxn modelId="{E780C352-DDE7-4669-9674-2ABD0244BE4F}" type="presOf" srcId="{E25B1122-E86D-4C60-A1C0-5603136222A8}" destId="{7BE79763-0A50-41BB-A62E-E4DCE3BE9DB4}" srcOrd="0" destOrd="0" presId="urn:microsoft.com/office/officeart/2008/layout/NameandTitleOrganizationalChart"/>
    <dgm:cxn modelId="{ACA2DBB8-7F7C-4C42-ADE7-905DC37E7D05}" type="presOf" srcId="{0C17208D-D452-493C-8EFA-9789FD325B8A}" destId="{EC8721DB-97D4-4EB0-8D34-9567AF01E508}" srcOrd="0" destOrd="0" presId="urn:microsoft.com/office/officeart/2008/layout/NameandTitleOrganizationalChart"/>
    <dgm:cxn modelId="{643757C8-7697-48C3-8F0E-279C4B1C8208}" type="presOf" srcId="{CCAF3B24-445B-4F56-803D-187BBE57E75E}" destId="{D433EE31-7A47-4B48-9EE4-21B0BBA3AA17}" srcOrd="0" destOrd="0" presId="urn:microsoft.com/office/officeart/2008/layout/NameandTitleOrganizationalChart"/>
    <dgm:cxn modelId="{31F0C18D-19EE-435E-965A-FE485F200FB5}" srcId="{A32E29FF-77E5-47F5-94F5-0F7A3FB3A6D8}" destId="{9067DD79-B9D6-4B93-AEB1-7809D57E833A}" srcOrd="4" destOrd="0" parTransId="{8A23DCF3-69F6-4F5B-AAC9-7B23B65C656F}" sibTransId="{92A2B65A-96BD-4FAA-A30E-BA7E5ADF58F1}"/>
    <dgm:cxn modelId="{7E3C17F1-664F-4E1F-8A59-62978ACC0A04}" type="presOf" srcId="{79927A6A-E6AA-486E-82E9-C8AD49CEE3E9}" destId="{6F4D0849-5A4C-4A85-9B1F-FC482922714B}" srcOrd="0" destOrd="0" presId="urn:microsoft.com/office/officeart/2008/layout/NameandTitleOrganizationalChart"/>
    <dgm:cxn modelId="{D4166F74-CE0F-4821-892A-96A4B79A131B}" srcId="{A32E29FF-77E5-47F5-94F5-0F7A3FB3A6D8}" destId="{F1C5A5FE-20C5-4255-B8C5-20C34F7E65F6}" srcOrd="0" destOrd="0" parTransId="{CF85B96B-EC90-455C-9868-0CC5568429E9}" sibTransId="{7067871A-2C7E-4C2C-9BDE-ADE186080200}"/>
    <dgm:cxn modelId="{7DEBC943-7BDD-4895-9E5C-DA4C5588EAC0}" type="presOf" srcId="{37FBDC0C-B30D-46AC-9EEA-F56FD553DA01}" destId="{4B7FCE24-0B12-41BF-9C5F-727454A88A1A}" srcOrd="0" destOrd="0" presId="urn:microsoft.com/office/officeart/2008/layout/NameandTitleOrganizationalChart"/>
    <dgm:cxn modelId="{FFFBA677-E761-4229-99FD-59A8752A8A66}" type="presOf" srcId="{6937D72A-A115-4027-8B60-210A5195D808}" destId="{71DDB644-63CA-4A3B-B31F-8A7B489944A6}" srcOrd="1" destOrd="0" presId="urn:microsoft.com/office/officeart/2008/layout/NameandTitleOrganizationalChart"/>
    <dgm:cxn modelId="{9F3491F4-2D59-4734-97C7-E6125064F917}" type="presOf" srcId="{6A8B2A0E-0472-4C41-AC81-7A3DF9F86754}" destId="{9FFF2F07-D3EA-4318-B96A-E2144866F1DE}" srcOrd="0" destOrd="0" presId="urn:microsoft.com/office/officeart/2008/layout/NameandTitleOrganizationalChart"/>
    <dgm:cxn modelId="{E5312CE6-9548-4B5A-B3D4-6C4D6D8E84DD}" srcId="{4D048A25-D2FD-4632-AEFC-37553EF72583}" destId="{888E8108-47C9-4DD3-A571-B1BA2A4C6009}" srcOrd="0" destOrd="0" parTransId="{F4C426E5-20AA-45A7-9CA8-DF5D88C865E8}" sibTransId="{B8165A85-5D6E-4C22-B518-510979EB1185}"/>
    <dgm:cxn modelId="{685357A4-30F2-4732-84E5-F2B7A6479ECA}" type="presOf" srcId="{AFBF69CA-2A3F-4B32-9884-7293BCD43C0F}" destId="{8CD4103E-486E-4A1B-A5CE-D1642671A410}" srcOrd="0" destOrd="0" presId="urn:microsoft.com/office/officeart/2008/layout/NameandTitleOrganizationalChart"/>
    <dgm:cxn modelId="{A13D020F-7043-4860-A0E4-8EE602DC5929}" type="presOf" srcId="{3FC5DEA9-38F3-4972-8DC0-85E1912E3835}" destId="{0408606B-DF10-4B70-9B77-BA0FDC1A681D}" srcOrd="0" destOrd="0" presId="urn:microsoft.com/office/officeart/2008/layout/NameandTitleOrganizationalChart"/>
    <dgm:cxn modelId="{27FBEA79-87F8-42E8-8A30-68BFAB9F4041}" type="presOf" srcId="{BC1CCDA1-CA6E-49A8-9535-3777B7F73DCD}" destId="{EE1F0B95-050E-40CE-BAEB-6074C03AA360}" srcOrd="0" destOrd="0" presId="urn:microsoft.com/office/officeart/2008/layout/NameandTitleOrganizationalChart"/>
    <dgm:cxn modelId="{9ECA47B6-F144-4EA0-9956-3BAC190633C8}" type="presOf" srcId="{7267C3EE-7BCC-431C-92A4-2E078C8EEAB1}" destId="{8E0C5543-8BFE-4C36-8848-17C96D300D19}" srcOrd="0" destOrd="0" presId="urn:microsoft.com/office/officeart/2008/layout/NameandTitleOrganizationalChart"/>
    <dgm:cxn modelId="{F367DA7E-A184-4D96-BB8E-22362CAB89C4}" type="presOf" srcId="{58496EFC-2266-4963-83CF-01D213A96D02}" destId="{4598443B-E0BF-40A6-9333-ECD881C46B9E}" srcOrd="0" destOrd="0" presId="urn:microsoft.com/office/officeart/2008/layout/NameandTitleOrganizationalChart"/>
    <dgm:cxn modelId="{E9CC09B2-AB10-4AE7-8843-F351554D4131}" type="presOf" srcId="{BF5DE068-006F-4381-97F8-272F6A4FA936}" destId="{88C1BBA3-6673-475A-9ECD-257E49F86D94}" srcOrd="0" destOrd="0" presId="urn:microsoft.com/office/officeart/2008/layout/NameandTitleOrganizationalChart"/>
    <dgm:cxn modelId="{F0D28275-849E-4742-AB86-16DDB541A3E7}" type="presOf" srcId="{92A2B65A-96BD-4FAA-A30E-BA7E5ADF58F1}" destId="{4D4EE81F-145E-4AB0-ACB4-08D780657CD7}" srcOrd="0" destOrd="0" presId="urn:microsoft.com/office/officeart/2008/layout/NameandTitleOrganizationalChart"/>
    <dgm:cxn modelId="{0EE2D8FA-56BF-4925-B859-AA4516261B4F}" type="presOf" srcId="{58496EFC-2266-4963-83CF-01D213A96D02}" destId="{E5CDA9BA-0090-42EB-9BD5-1B0E1D374645}" srcOrd="1" destOrd="0" presId="urn:microsoft.com/office/officeart/2008/layout/NameandTitleOrganizationalChart"/>
    <dgm:cxn modelId="{AE697C36-96DA-4543-90F0-115E3B2AD949}" srcId="{888E8108-47C9-4DD3-A571-B1BA2A4C6009}" destId="{6A8B2A0E-0472-4C41-AC81-7A3DF9F86754}" srcOrd="1" destOrd="0" parTransId="{5263C111-9117-4A87-B2C0-D75590ED1680}" sibTransId="{789CC4EB-2E42-44A8-BB24-FD76DB9823CA}"/>
    <dgm:cxn modelId="{5C9EFDBC-2910-47E9-90C9-C59923FA1E2D}" type="presOf" srcId="{5263C111-9117-4A87-B2C0-D75590ED1680}" destId="{DFC5E7FD-7E83-4233-A6F9-07AC6C39E50A}" srcOrd="0" destOrd="0" presId="urn:microsoft.com/office/officeart/2008/layout/NameandTitleOrganizationalChart"/>
    <dgm:cxn modelId="{CDF3BCFF-0E1D-43A1-B2A8-9D2AD346D418}" srcId="{6A8B2A0E-0472-4C41-AC81-7A3DF9F86754}" destId="{6937D72A-A115-4027-8B60-210A5195D808}" srcOrd="0" destOrd="0" parTransId="{3FC5DEA9-38F3-4972-8DC0-85E1912E3835}" sibTransId="{BE3C0467-5466-47C5-8652-1677136A9068}"/>
    <dgm:cxn modelId="{5A0EB267-20FB-4FF1-840B-313F8F7F295F}" type="presOf" srcId="{A32E29FF-77E5-47F5-94F5-0F7A3FB3A6D8}" destId="{9D1A44DC-8ADB-4AD9-94CA-D9105C1A1CBC}" srcOrd="0" destOrd="0" presId="urn:microsoft.com/office/officeart/2008/layout/NameandTitleOrganizationalChart"/>
    <dgm:cxn modelId="{9E055775-8C91-44F0-8BC5-DC1D3E7BD0C2}" srcId="{6A8B2A0E-0472-4C41-AC81-7A3DF9F86754}" destId="{E25B1122-E86D-4C60-A1C0-5603136222A8}" srcOrd="2" destOrd="0" parTransId="{8D37D201-AE5E-4CDD-B2E1-41B3206C03C7}" sibTransId="{A60D19EE-2EDD-4286-A5D0-EC623CC317C5}"/>
    <dgm:cxn modelId="{E20EF4DB-B13F-48FC-B65A-F88D909FC16E}" srcId="{888E8108-47C9-4DD3-A571-B1BA2A4C6009}" destId="{A32E29FF-77E5-47F5-94F5-0F7A3FB3A6D8}" srcOrd="0" destOrd="0" parTransId="{35C9056B-6677-46E0-962A-18226AAD7BA3}" sibTransId="{20DF7ECB-9EF0-42C4-AE03-2BA2DBE365AF}"/>
    <dgm:cxn modelId="{602108D3-CB10-4249-83E5-BA24621C0CD5}" type="presOf" srcId="{789CC4EB-2E42-44A8-BB24-FD76DB9823CA}" destId="{8CC9BC9C-2EB3-4D52-AB27-0E6B56B1D559}" srcOrd="0" destOrd="0" presId="urn:microsoft.com/office/officeart/2008/layout/NameandTitleOrganizationalChart"/>
    <dgm:cxn modelId="{2FDFAD31-003E-4B6D-9DB4-857430DBF5A2}" type="presOf" srcId="{E25B1122-E86D-4C60-A1C0-5603136222A8}" destId="{920EDCF1-C01A-4402-8D7C-8B014A96E272}" srcOrd="1" destOrd="0" presId="urn:microsoft.com/office/officeart/2008/layout/NameandTitleOrganizationalChart"/>
    <dgm:cxn modelId="{15D61D64-CF79-403F-9302-1E249699D26B}" type="presOf" srcId="{C6AD5DB0-2CB8-4C48-B516-182172A15F3A}" destId="{B664C0DA-C787-468D-92B2-A5ABABABD5F5}" srcOrd="0" destOrd="0" presId="urn:microsoft.com/office/officeart/2008/layout/NameandTitleOrganizationalChart"/>
    <dgm:cxn modelId="{9CC6EC53-C13B-475C-A182-9DB4232919AC}" srcId="{A32E29FF-77E5-47F5-94F5-0F7A3FB3A6D8}" destId="{EEC6F1EA-7585-4F48-A2C3-F903EE4D623F}" srcOrd="1" destOrd="0" parTransId="{AFBF69CA-2A3F-4B32-9884-7293BCD43C0F}" sibTransId="{0C17208D-D452-493C-8EFA-9789FD325B8A}"/>
    <dgm:cxn modelId="{A881576A-D097-45E5-95A6-EC5625AA8628}" type="presParOf" srcId="{76DD29E0-7C3E-4BD7-B4FF-EF7739149B85}" destId="{1C432666-886D-4B2A-8FED-FFFD8BE0AE06}" srcOrd="0" destOrd="0" presId="urn:microsoft.com/office/officeart/2008/layout/NameandTitleOrganizationalChart"/>
    <dgm:cxn modelId="{7824DA6F-7FBD-41B2-9E58-751A782FAF69}" type="presParOf" srcId="{1C432666-886D-4B2A-8FED-FFFD8BE0AE06}" destId="{78F3309C-2A9C-4B49-A39E-D733480B4135}" srcOrd="0" destOrd="0" presId="urn:microsoft.com/office/officeart/2008/layout/NameandTitleOrganizationalChart"/>
    <dgm:cxn modelId="{D3DBE481-D4DB-4AB1-9781-1CEE3B38DD90}" type="presParOf" srcId="{78F3309C-2A9C-4B49-A39E-D733480B4135}" destId="{F776D1C3-8C82-48E6-85F4-6BD53E19212B}" srcOrd="0" destOrd="0" presId="urn:microsoft.com/office/officeart/2008/layout/NameandTitleOrganizationalChart"/>
    <dgm:cxn modelId="{2BAF583F-3F82-4064-9670-44C5CD842815}" type="presParOf" srcId="{78F3309C-2A9C-4B49-A39E-D733480B4135}" destId="{88493B3A-B78C-4C71-A056-AA2AB0D612BF}" srcOrd="1" destOrd="0" presId="urn:microsoft.com/office/officeart/2008/layout/NameandTitleOrganizationalChart"/>
    <dgm:cxn modelId="{A0FD9EE7-E738-4A53-A480-E995C4C8D986}" type="presParOf" srcId="{78F3309C-2A9C-4B49-A39E-D733480B4135}" destId="{5C9DB518-32FF-448F-BA07-5CE6C3D74A4A}" srcOrd="2" destOrd="0" presId="urn:microsoft.com/office/officeart/2008/layout/NameandTitleOrganizationalChart"/>
    <dgm:cxn modelId="{5DC057E7-7854-4673-8064-82B833F3FCDB}" type="presParOf" srcId="{1C432666-886D-4B2A-8FED-FFFD8BE0AE06}" destId="{B7E523FD-0585-4BA0-9B8E-4498E6455D36}" srcOrd="1" destOrd="0" presId="urn:microsoft.com/office/officeart/2008/layout/NameandTitleOrganizationalChart"/>
    <dgm:cxn modelId="{9FA56CF5-A0D0-48AF-83D6-D6C03A359D32}" type="presParOf" srcId="{1C432666-886D-4B2A-8FED-FFFD8BE0AE06}" destId="{F3386781-48B3-4399-9DED-3DAAEA2FA896}" srcOrd="2" destOrd="0" presId="urn:microsoft.com/office/officeart/2008/layout/NameandTitleOrganizationalChart"/>
    <dgm:cxn modelId="{2A54380E-42E6-4A27-9299-94078D5B39C1}" type="presParOf" srcId="{F3386781-48B3-4399-9DED-3DAAEA2FA896}" destId="{16C777CB-90BE-432D-A7B5-B6CF28F1AB97}" srcOrd="0" destOrd="0" presId="urn:microsoft.com/office/officeart/2008/layout/NameandTitleOrganizationalChart"/>
    <dgm:cxn modelId="{CE540203-87FC-478F-8929-FDFECB1B3C06}" type="presParOf" srcId="{F3386781-48B3-4399-9DED-3DAAEA2FA896}" destId="{7AEC461E-AD01-4218-BB8C-83924617BE30}" srcOrd="1" destOrd="0" presId="urn:microsoft.com/office/officeart/2008/layout/NameandTitleOrganizationalChart"/>
    <dgm:cxn modelId="{55E12279-9EA8-4AB8-A67B-F9984D7DB371}" type="presParOf" srcId="{7AEC461E-AD01-4218-BB8C-83924617BE30}" destId="{A7E93DD7-5FF4-4858-AC6F-7A9937F3DB4F}" srcOrd="0" destOrd="0" presId="urn:microsoft.com/office/officeart/2008/layout/NameandTitleOrganizationalChart"/>
    <dgm:cxn modelId="{29C4665A-5E0A-4662-ABBE-7B4F7A91F088}" type="presParOf" srcId="{A7E93DD7-5FF4-4858-AC6F-7A9937F3DB4F}" destId="{9D1A44DC-8ADB-4AD9-94CA-D9105C1A1CBC}" srcOrd="0" destOrd="0" presId="urn:microsoft.com/office/officeart/2008/layout/NameandTitleOrganizationalChart"/>
    <dgm:cxn modelId="{D89623A6-9317-4C19-912E-D2D6EB1A7D5D}" type="presParOf" srcId="{A7E93DD7-5FF4-4858-AC6F-7A9937F3DB4F}" destId="{339A5E17-AF50-4D92-B453-ACECAC37CDFF}" srcOrd="1" destOrd="0" presId="urn:microsoft.com/office/officeart/2008/layout/NameandTitleOrganizationalChart"/>
    <dgm:cxn modelId="{5C90E2F5-D20A-4934-ADC4-8E7195C102C8}" type="presParOf" srcId="{A7E93DD7-5FF4-4858-AC6F-7A9937F3DB4F}" destId="{328CBE19-207F-4416-9868-D694E173645F}" srcOrd="2" destOrd="0" presId="urn:microsoft.com/office/officeart/2008/layout/NameandTitleOrganizationalChart"/>
    <dgm:cxn modelId="{33AE3889-2DE3-449B-8578-FBC34E563A2A}" type="presParOf" srcId="{7AEC461E-AD01-4218-BB8C-83924617BE30}" destId="{1857EB47-B511-40C3-B756-6AF59A8E3AB5}" srcOrd="1" destOrd="0" presId="urn:microsoft.com/office/officeart/2008/layout/NameandTitleOrganizationalChart"/>
    <dgm:cxn modelId="{135067E7-1B50-474E-9403-88C6326045F3}" type="presParOf" srcId="{7AEC461E-AD01-4218-BB8C-83924617BE30}" destId="{EEE09E81-0F71-48A9-A895-ADC6C04AD1AD}" srcOrd="2" destOrd="0" presId="urn:microsoft.com/office/officeart/2008/layout/NameandTitleOrganizationalChart"/>
    <dgm:cxn modelId="{A3AE4A79-5426-4FF6-A46A-8CBE56647100}" type="presParOf" srcId="{EEE09E81-0F71-48A9-A895-ADC6C04AD1AD}" destId="{D9425F4B-8157-4E6E-B6C4-730C75ECD28E}" srcOrd="0" destOrd="0" presId="urn:microsoft.com/office/officeart/2008/layout/NameandTitleOrganizationalChart"/>
    <dgm:cxn modelId="{A1261E7C-286E-4B50-B244-929A1749DED4}" type="presParOf" srcId="{EEE09E81-0F71-48A9-A895-ADC6C04AD1AD}" destId="{BBA2F8C5-4990-48BE-A496-DBE047ABE9E2}" srcOrd="1" destOrd="0" presId="urn:microsoft.com/office/officeart/2008/layout/NameandTitleOrganizationalChart"/>
    <dgm:cxn modelId="{CADF1C73-939A-48B9-9E27-A702BA057745}" type="presParOf" srcId="{BBA2F8C5-4990-48BE-A496-DBE047ABE9E2}" destId="{669AE43E-B2E1-4593-922E-130EF62C22B2}" srcOrd="0" destOrd="0" presId="urn:microsoft.com/office/officeart/2008/layout/NameandTitleOrganizationalChart"/>
    <dgm:cxn modelId="{88C3FF18-4F55-4B14-A336-C789D57E6652}" type="presParOf" srcId="{669AE43E-B2E1-4593-922E-130EF62C22B2}" destId="{8E2EFEB5-2561-4624-91BF-E219AF2C40F9}" srcOrd="0" destOrd="0" presId="urn:microsoft.com/office/officeart/2008/layout/NameandTitleOrganizationalChart"/>
    <dgm:cxn modelId="{C931DBEC-C953-4BD1-9ECC-D4258C223591}" type="presParOf" srcId="{669AE43E-B2E1-4593-922E-130EF62C22B2}" destId="{C82A51D4-9B00-4F36-A385-378302E91CC8}" srcOrd="1" destOrd="0" presId="urn:microsoft.com/office/officeart/2008/layout/NameandTitleOrganizationalChart"/>
    <dgm:cxn modelId="{E46AB44D-7449-4B3C-A820-749788BB9326}" type="presParOf" srcId="{669AE43E-B2E1-4593-922E-130EF62C22B2}" destId="{498BE7F4-392B-42D5-BEB6-3E6D11417B18}" srcOrd="2" destOrd="0" presId="urn:microsoft.com/office/officeart/2008/layout/NameandTitleOrganizationalChart"/>
    <dgm:cxn modelId="{29E46CDC-A3DF-41F5-A262-C1EEF7DE49B7}" type="presParOf" srcId="{BBA2F8C5-4990-48BE-A496-DBE047ABE9E2}" destId="{389710F6-7866-4B68-A95F-3CB6D428535F}" srcOrd="1" destOrd="0" presId="urn:microsoft.com/office/officeart/2008/layout/NameandTitleOrganizationalChart"/>
    <dgm:cxn modelId="{D9DCFCA7-4EF7-48BC-BF58-41DB5AFA7179}" type="presParOf" srcId="{BBA2F8C5-4990-48BE-A496-DBE047ABE9E2}" destId="{304DC3BD-C17B-4533-BE71-041A60237CB2}" srcOrd="2" destOrd="0" presId="urn:microsoft.com/office/officeart/2008/layout/NameandTitleOrganizationalChart"/>
    <dgm:cxn modelId="{5DE356E7-4E22-4846-AC29-CAE42EACAC6E}" type="presParOf" srcId="{EEE09E81-0F71-48A9-A895-ADC6C04AD1AD}" destId="{8CD4103E-486E-4A1B-A5CE-D1642671A410}" srcOrd="2" destOrd="0" presId="urn:microsoft.com/office/officeart/2008/layout/NameandTitleOrganizationalChart"/>
    <dgm:cxn modelId="{01824874-4205-4354-A210-913F577E7856}" type="presParOf" srcId="{EEE09E81-0F71-48A9-A895-ADC6C04AD1AD}" destId="{16173DDB-CB4B-4E77-93A1-594572DA54C8}" srcOrd="3" destOrd="0" presId="urn:microsoft.com/office/officeart/2008/layout/NameandTitleOrganizationalChart"/>
    <dgm:cxn modelId="{5AE4B44A-C41C-44CA-A7F1-D30C929A849F}" type="presParOf" srcId="{16173DDB-CB4B-4E77-93A1-594572DA54C8}" destId="{A21AEC6C-B25B-4D7F-928A-18AC9D549ED3}" srcOrd="0" destOrd="0" presId="urn:microsoft.com/office/officeart/2008/layout/NameandTitleOrganizationalChart"/>
    <dgm:cxn modelId="{E3877950-9D7D-4775-8442-FFBB76B26F3A}" type="presParOf" srcId="{A21AEC6C-B25B-4D7F-928A-18AC9D549ED3}" destId="{42AFE453-A314-418F-9457-4A8800AF7585}" srcOrd="0" destOrd="0" presId="urn:microsoft.com/office/officeart/2008/layout/NameandTitleOrganizationalChart"/>
    <dgm:cxn modelId="{78DA9BA7-B40D-405A-9857-9C527AF77216}" type="presParOf" srcId="{A21AEC6C-B25B-4D7F-928A-18AC9D549ED3}" destId="{EC8721DB-97D4-4EB0-8D34-9567AF01E508}" srcOrd="1" destOrd="0" presId="urn:microsoft.com/office/officeart/2008/layout/NameandTitleOrganizationalChart"/>
    <dgm:cxn modelId="{693997A5-C4FF-4958-8CD8-B117746F1668}" type="presParOf" srcId="{A21AEC6C-B25B-4D7F-928A-18AC9D549ED3}" destId="{170B9044-3BE2-43CA-B91F-F4AC30E3BD0C}" srcOrd="2" destOrd="0" presId="urn:microsoft.com/office/officeart/2008/layout/NameandTitleOrganizationalChart"/>
    <dgm:cxn modelId="{139B11C2-B580-453D-8230-6BDDD2FFE0F5}" type="presParOf" srcId="{16173DDB-CB4B-4E77-93A1-594572DA54C8}" destId="{9B95576A-CE9A-4DD3-B61B-56C1F88239F3}" srcOrd="1" destOrd="0" presId="urn:microsoft.com/office/officeart/2008/layout/NameandTitleOrganizationalChart"/>
    <dgm:cxn modelId="{9C9F715E-6576-43BE-8E03-23F5D83E8144}" type="presParOf" srcId="{16173DDB-CB4B-4E77-93A1-594572DA54C8}" destId="{097CD1DF-9620-4FA6-8E61-F752E79FAAAF}" srcOrd="2" destOrd="0" presId="urn:microsoft.com/office/officeart/2008/layout/NameandTitleOrganizationalChart"/>
    <dgm:cxn modelId="{B45EF207-D1A9-4DE6-9922-DB7C7F698BCB}" type="presParOf" srcId="{EEE09E81-0F71-48A9-A895-ADC6C04AD1AD}" destId="{EE1F0B95-050E-40CE-BAEB-6074C03AA360}" srcOrd="4" destOrd="0" presId="urn:microsoft.com/office/officeart/2008/layout/NameandTitleOrganizationalChart"/>
    <dgm:cxn modelId="{63C39CE6-B853-45DB-874A-776A3A482008}" type="presParOf" srcId="{EEE09E81-0F71-48A9-A895-ADC6C04AD1AD}" destId="{AD03E5DB-046B-46C0-B5E4-86378B4F12AD}" srcOrd="5" destOrd="0" presId="urn:microsoft.com/office/officeart/2008/layout/NameandTitleOrganizationalChart"/>
    <dgm:cxn modelId="{FA67D848-C5AE-40F4-B276-BFD57C142CE1}" type="presParOf" srcId="{AD03E5DB-046B-46C0-B5E4-86378B4F12AD}" destId="{95727911-F3B9-42DB-A73E-486A2FCD9024}" srcOrd="0" destOrd="0" presId="urn:microsoft.com/office/officeart/2008/layout/NameandTitleOrganizationalChart"/>
    <dgm:cxn modelId="{8C5F8ABC-AF2B-4B26-9D63-BBE730752184}" type="presParOf" srcId="{95727911-F3B9-42DB-A73E-486A2FCD9024}" destId="{B664C0DA-C787-468D-92B2-A5ABABABD5F5}" srcOrd="0" destOrd="0" presId="urn:microsoft.com/office/officeart/2008/layout/NameandTitleOrganizationalChart"/>
    <dgm:cxn modelId="{66BDE6A8-8483-4D31-801B-D3B968131FE4}" type="presParOf" srcId="{95727911-F3B9-42DB-A73E-486A2FCD9024}" destId="{C2C4898B-E316-4E61-BF69-2829FA73995C}" srcOrd="1" destOrd="0" presId="urn:microsoft.com/office/officeart/2008/layout/NameandTitleOrganizationalChart"/>
    <dgm:cxn modelId="{6C54ACBC-B4EA-462F-B662-EE56E1C1BEC9}" type="presParOf" srcId="{95727911-F3B9-42DB-A73E-486A2FCD9024}" destId="{6FD2C640-AFCB-41E9-953A-BCEDCB6D6897}" srcOrd="2" destOrd="0" presId="urn:microsoft.com/office/officeart/2008/layout/NameandTitleOrganizationalChart"/>
    <dgm:cxn modelId="{E4095F31-01C3-49C5-9308-8F8F04543327}" type="presParOf" srcId="{AD03E5DB-046B-46C0-B5E4-86378B4F12AD}" destId="{B74B62EE-1997-4898-94B3-14D9BFB0D552}" srcOrd="1" destOrd="0" presId="urn:microsoft.com/office/officeart/2008/layout/NameandTitleOrganizationalChart"/>
    <dgm:cxn modelId="{E2F503BD-F390-44A7-8048-77D0C1337451}" type="presParOf" srcId="{AD03E5DB-046B-46C0-B5E4-86378B4F12AD}" destId="{E43084D2-8C9F-4AB4-A1DE-B5F895BE37CB}" srcOrd="2" destOrd="0" presId="urn:microsoft.com/office/officeart/2008/layout/NameandTitleOrganizationalChart"/>
    <dgm:cxn modelId="{6D873F5B-E26B-4F23-A3BF-29A605EA9FE9}" type="presParOf" srcId="{EEE09E81-0F71-48A9-A895-ADC6C04AD1AD}" destId="{4B7FCE24-0B12-41BF-9C5F-727454A88A1A}" srcOrd="6" destOrd="0" presId="urn:microsoft.com/office/officeart/2008/layout/NameandTitleOrganizationalChart"/>
    <dgm:cxn modelId="{35CACAEF-D7DE-47E1-B9D2-7B122FDFF77C}" type="presParOf" srcId="{EEE09E81-0F71-48A9-A895-ADC6C04AD1AD}" destId="{0423DA2B-5909-4F2E-97CA-C9F706C493DF}" srcOrd="7" destOrd="0" presId="urn:microsoft.com/office/officeart/2008/layout/NameandTitleOrganizationalChart"/>
    <dgm:cxn modelId="{6B196ABB-3202-4C28-9BF4-8E158E8AA30C}" type="presParOf" srcId="{0423DA2B-5909-4F2E-97CA-C9F706C493DF}" destId="{DDD19FB9-15CD-4CD0-BEFD-1860301B6D4E}" srcOrd="0" destOrd="0" presId="urn:microsoft.com/office/officeart/2008/layout/NameandTitleOrganizationalChart"/>
    <dgm:cxn modelId="{FEF9BEBE-247C-4180-B883-B04D97B5C7A9}" type="presParOf" srcId="{DDD19FB9-15CD-4CD0-BEFD-1860301B6D4E}" destId="{004E1E72-C9D7-470D-A67A-D9D2B4CE6CE1}" srcOrd="0" destOrd="0" presId="urn:microsoft.com/office/officeart/2008/layout/NameandTitleOrganizationalChart"/>
    <dgm:cxn modelId="{E9741954-EFDB-485D-93C7-8A704BB846D9}" type="presParOf" srcId="{DDD19FB9-15CD-4CD0-BEFD-1860301B6D4E}" destId="{9D5A9549-BFDA-4232-8BBC-739BB9A8ECB4}" srcOrd="1" destOrd="0" presId="urn:microsoft.com/office/officeart/2008/layout/NameandTitleOrganizationalChart"/>
    <dgm:cxn modelId="{DD26A349-5178-4B3A-A98B-0DFBA7216923}" type="presParOf" srcId="{DDD19FB9-15CD-4CD0-BEFD-1860301B6D4E}" destId="{9FEA5F5C-DD52-46F7-A86E-BEE745A4A852}" srcOrd="2" destOrd="0" presId="urn:microsoft.com/office/officeart/2008/layout/NameandTitleOrganizationalChart"/>
    <dgm:cxn modelId="{1CC7A044-2222-4656-B32E-30D444E346D7}" type="presParOf" srcId="{0423DA2B-5909-4F2E-97CA-C9F706C493DF}" destId="{8C675590-B601-4D93-9DE4-E01AD67AFF4A}" srcOrd="1" destOrd="0" presId="urn:microsoft.com/office/officeart/2008/layout/NameandTitleOrganizationalChart"/>
    <dgm:cxn modelId="{1C660DD8-AA97-41B3-A314-0C8B1A8283CA}" type="presParOf" srcId="{0423DA2B-5909-4F2E-97CA-C9F706C493DF}" destId="{491744BF-24C8-4EE7-B176-236A357CAD63}" srcOrd="2" destOrd="0" presId="urn:microsoft.com/office/officeart/2008/layout/NameandTitleOrganizationalChart"/>
    <dgm:cxn modelId="{58774FC3-3640-4103-A6A8-73D357672724}" type="presParOf" srcId="{EEE09E81-0F71-48A9-A895-ADC6C04AD1AD}" destId="{E9A74B70-1209-40FD-8E6C-593EF01A177A}" srcOrd="8" destOrd="0" presId="urn:microsoft.com/office/officeart/2008/layout/NameandTitleOrganizationalChart"/>
    <dgm:cxn modelId="{48F90A8A-CB99-4173-A748-7DF8A69DB82D}" type="presParOf" srcId="{EEE09E81-0F71-48A9-A895-ADC6C04AD1AD}" destId="{94EB4DFC-0F9E-40C4-9B67-C10955557DD7}" srcOrd="9" destOrd="0" presId="urn:microsoft.com/office/officeart/2008/layout/NameandTitleOrganizationalChart"/>
    <dgm:cxn modelId="{071C072E-33E2-4BE2-A668-DFEB468900F1}" type="presParOf" srcId="{94EB4DFC-0F9E-40C4-9B67-C10955557DD7}" destId="{B76ACE4F-A035-4DB0-9BAF-BA2E02400D4D}" srcOrd="0" destOrd="0" presId="urn:microsoft.com/office/officeart/2008/layout/NameandTitleOrganizationalChart"/>
    <dgm:cxn modelId="{5DAA06A7-69E7-4FAA-9ABD-66AE563FBA7C}" type="presParOf" srcId="{B76ACE4F-A035-4DB0-9BAF-BA2E02400D4D}" destId="{843801E1-07B2-460D-BB54-9965CCC356EC}" srcOrd="0" destOrd="0" presId="urn:microsoft.com/office/officeart/2008/layout/NameandTitleOrganizationalChart"/>
    <dgm:cxn modelId="{5A2D979C-4FA4-4B3D-8D09-025B2688B424}" type="presParOf" srcId="{B76ACE4F-A035-4DB0-9BAF-BA2E02400D4D}" destId="{4D4EE81F-145E-4AB0-ACB4-08D780657CD7}" srcOrd="1" destOrd="0" presId="urn:microsoft.com/office/officeart/2008/layout/NameandTitleOrganizationalChart"/>
    <dgm:cxn modelId="{417D9EB4-220E-42D2-922F-38F184F613A8}" type="presParOf" srcId="{B76ACE4F-A035-4DB0-9BAF-BA2E02400D4D}" destId="{EF05B4FB-373E-4086-A245-074C22B6FE94}" srcOrd="2" destOrd="0" presId="urn:microsoft.com/office/officeart/2008/layout/NameandTitleOrganizationalChart"/>
    <dgm:cxn modelId="{8B0B6E7A-9854-4175-A12E-85752C75F1F8}" type="presParOf" srcId="{94EB4DFC-0F9E-40C4-9B67-C10955557DD7}" destId="{D3877817-5B3B-494E-BB8E-3D98DB11F0CB}" srcOrd="1" destOrd="0" presId="urn:microsoft.com/office/officeart/2008/layout/NameandTitleOrganizationalChart"/>
    <dgm:cxn modelId="{3BA364DA-C2DC-4D95-8DA0-6AD24D886E31}" type="presParOf" srcId="{94EB4DFC-0F9E-40C4-9B67-C10955557DD7}" destId="{3A869FAD-6457-4B29-B474-437F15090BDF}" srcOrd="2" destOrd="0" presId="urn:microsoft.com/office/officeart/2008/layout/NameandTitleOrganizationalChart"/>
    <dgm:cxn modelId="{F47937A0-F130-4D15-8081-CBB1A87DB535}" type="presParOf" srcId="{EEE09E81-0F71-48A9-A895-ADC6C04AD1AD}" destId="{8E0C5543-8BFE-4C36-8848-17C96D300D19}" srcOrd="10" destOrd="0" presId="urn:microsoft.com/office/officeart/2008/layout/NameandTitleOrganizationalChart"/>
    <dgm:cxn modelId="{F9226920-D49F-43D0-A8B5-262C6727D853}" type="presParOf" srcId="{EEE09E81-0F71-48A9-A895-ADC6C04AD1AD}" destId="{C7AE6266-A848-41B2-BB37-37DD9361CA85}" srcOrd="11" destOrd="0" presId="urn:microsoft.com/office/officeart/2008/layout/NameandTitleOrganizationalChart"/>
    <dgm:cxn modelId="{4945B799-0F25-472E-976F-2F87BC01188C}" type="presParOf" srcId="{C7AE6266-A848-41B2-BB37-37DD9361CA85}" destId="{51DCA0B1-02A5-4BF2-836E-56D2075A1CDF}" srcOrd="0" destOrd="0" presId="urn:microsoft.com/office/officeart/2008/layout/NameandTitleOrganizationalChart"/>
    <dgm:cxn modelId="{D935DC5E-B09A-46AF-98A9-3F33E0D65AF7}" type="presParOf" srcId="{51DCA0B1-02A5-4BF2-836E-56D2075A1CDF}" destId="{4598443B-E0BF-40A6-9333-ECD881C46B9E}" srcOrd="0" destOrd="0" presId="urn:microsoft.com/office/officeart/2008/layout/NameandTitleOrganizationalChart"/>
    <dgm:cxn modelId="{572D42BD-3654-4CB5-BCF5-E36AD1B09200}" type="presParOf" srcId="{51DCA0B1-02A5-4BF2-836E-56D2075A1CDF}" destId="{D433EE31-7A47-4B48-9EE4-21B0BBA3AA17}" srcOrd="1" destOrd="0" presId="urn:microsoft.com/office/officeart/2008/layout/NameandTitleOrganizationalChart"/>
    <dgm:cxn modelId="{1CE434C3-6D37-4EDB-A3EA-D238D3C420B8}" type="presParOf" srcId="{51DCA0B1-02A5-4BF2-836E-56D2075A1CDF}" destId="{E5CDA9BA-0090-42EB-9BD5-1B0E1D374645}" srcOrd="2" destOrd="0" presId="urn:microsoft.com/office/officeart/2008/layout/NameandTitleOrganizationalChart"/>
    <dgm:cxn modelId="{55640D51-8C3A-40D3-BEE2-06219A96D58C}" type="presParOf" srcId="{C7AE6266-A848-41B2-BB37-37DD9361CA85}" destId="{360658D2-6F80-46E2-A5A5-001F591E1A03}" srcOrd="1" destOrd="0" presId="urn:microsoft.com/office/officeart/2008/layout/NameandTitleOrganizationalChart"/>
    <dgm:cxn modelId="{9D905413-7FEA-46CE-867A-01491F1BFEEB}" type="presParOf" srcId="{C7AE6266-A848-41B2-BB37-37DD9361CA85}" destId="{4CDA68D6-60AE-46B1-9A5D-4052CA33AA9D}" srcOrd="2" destOrd="0" presId="urn:microsoft.com/office/officeart/2008/layout/NameandTitleOrganizationalChart"/>
    <dgm:cxn modelId="{7CDFFA26-BACA-482B-A152-E1D17AB91F71}" type="presParOf" srcId="{EEE09E81-0F71-48A9-A895-ADC6C04AD1AD}" destId="{3FA05B6D-AE57-452D-B1D7-0F2CD2792CD5}" srcOrd="12" destOrd="0" presId="urn:microsoft.com/office/officeart/2008/layout/NameandTitleOrganizationalChart"/>
    <dgm:cxn modelId="{DAC26B13-E699-4B22-A9B8-FF3527003FD3}" type="presParOf" srcId="{EEE09E81-0F71-48A9-A895-ADC6C04AD1AD}" destId="{8BFDF350-7C90-44BE-9F9E-916DEBFBC933}" srcOrd="13" destOrd="0" presId="urn:microsoft.com/office/officeart/2008/layout/NameandTitleOrganizationalChart"/>
    <dgm:cxn modelId="{28F217B8-8418-45F6-98AB-18DAE77700F5}" type="presParOf" srcId="{8BFDF350-7C90-44BE-9F9E-916DEBFBC933}" destId="{E1FA7C75-95F4-4C40-AD61-F978B6309D31}" srcOrd="0" destOrd="0" presId="urn:microsoft.com/office/officeart/2008/layout/NameandTitleOrganizationalChart"/>
    <dgm:cxn modelId="{02347319-2B53-4C4E-A1E1-F4EA27E325BC}" type="presParOf" srcId="{E1FA7C75-95F4-4C40-AD61-F978B6309D31}" destId="{6F4D0849-5A4C-4A85-9B1F-FC482922714B}" srcOrd="0" destOrd="0" presId="urn:microsoft.com/office/officeart/2008/layout/NameandTitleOrganizationalChart"/>
    <dgm:cxn modelId="{E9637E98-31A5-4121-8DB0-DFF0502AF00C}" type="presParOf" srcId="{E1FA7C75-95F4-4C40-AD61-F978B6309D31}" destId="{42A6747C-21E1-418D-9F57-201C436DA7D7}" srcOrd="1" destOrd="0" presId="urn:microsoft.com/office/officeart/2008/layout/NameandTitleOrganizationalChart"/>
    <dgm:cxn modelId="{26A8C6D2-C76C-4A96-8A92-BEE88B3BEE8A}" type="presParOf" srcId="{E1FA7C75-95F4-4C40-AD61-F978B6309D31}" destId="{1F2011A9-3126-404A-9A2D-9DA8DD67B9EF}" srcOrd="2" destOrd="0" presId="urn:microsoft.com/office/officeart/2008/layout/NameandTitleOrganizationalChart"/>
    <dgm:cxn modelId="{F1C6EB49-6708-4DD8-9774-460F6FE1B8D9}" type="presParOf" srcId="{8BFDF350-7C90-44BE-9F9E-916DEBFBC933}" destId="{84B15FDE-01EF-4395-8C16-9B73759A6D1F}" srcOrd="1" destOrd="0" presId="urn:microsoft.com/office/officeart/2008/layout/NameandTitleOrganizationalChart"/>
    <dgm:cxn modelId="{A7C2E7F4-030E-4259-B761-6099617BC489}" type="presParOf" srcId="{8BFDF350-7C90-44BE-9F9E-916DEBFBC933}" destId="{A8BAFC75-EA2D-4522-AFFC-BAA7A292A74F}" srcOrd="2" destOrd="0" presId="urn:microsoft.com/office/officeart/2008/layout/NameandTitleOrganizationalChart"/>
    <dgm:cxn modelId="{C02629B6-9B27-48C6-9272-B4FCC5BF4177}" type="presParOf" srcId="{F3386781-48B3-4399-9DED-3DAAEA2FA896}" destId="{DFC5E7FD-7E83-4233-A6F9-07AC6C39E50A}" srcOrd="2" destOrd="0" presId="urn:microsoft.com/office/officeart/2008/layout/NameandTitleOrganizationalChart"/>
    <dgm:cxn modelId="{9C4FDA9F-2E34-40B0-9B23-ECC78CBA7E40}" type="presParOf" srcId="{F3386781-48B3-4399-9DED-3DAAEA2FA896}" destId="{0F209D25-CEA0-4496-A152-A855DE2DEDD1}" srcOrd="3" destOrd="0" presId="urn:microsoft.com/office/officeart/2008/layout/NameandTitleOrganizationalChart"/>
    <dgm:cxn modelId="{1AFDC694-FCEF-474E-927E-4F0005AABF02}" type="presParOf" srcId="{0F209D25-CEA0-4496-A152-A855DE2DEDD1}" destId="{74E8BEE7-A69F-42AE-83EE-7A3090BC5FB7}" srcOrd="0" destOrd="0" presId="urn:microsoft.com/office/officeart/2008/layout/NameandTitleOrganizationalChart"/>
    <dgm:cxn modelId="{C6C9EDEA-A1F1-46F3-A599-78AD51D28B0F}" type="presParOf" srcId="{74E8BEE7-A69F-42AE-83EE-7A3090BC5FB7}" destId="{9FFF2F07-D3EA-4318-B96A-E2144866F1DE}" srcOrd="0" destOrd="0" presId="urn:microsoft.com/office/officeart/2008/layout/NameandTitleOrganizationalChart"/>
    <dgm:cxn modelId="{2FC17CBB-6426-4611-B39C-EF27B1E30916}" type="presParOf" srcId="{74E8BEE7-A69F-42AE-83EE-7A3090BC5FB7}" destId="{8CC9BC9C-2EB3-4D52-AB27-0E6B56B1D559}" srcOrd="1" destOrd="0" presId="urn:microsoft.com/office/officeart/2008/layout/NameandTitleOrganizationalChart"/>
    <dgm:cxn modelId="{D32C97BC-B915-4A5D-A020-9A19B2FF476E}" type="presParOf" srcId="{74E8BEE7-A69F-42AE-83EE-7A3090BC5FB7}" destId="{34709C62-0993-4932-93B0-466931957A1A}" srcOrd="2" destOrd="0" presId="urn:microsoft.com/office/officeart/2008/layout/NameandTitleOrganizationalChart"/>
    <dgm:cxn modelId="{F60B6D50-D7B1-4DB1-ABAA-23999491EB66}" type="presParOf" srcId="{0F209D25-CEA0-4496-A152-A855DE2DEDD1}" destId="{204B3B06-E5B0-440F-ADDB-DFAAF8B4E9D4}" srcOrd="1" destOrd="0" presId="urn:microsoft.com/office/officeart/2008/layout/NameandTitleOrganizationalChart"/>
    <dgm:cxn modelId="{F40D5AA0-474A-49D5-B30D-415EDA560696}" type="presParOf" srcId="{0F209D25-CEA0-4496-A152-A855DE2DEDD1}" destId="{5C123264-0FCF-45A4-AF6E-9C67663D76E7}" srcOrd="2" destOrd="0" presId="urn:microsoft.com/office/officeart/2008/layout/NameandTitleOrganizationalChart"/>
    <dgm:cxn modelId="{E699550D-1179-480A-A510-E06841F7BDC0}" type="presParOf" srcId="{5C123264-0FCF-45A4-AF6E-9C67663D76E7}" destId="{0408606B-DF10-4B70-9B77-BA0FDC1A681D}" srcOrd="0" destOrd="0" presId="urn:microsoft.com/office/officeart/2008/layout/NameandTitleOrganizationalChart"/>
    <dgm:cxn modelId="{62E95D19-70C6-4BBE-88B3-12C92A46E872}" type="presParOf" srcId="{5C123264-0FCF-45A4-AF6E-9C67663D76E7}" destId="{4EA6DBE9-7027-463D-8E33-3C64E63F7B5C}" srcOrd="1" destOrd="0" presId="urn:microsoft.com/office/officeart/2008/layout/NameandTitleOrganizationalChart"/>
    <dgm:cxn modelId="{58617910-F570-4AC4-A95C-E4D07BB54CB6}" type="presParOf" srcId="{4EA6DBE9-7027-463D-8E33-3C64E63F7B5C}" destId="{22C7FE7A-2C57-4CA2-834E-65A4DF9A8EE8}" srcOrd="0" destOrd="0" presId="urn:microsoft.com/office/officeart/2008/layout/NameandTitleOrganizationalChart"/>
    <dgm:cxn modelId="{32B9B849-2CD9-4E1D-A9CB-90FF9D531154}" type="presParOf" srcId="{22C7FE7A-2C57-4CA2-834E-65A4DF9A8EE8}" destId="{77FB9329-A964-4079-96F1-69FDF278A243}" srcOrd="0" destOrd="0" presId="urn:microsoft.com/office/officeart/2008/layout/NameandTitleOrganizationalChart"/>
    <dgm:cxn modelId="{BF1FA7B7-B2D7-41E2-BF44-1E0E75BC7986}" type="presParOf" srcId="{22C7FE7A-2C57-4CA2-834E-65A4DF9A8EE8}" destId="{4C8F6A8A-2170-4740-84E8-10F6DF78F7F2}" srcOrd="1" destOrd="0" presId="urn:microsoft.com/office/officeart/2008/layout/NameandTitleOrganizationalChart"/>
    <dgm:cxn modelId="{D5D974E6-4526-43FA-821B-B3C3E45F4890}" type="presParOf" srcId="{22C7FE7A-2C57-4CA2-834E-65A4DF9A8EE8}" destId="{71DDB644-63CA-4A3B-B31F-8A7B489944A6}" srcOrd="2" destOrd="0" presId="urn:microsoft.com/office/officeart/2008/layout/NameandTitleOrganizationalChart"/>
    <dgm:cxn modelId="{12293610-6D57-4597-A8DC-2F84A915493D}" type="presParOf" srcId="{4EA6DBE9-7027-463D-8E33-3C64E63F7B5C}" destId="{CC7D1C14-0087-43F9-ABB4-039B6170541A}" srcOrd="1" destOrd="0" presId="urn:microsoft.com/office/officeart/2008/layout/NameandTitleOrganizationalChart"/>
    <dgm:cxn modelId="{58FDDE11-F879-4A51-9726-724A57C87CBE}" type="presParOf" srcId="{4EA6DBE9-7027-463D-8E33-3C64E63F7B5C}" destId="{92B7CB16-8433-4DAE-A816-E420B3F925AC}" srcOrd="2" destOrd="0" presId="urn:microsoft.com/office/officeart/2008/layout/NameandTitleOrganizationalChart"/>
    <dgm:cxn modelId="{4DD52AA0-94E3-455B-B7E0-B3AAE525681B}" type="presParOf" srcId="{5C123264-0FCF-45A4-AF6E-9C67663D76E7}" destId="{C3ADDEC3-1D37-4999-AF57-37F7043735C2}" srcOrd="2" destOrd="0" presId="urn:microsoft.com/office/officeart/2008/layout/NameandTitleOrganizationalChart"/>
    <dgm:cxn modelId="{093BA14A-39DC-4C92-BA02-E34F917BC8B1}" type="presParOf" srcId="{5C123264-0FCF-45A4-AF6E-9C67663D76E7}" destId="{0C0F913F-0021-4C7C-B8F4-243A71EFFF9A}" srcOrd="3" destOrd="0" presId="urn:microsoft.com/office/officeart/2008/layout/NameandTitleOrganizationalChart"/>
    <dgm:cxn modelId="{DAC2564A-2E14-4E49-9205-FD25A83B35CE}" type="presParOf" srcId="{0C0F913F-0021-4C7C-B8F4-243A71EFFF9A}" destId="{D26523B7-8314-48BF-ADFC-48B05981F5DC}" srcOrd="0" destOrd="0" presId="urn:microsoft.com/office/officeart/2008/layout/NameandTitleOrganizationalChart"/>
    <dgm:cxn modelId="{8248E9F1-4A29-45E3-99FF-AF3789526BA5}" type="presParOf" srcId="{D26523B7-8314-48BF-ADFC-48B05981F5DC}" destId="{29B17EAD-38F9-4A21-A4DA-356C7FD4BAC4}" srcOrd="0" destOrd="0" presId="urn:microsoft.com/office/officeart/2008/layout/NameandTitleOrganizationalChart"/>
    <dgm:cxn modelId="{E5E438E9-7061-48EE-B819-1A2BEC1FC45F}" type="presParOf" srcId="{D26523B7-8314-48BF-ADFC-48B05981F5DC}" destId="{88C1BBA3-6673-475A-9ECD-257E49F86D94}" srcOrd="1" destOrd="0" presId="urn:microsoft.com/office/officeart/2008/layout/NameandTitleOrganizationalChart"/>
    <dgm:cxn modelId="{083EA4DB-AFA0-4857-AD71-06AAAA4F5494}" type="presParOf" srcId="{D26523B7-8314-48BF-ADFC-48B05981F5DC}" destId="{C27B8D99-54D9-4C55-9710-A4CFAE189DF1}" srcOrd="2" destOrd="0" presId="urn:microsoft.com/office/officeart/2008/layout/NameandTitleOrganizationalChart"/>
    <dgm:cxn modelId="{DA96BFD6-3FB0-4AF7-951B-4ED1CA6FEC43}" type="presParOf" srcId="{0C0F913F-0021-4C7C-B8F4-243A71EFFF9A}" destId="{C1CDCBE1-B27F-46C2-AC16-16D87CBE6D59}" srcOrd="1" destOrd="0" presId="urn:microsoft.com/office/officeart/2008/layout/NameandTitleOrganizationalChart"/>
    <dgm:cxn modelId="{A4FC08E7-8CAA-4E88-9F55-9BB7DDA65C4A}" type="presParOf" srcId="{0C0F913F-0021-4C7C-B8F4-243A71EFFF9A}" destId="{E7C822B7-E70B-41E5-8F4C-D1C68900A018}" srcOrd="2" destOrd="0" presId="urn:microsoft.com/office/officeart/2008/layout/NameandTitleOrganizationalChart"/>
    <dgm:cxn modelId="{ED9C9DF3-D55E-41A7-BC93-A86A38B7B4E3}" type="presParOf" srcId="{5C123264-0FCF-45A4-AF6E-9C67663D76E7}" destId="{A8B79D1A-576A-4611-8AFD-C972CD7D2CAE}" srcOrd="4" destOrd="0" presId="urn:microsoft.com/office/officeart/2008/layout/NameandTitleOrganizationalChart"/>
    <dgm:cxn modelId="{08A7684D-3400-4F5F-927C-98125EFEC63C}" type="presParOf" srcId="{5C123264-0FCF-45A4-AF6E-9C67663D76E7}" destId="{4E95897D-650B-4B83-BB04-F95E5BE2F8FE}" srcOrd="5" destOrd="0" presId="urn:microsoft.com/office/officeart/2008/layout/NameandTitleOrganizationalChart"/>
    <dgm:cxn modelId="{36AD9F73-6D86-4106-AE1B-2DC52642FD22}" type="presParOf" srcId="{4E95897D-650B-4B83-BB04-F95E5BE2F8FE}" destId="{AB88237C-51F7-4884-84C4-CE1E479C2AB1}" srcOrd="0" destOrd="0" presId="urn:microsoft.com/office/officeart/2008/layout/NameandTitleOrganizationalChart"/>
    <dgm:cxn modelId="{B193ECC8-F287-482B-A8F4-FAB94ABBDCBB}" type="presParOf" srcId="{AB88237C-51F7-4884-84C4-CE1E479C2AB1}" destId="{7BE79763-0A50-41BB-A62E-E4DCE3BE9DB4}" srcOrd="0" destOrd="0" presId="urn:microsoft.com/office/officeart/2008/layout/NameandTitleOrganizationalChart"/>
    <dgm:cxn modelId="{4335ECF5-A7BA-4748-8E34-40B23D7FA221}" type="presParOf" srcId="{AB88237C-51F7-4884-84C4-CE1E479C2AB1}" destId="{50EBEE99-BBC4-4974-96E3-9384D63E20EA}" srcOrd="1" destOrd="0" presId="urn:microsoft.com/office/officeart/2008/layout/NameandTitleOrganizationalChart"/>
    <dgm:cxn modelId="{10AA8C24-1E79-4074-9F13-26F40DFAE456}" type="presParOf" srcId="{AB88237C-51F7-4884-84C4-CE1E479C2AB1}" destId="{920EDCF1-C01A-4402-8D7C-8B014A96E272}" srcOrd="2" destOrd="0" presId="urn:microsoft.com/office/officeart/2008/layout/NameandTitleOrganizationalChart"/>
    <dgm:cxn modelId="{B8A47D3F-D595-4C94-A9F0-FC137E1E8337}" type="presParOf" srcId="{4E95897D-650B-4B83-BB04-F95E5BE2F8FE}" destId="{76F4EF89-70D8-4B0D-B5F4-34E20998B627}" srcOrd="1" destOrd="0" presId="urn:microsoft.com/office/officeart/2008/layout/NameandTitleOrganizationalChart"/>
    <dgm:cxn modelId="{6DC694E4-C880-45A7-9124-AA7227ED2068}" type="presParOf" srcId="{4E95897D-650B-4B83-BB04-F95E5BE2F8FE}" destId="{65561746-01DD-4634-92C0-596B0FBEA13D}"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79D1A-576A-4611-8AFD-C972CD7D2CAE}">
      <dsp:nvSpPr>
        <dsp:cNvPr id="0" name=""/>
        <dsp:cNvSpPr/>
      </dsp:nvSpPr>
      <dsp:spPr>
        <a:xfrm>
          <a:off x="5249984" y="1354194"/>
          <a:ext cx="173000" cy="1392562"/>
        </a:xfrm>
        <a:custGeom>
          <a:avLst/>
          <a:gdLst/>
          <a:ahLst/>
          <a:cxnLst/>
          <a:rect l="0" t="0" r="0" b="0"/>
          <a:pathLst>
            <a:path>
              <a:moveTo>
                <a:pt x="173000" y="0"/>
              </a:moveTo>
              <a:lnTo>
                <a:pt x="173000" y="1392562"/>
              </a:lnTo>
              <a:lnTo>
                <a:pt x="0" y="139256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ADDEC3-1D37-4999-AF57-37F7043735C2}">
      <dsp:nvSpPr>
        <dsp:cNvPr id="0" name=""/>
        <dsp:cNvSpPr/>
      </dsp:nvSpPr>
      <dsp:spPr>
        <a:xfrm>
          <a:off x="5422984" y="1354194"/>
          <a:ext cx="173000" cy="565182"/>
        </a:xfrm>
        <a:custGeom>
          <a:avLst/>
          <a:gdLst/>
          <a:ahLst/>
          <a:cxnLst/>
          <a:rect l="0" t="0" r="0" b="0"/>
          <a:pathLst>
            <a:path>
              <a:moveTo>
                <a:pt x="0" y="0"/>
              </a:moveTo>
              <a:lnTo>
                <a:pt x="0" y="565182"/>
              </a:lnTo>
              <a:lnTo>
                <a:pt x="173000" y="56518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08606B-DF10-4B70-9B77-BA0FDC1A681D}">
      <dsp:nvSpPr>
        <dsp:cNvPr id="0" name=""/>
        <dsp:cNvSpPr/>
      </dsp:nvSpPr>
      <dsp:spPr>
        <a:xfrm>
          <a:off x="5249984" y="1354194"/>
          <a:ext cx="173000" cy="565182"/>
        </a:xfrm>
        <a:custGeom>
          <a:avLst/>
          <a:gdLst/>
          <a:ahLst/>
          <a:cxnLst/>
          <a:rect l="0" t="0" r="0" b="0"/>
          <a:pathLst>
            <a:path>
              <a:moveTo>
                <a:pt x="173000" y="0"/>
              </a:moveTo>
              <a:lnTo>
                <a:pt x="173000" y="565182"/>
              </a:lnTo>
              <a:lnTo>
                <a:pt x="0" y="56518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C5E7FD-7E83-4233-A6F9-07AC6C39E50A}">
      <dsp:nvSpPr>
        <dsp:cNvPr id="0" name=""/>
        <dsp:cNvSpPr/>
      </dsp:nvSpPr>
      <dsp:spPr>
        <a:xfrm>
          <a:off x="4064158" y="526814"/>
          <a:ext cx="852413" cy="565182"/>
        </a:xfrm>
        <a:custGeom>
          <a:avLst/>
          <a:gdLst/>
          <a:ahLst/>
          <a:cxnLst/>
          <a:rect l="0" t="0" r="0" b="0"/>
          <a:pathLst>
            <a:path>
              <a:moveTo>
                <a:pt x="0" y="0"/>
              </a:moveTo>
              <a:lnTo>
                <a:pt x="0" y="565182"/>
              </a:lnTo>
              <a:lnTo>
                <a:pt x="852413" y="56518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A05B6D-AE57-452D-B1D7-0F2CD2792CD5}">
      <dsp:nvSpPr>
        <dsp:cNvPr id="0" name=""/>
        <dsp:cNvSpPr/>
      </dsp:nvSpPr>
      <dsp:spPr>
        <a:xfrm>
          <a:off x="2532332" y="1354194"/>
          <a:ext cx="173000" cy="3047322"/>
        </a:xfrm>
        <a:custGeom>
          <a:avLst/>
          <a:gdLst/>
          <a:ahLst/>
          <a:cxnLst/>
          <a:rect l="0" t="0" r="0" b="0"/>
          <a:pathLst>
            <a:path>
              <a:moveTo>
                <a:pt x="173000" y="0"/>
              </a:moveTo>
              <a:lnTo>
                <a:pt x="173000" y="3047322"/>
              </a:lnTo>
              <a:lnTo>
                <a:pt x="0" y="304732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0C5543-8BFE-4C36-8848-17C96D300D19}">
      <dsp:nvSpPr>
        <dsp:cNvPr id="0" name=""/>
        <dsp:cNvSpPr/>
      </dsp:nvSpPr>
      <dsp:spPr>
        <a:xfrm>
          <a:off x="2705333" y="1354194"/>
          <a:ext cx="173000" cy="2219942"/>
        </a:xfrm>
        <a:custGeom>
          <a:avLst/>
          <a:gdLst/>
          <a:ahLst/>
          <a:cxnLst/>
          <a:rect l="0" t="0" r="0" b="0"/>
          <a:pathLst>
            <a:path>
              <a:moveTo>
                <a:pt x="0" y="0"/>
              </a:moveTo>
              <a:lnTo>
                <a:pt x="0" y="2219942"/>
              </a:lnTo>
              <a:lnTo>
                <a:pt x="173000" y="221994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A74B70-1209-40FD-8E6C-593EF01A177A}">
      <dsp:nvSpPr>
        <dsp:cNvPr id="0" name=""/>
        <dsp:cNvSpPr/>
      </dsp:nvSpPr>
      <dsp:spPr>
        <a:xfrm>
          <a:off x="2532332" y="1354194"/>
          <a:ext cx="173000" cy="2219942"/>
        </a:xfrm>
        <a:custGeom>
          <a:avLst/>
          <a:gdLst/>
          <a:ahLst/>
          <a:cxnLst/>
          <a:rect l="0" t="0" r="0" b="0"/>
          <a:pathLst>
            <a:path>
              <a:moveTo>
                <a:pt x="173000" y="0"/>
              </a:moveTo>
              <a:lnTo>
                <a:pt x="173000" y="2219942"/>
              </a:lnTo>
              <a:lnTo>
                <a:pt x="0" y="221994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FCE24-0B12-41BF-9C5F-727454A88A1A}">
      <dsp:nvSpPr>
        <dsp:cNvPr id="0" name=""/>
        <dsp:cNvSpPr/>
      </dsp:nvSpPr>
      <dsp:spPr>
        <a:xfrm>
          <a:off x="2705333" y="1354194"/>
          <a:ext cx="173000" cy="1392562"/>
        </a:xfrm>
        <a:custGeom>
          <a:avLst/>
          <a:gdLst/>
          <a:ahLst/>
          <a:cxnLst/>
          <a:rect l="0" t="0" r="0" b="0"/>
          <a:pathLst>
            <a:path>
              <a:moveTo>
                <a:pt x="0" y="0"/>
              </a:moveTo>
              <a:lnTo>
                <a:pt x="0" y="1392562"/>
              </a:lnTo>
              <a:lnTo>
                <a:pt x="173000" y="139256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1F0B95-050E-40CE-BAEB-6074C03AA360}">
      <dsp:nvSpPr>
        <dsp:cNvPr id="0" name=""/>
        <dsp:cNvSpPr/>
      </dsp:nvSpPr>
      <dsp:spPr>
        <a:xfrm>
          <a:off x="2532332" y="1354194"/>
          <a:ext cx="173000" cy="1392562"/>
        </a:xfrm>
        <a:custGeom>
          <a:avLst/>
          <a:gdLst/>
          <a:ahLst/>
          <a:cxnLst/>
          <a:rect l="0" t="0" r="0" b="0"/>
          <a:pathLst>
            <a:path>
              <a:moveTo>
                <a:pt x="173000" y="0"/>
              </a:moveTo>
              <a:lnTo>
                <a:pt x="173000" y="1392562"/>
              </a:lnTo>
              <a:lnTo>
                <a:pt x="0" y="139256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D4103E-486E-4A1B-A5CE-D1642671A410}">
      <dsp:nvSpPr>
        <dsp:cNvPr id="0" name=""/>
        <dsp:cNvSpPr/>
      </dsp:nvSpPr>
      <dsp:spPr>
        <a:xfrm>
          <a:off x="2705333" y="1354194"/>
          <a:ext cx="173000" cy="565182"/>
        </a:xfrm>
        <a:custGeom>
          <a:avLst/>
          <a:gdLst/>
          <a:ahLst/>
          <a:cxnLst/>
          <a:rect l="0" t="0" r="0" b="0"/>
          <a:pathLst>
            <a:path>
              <a:moveTo>
                <a:pt x="0" y="0"/>
              </a:moveTo>
              <a:lnTo>
                <a:pt x="0" y="565182"/>
              </a:lnTo>
              <a:lnTo>
                <a:pt x="173000" y="56518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425F4B-8157-4E6E-B6C4-730C75ECD28E}">
      <dsp:nvSpPr>
        <dsp:cNvPr id="0" name=""/>
        <dsp:cNvSpPr/>
      </dsp:nvSpPr>
      <dsp:spPr>
        <a:xfrm>
          <a:off x="2532332" y="1354194"/>
          <a:ext cx="173000" cy="565182"/>
        </a:xfrm>
        <a:custGeom>
          <a:avLst/>
          <a:gdLst/>
          <a:ahLst/>
          <a:cxnLst/>
          <a:rect l="0" t="0" r="0" b="0"/>
          <a:pathLst>
            <a:path>
              <a:moveTo>
                <a:pt x="173000" y="0"/>
              </a:moveTo>
              <a:lnTo>
                <a:pt x="173000" y="565182"/>
              </a:lnTo>
              <a:lnTo>
                <a:pt x="0" y="56518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C777CB-90BE-432D-A7B5-B6CF28F1AB97}">
      <dsp:nvSpPr>
        <dsp:cNvPr id="0" name=""/>
        <dsp:cNvSpPr/>
      </dsp:nvSpPr>
      <dsp:spPr>
        <a:xfrm>
          <a:off x="3211745" y="526814"/>
          <a:ext cx="852413" cy="565182"/>
        </a:xfrm>
        <a:custGeom>
          <a:avLst/>
          <a:gdLst/>
          <a:ahLst/>
          <a:cxnLst/>
          <a:rect l="0" t="0" r="0" b="0"/>
          <a:pathLst>
            <a:path>
              <a:moveTo>
                <a:pt x="852413" y="0"/>
              </a:moveTo>
              <a:lnTo>
                <a:pt x="852413" y="565182"/>
              </a:lnTo>
              <a:lnTo>
                <a:pt x="0" y="56518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76D1C3-8C82-48E6-85F4-6BD53E19212B}">
      <dsp:nvSpPr>
        <dsp:cNvPr id="0" name=""/>
        <dsp:cNvSpPr/>
      </dsp:nvSpPr>
      <dsp:spPr>
        <a:xfrm>
          <a:off x="3557746" y="2418"/>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Robert Thornton</a:t>
          </a:r>
          <a:endParaRPr lang="en-US" sz="1400" kern="1200" dirty="0"/>
        </a:p>
      </dsp:txBody>
      <dsp:txXfrm>
        <a:off x="3557746" y="2418"/>
        <a:ext cx="1012825" cy="524395"/>
      </dsp:txXfrm>
    </dsp:sp>
    <dsp:sp modelId="{88493B3A-B78C-4C71-A056-AA2AB0D612BF}">
      <dsp:nvSpPr>
        <dsp:cNvPr id="0" name=""/>
        <dsp:cNvSpPr/>
      </dsp:nvSpPr>
      <dsp:spPr>
        <a:xfrm>
          <a:off x="3760311" y="410281"/>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lvl="0" algn="r" defTabSz="355600">
            <a:lnSpc>
              <a:spcPct val="90000"/>
            </a:lnSpc>
            <a:spcBef>
              <a:spcPct val="0"/>
            </a:spcBef>
            <a:spcAft>
              <a:spcPct val="35000"/>
            </a:spcAft>
          </a:pPr>
          <a:r>
            <a:rPr lang="en-US" sz="800" kern="1200" dirty="0" smtClean="0"/>
            <a:t>Division Director</a:t>
          </a:r>
          <a:endParaRPr lang="en-US" sz="800" kern="1200" dirty="0"/>
        </a:p>
      </dsp:txBody>
      <dsp:txXfrm>
        <a:off x="3760311" y="410281"/>
        <a:ext cx="911542" cy="174798"/>
      </dsp:txXfrm>
    </dsp:sp>
    <dsp:sp modelId="{9D1A44DC-8ADB-4AD9-94CA-D9105C1A1CBC}">
      <dsp:nvSpPr>
        <dsp:cNvPr id="0" name=""/>
        <dsp:cNvSpPr/>
      </dsp:nvSpPr>
      <dsp:spPr>
        <a:xfrm>
          <a:off x="2198920" y="829798"/>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Shontel Wright</a:t>
          </a:r>
          <a:endParaRPr lang="en-US" sz="1400" kern="1200" dirty="0"/>
        </a:p>
      </dsp:txBody>
      <dsp:txXfrm>
        <a:off x="2198920" y="829798"/>
        <a:ext cx="1012825" cy="524395"/>
      </dsp:txXfrm>
    </dsp:sp>
    <dsp:sp modelId="{339A5E17-AF50-4D92-B453-ACECAC37CDFF}">
      <dsp:nvSpPr>
        <dsp:cNvPr id="0" name=""/>
        <dsp:cNvSpPr/>
      </dsp:nvSpPr>
      <dsp:spPr>
        <a:xfrm>
          <a:off x="2401485" y="123766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lvl="0" algn="r" defTabSz="355600">
            <a:lnSpc>
              <a:spcPct val="90000"/>
            </a:lnSpc>
            <a:spcBef>
              <a:spcPct val="0"/>
            </a:spcBef>
            <a:spcAft>
              <a:spcPct val="35000"/>
            </a:spcAft>
          </a:pPr>
          <a:r>
            <a:rPr lang="en-US" sz="800" kern="1200" dirty="0" smtClean="0"/>
            <a:t>Program Director</a:t>
          </a:r>
          <a:endParaRPr lang="en-US" sz="800" kern="1200" dirty="0"/>
        </a:p>
      </dsp:txBody>
      <dsp:txXfrm>
        <a:off x="2401485" y="1237662"/>
        <a:ext cx="911542" cy="174798"/>
      </dsp:txXfrm>
    </dsp:sp>
    <dsp:sp modelId="{8E2EFEB5-2561-4624-91BF-E219AF2C40F9}">
      <dsp:nvSpPr>
        <dsp:cNvPr id="0" name=""/>
        <dsp:cNvSpPr/>
      </dsp:nvSpPr>
      <dsp:spPr>
        <a:xfrm>
          <a:off x="1519507" y="1657178"/>
          <a:ext cx="1012824"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Betty Barnard</a:t>
          </a:r>
          <a:endParaRPr lang="en-US" sz="1400" kern="1200" dirty="0"/>
        </a:p>
      </dsp:txBody>
      <dsp:txXfrm>
        <a:off x="1519507" y="1657178"/>
        <a:ext cx="1012824" cy="524395"/>
      </dsp:txXfrm>
    </dsp:sp>
    <dsp:sp modelId="{C82A51D4-9B00-4F36-A385-378302E91CC8}">
      <dsp:nvSpPr>
        <dsp:cNvPr id="0" name=""/>
        <dsp:cNvSpPr/>
      </dsp:nvSpPr>
      <dsp:spPr>
        <a:xfrm>
          <a:off x="1722072" y="206504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25400" bIns="6350" numCol="1" spcCol="1270" anchor="ctr" anchorCtr="0">
          <a:noAutofit/>
        </a:bodyPr>
        <a:lstStyle/>
        <a:p>
          <a:pPr lvl="0" algn="ctr" defTabSz="444500">
            <a:lnSpc>
              <a:spcPct val="90000"/>
            </a:lnSpc>
            <a:spcBef>
              <a:spcPct val="0"/>
            </a:spcBef>
            <a:spcAft>
              <a:spcPct val="35000"/>
            </a:spcAft>
          </a:pPr>
          <a:r>
            <a:rPr lang="en-US" sz="1000" kern="1200" dirty="0" smtClean="0"/>
            <a:t>Planner</a:t>
          </a:r>
          <a:endParaRPr lang="en-US" sz="1000" kern="1200" dirty="0"/>
        </a:p>
      </dsp:txBody>
      <dsp:txXfrm>
        <a:off x="1722072" y="2065042"/>
        <a:ext cx="911542" cy="174798"/>
      </dsp:txXfrm>
    </dsp:sp>
    <dsp:sp modelId="{42AFE453-A314-418F-9457-4A8800AF7585}">
      <dsp:nvSpPr>
        <dsp:cNvPr id="0" name=""/>
        <dsp:cNvSpPr/>
      </dsp:nvSpPr>
      <dsp:spPr>
        <a:xfrm>
          <a:off x="2878333" y="1657178"/>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Jonathan Peart</a:t>
          </a:r>
          <a:endParaRPr lang="en-US" sz="1400" kern="1200" dirty="0"/>
        </a:p>
      </dsp:txBody>
      <dsp:txXfrm>
        <a:off x="2878333" y="1657178"/>
        <a:ext cx="1012825" cy="524395"/>
      </dsp:txXfrm>
    </dsp:sp>
    <dsp:sp modelId="{EC8721DB-97D4-4EB0-8D34-9567AF01E508}">
      <dsp:nvSpPr>
        <dsp:cNvPr id="0" name=""/>
        <dsp:cNvSpPr/>
      </dsp:nvSpPr>
      <dsp:spPr>
        <a:xfrm>
          <a:off x="3080898" y="206504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3810" rIns="15240" bIns="3810" numCol="1" spcCol="1270" anchor="ctr" anchorCtr="0">
          <a:noAutofit/>
        </a:bodyPr>
        <a:lstStyle/>
        <a:p>
          <a:pPr lvl="0" algn="r" defTabSz="266700">
            <a:lnSpc>
              <a:spcPct val="90000"/>
            </a:lnSpc>
            <a:spcBef>
              <a:spcPct val="0"/>
            </a:spcBef>
            <a:spcAft>
              <a:spcPct val="35000"/>
            </a:spcAft>
          </a:pPr>
          <a:r>
            <a:rPr lang="en-US" sz="600" kern="1200" dirty="0" smtClean="0"/>
            <a:t>Lead Grants Specialist</a:t>
          </a:r>
          <a:endParaRPr lang="en-US" sz="600" kern="1200" dirty="0"/>
        </a:p>
      </dsp:txBody>
      <dsp:txXfrm>
        <a:off x="3080898" y="2065042"/>
        <a:ext cx="911542" cy="174798"/>
      </dsp:txXfrm>
    </dsp:sp>
    <dsp:sp modelId="{B664C0DA-C787-468D-92B2-A5ABABABD5F5}">
      <dsp:nvSpPr>
        <dsp:cNvPr id="0" name=""/>
        <dsp:cNvSpPr/>
      </dsp:nvSpPr>
      <dsp:spPr>
        <a:xfrm>
          <a:off x="1519507" y="2484559"/>
          <a:ext cx="1012824"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Monique Stevenson</a:t>
          </a:r>
          <a:endParaRPr lang="en-US" sz="1400" kern="1200" dirty="0"/>
        </a:p>
      </dsp:txBody>
      <dsp:txXfrm>
        <a:off x="1519507" y="2484559"/>
        <a:ext cx="1012824" cy="524395"/>
      </dsp:txXfrm>
    </dsp:sp>
    <dsp:sp modelId="{C2C4898B-E316-4E61-BF69-2829FA73995C}">
      <dsp:nvSpPr>
        <dsp:cNvPr id="0" name=""/>
        <dsp:cNvSpPr/>
      </dsp:nvSpPr>
      <dsp:spPr>
        <a:xfrm>
          <a:off x="1722072" y="289242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r" defTabSz="400050">
            <a:lnSpc>
              <a:spcPct val="90000"/>
            </a:lnSpc>
            <a:spcBef>
              <a:spcPct val="0"/>
            </a:spcBef>
            <a:spcAft>
              <a:spcPct val="35000"/>
            </a:spcAft>
          </a:pPr>
          <a:r>
            <a:rPr lang="en-US" sz="900" kern="1200" dirty="0" smtClean="0"/>
            <a:t>Grants Specialist</a:t>
          </a:r>
          <a:endParaRPr lang="en-US" sz="900" kern="1200" dirty="0"/>
        </a:p>
      </dsp:txBody>
      <dsp:txXfrm>
        <a:off x="1722072" y="2892422"/>
        <a:ext cx="911542" cy="174798"/>
      </dsp:txXfrm>
    </dsp:sp>
    <dsp:sp modelId="{004E1E72-C9D7-470D-A67A-D9D2B4CE6CE1}">
      <dsp:nvSpPr>
        <dsp:cNvPr id="0" name=""/>
        <dsp:cNvSpPr/>
      </dsp:nvSpPr>
      <dsp:spPr>
        <a:xfrm>
          <a:off x="2878333" y="2484559"/>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Tonya Jenkins</a:t>
          </a:r>
          <a:endParaRPr lang="en-US" sz="1400" kern="1200" dirty="0"/>
        </a:p>
      </dsp:txBody>
      <dsp:txXfrm>
        <a:off x="2878333" y="2484559"/>
        <a:ext cx="1012825" cy="524395"/>
      </dsp:txXfrm>
    </dsp:sp>
    <dsp:sp modelId="{9D5A9549-BFDA-4232-8BBC-739BB9A8ECB4}">
      <dsp:nvSpPr>
        <dsp:cNvPr id="0" name=""/>
        <dsp:cNvSpPr/>
      </dsp:nvSpPr>
      <dsp:spPr>
        <a:xfrm>
          <a:off x="3080898" y="289242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r" defTabSz="400050">
            <a:lnSpc>
              <a:spcPct val="90000"/>
            </a:lnSpc>
            <a:spcBef>
              <a:spcPct val="0"/>
            </a:spcBef>
            <a:spcAft>
              <a:spcPct val="35000"/>
            </a:spcAft>
          </a:pPr>
          <a:r>
            <a:rPr lang="en-US" sz="900" kern="1200" dirty="0" smtClean="0"/>
            <a:t>Grants Specialist</a:t>
          </a:r>
          <a:endParaRPr lang="en-US" sz="900" kern="1200" dirty="0"/>
        </a:p>
      </dsp:txBody>
      <dsp:txXfrm>
        <a:off x="3080898" y="2892422"/>
        <a:ext cx="911542" cy="174798"/>
      </dsp:txXfrm>
    </dsp:sp>
    <dsp:sp modelId="{843801E1-07B2-460D-BB54-9965CCC356EC}">
      <dsp:nvSpPr>
        <dsp:cNvPr id="0" name=""/>
        <dsp:cNvSpPr/>
      </dsp:nvSpPr>
      <dsp:spPr>
        <a:xfrm>
          <a:off x="1519507" y="3311939"/>
          <a:ext cx="1012824"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Ayanna Campbell</a:t>
          </a:r>
          <a:endParaRPr lang="en-US" sz="1400" kern="1200" dirty="0"/>
        </a:p>
      </dsp:txBody>
      <dsp:txXfrm>
        <a:off x="1519507" y="3311939"/>
        <a:ext cx="1012824" cy="524395"/>
      </dsp:txXfrm>
    </dsp:sp>
    <dsp:sp modelId="{4D4EE81F-145E-4AB0-ACB4-08D780657CD7}">
      <dsp:nvSpPr>
        <dsp:cNvPr id="0" name=""/>
        <dsp:cNvSpPr/>
      </dsp:nvSpPr>
      <dsp:spPr>
        <a:xfrm>
          <a:off x="1722072" y="371980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r" defTabSz="400050">
            <a:lnSpc>
              <a:spcPct val="90000"/>
            </a:lnSpc>
            <a:spcBef>
              <a:spcPct val="0"/>
            </a:spcBef>
            <a:spcAft>
              <a:spcPct val="35000"/>
            </a:spcAft>
          </a:pPr>
          <a:r>
            <a:rPr lang="en-US" sz="900" kern="1200" dirty="0" smtClean="0"/>
            <a:t>Grants Specialist</a:t>
          </a:r>
          <a:endParaRPr lang="en-US" sz="900" kern="1200" dirty="0"/>
        </a:p>
      </dsp:txBody>
      <dsp:txXfrm>
        <a:off x="1722072" y="3719802"/>
        <a:ext cx="911542" cy="174798"/>
      </dsp:txXfrm>
    </dsp:sp>
    <dsp:sp modelId="{4598443B-E0BF-40A6-9333-ECD881C46B9E}">
      <dsp:nvSpPr>
        <dsp:cNvPr id="0" name=""/>
        <dsp:cNvSpPr/>
      </dsp:nvSpPr>
      <dsp:spPr>
        <a:xfrm>
          <a:off x="2878333" y="3311939"/>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Liz Flowers</a:t>
          </a:r>
          <a:endParaRPr lang="en-US" sz="1400" kern="1200" dirty="0"/>
        </a:p>
      </dsp:txBody>
      <dsp:txXfrm>
        <a:off x="2878333" y="3311939"/>
        <a:ext cx="1012825" cy="524395"/>
      </dsp:txXfrm>
    </dsp:sp>
    <dsp:sp modelId="{D433EE31-7A47-4B48-9EE4-21B0BBA3AA17}">
      <dsp:nvSpPr>
        <dsp:cNvPr id="0" name=""/>
        <dsp:cNvSpPr/>
      </dsp:nvSpPr>
      <dsp:spPr>
        <a:xfrm>
          <a:off x="3080898" y="371980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lvl="0" algn="r" defTabSz="355600">
            <a:lnSpc>
              <a:spcPct val="90000"/>
            </a:lnSpc>
            <a:spcBef>
              <a:spcPct val="0"/>
            </a:spcBef>
            <a:spcAft>
              <a:spcPct val="35000"/>
            </a:spcAft>
          </a:pPr>
          <a:r>
            <a:rPr lang="en-US" sz="800" kern="1200" dirty="0" smtClean="0"/>
            <a:t>Auditor/Examiner</a:t>
          </a:r>
          <a:endParaRPr lang="en-US" sz="800" kern="1200" dirty="0"/>
        </a:p>
      </dsp:txBody>
      <dsp:txXfrm>
        <a:off x="3080898" y="3719802"/>
        <a:ext cx="911542" cy="174798"/>
      </dsp:txXfrm>
    </dsp:sp>
    <dsp:sp modelId="{6F4D0849-5A4C-4A85-9B1F-FC482922714B}">
      <dsp:nvSpPr>
        <dsp:cNvPr id="0" name=""/>
        <dsp:cNvSpPr/>
      </dsp:nvSpPr>
      <dsp:spPr>
        <a:xfrm>
          <a:off x="1519507" y="4139319"/>
          <a:ext cx="1012824"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Tiffany Williams</a:t>
          </a:r>
          <a:endParaRPr lang="en-US" sz="1400" kern="1200" dirty="0"/>
        </a:p>
      </dsp:txBody>
      <dsp:txXfrm>
        <a:off x="1519507" y="4139319"/>
        <a:ext cx="1012824" cy="524395"/>
      </dsp:txXfrm>
    </dsp:sp>
    <dsp:sp modelId="{42A6747C-21E1-418D-9F57-201C436DA7D7}">
      <dsp:nvSpPr>
        <dsp:cNvPr id="0" name=""/>
        <dsp:cNvSpPr/>
      </dsp:nvSpPr>
      <dsp:spPr>
        <a:xfrm>
          <a:off x="1722072" y="454718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lvl="0" algn="r" defTabSz="355600">
            <a:lnSpc>
              <a:spcPct val="90000"/>
            </a:lnSpc>
            <a:spcBef>
              <a:spcPct val="0"/>
            </a:spcBef>
            <a:spcAft>
              <a:spcPct val="35000"/>
            </a:spcAft>
          </a:pPr>
          <a:r>
            <a:rPr lang="en-US" sz="800" kern="1200" dirty="0" smtClean="0"/>
            <a:t>Auditor/Examiner</a:t>
          </a:r>
          <a:endParaRPr lang="en-US" sz="800" kern="1200" dirty="0"/>
        </a:p>
      </dsp:txBody>
      <dsp:txXfrm>
        <a:off x="1722072" y="4547182"/>
        <a:ext cx="911542" cy="174798"/>
      </dsp:txXfrm>
    </dsp:sp>
    <dsp:sp modelId="{9FFF2F07-D3EA-4318-B96A-E2144866F1DE}">
      <dsp:nvSpPr>
        <dsp:cNvPr id="0" name=""/>
        <dsp:cNvSpPr/>
      </dsp:nvSpPr>
      <dsp:spPr>
        <a:xfrm>
          <a:off x="4916571" y="829798"/>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Kristy Carter</a:t>
          </a:r>
          <a:endParaRPr lang="en-US" sz="1400" kern="1200" dirty="0"/>
        </a:p>
      </dsp:txBody>
      <dsp:txXfrm>
        <a:off x="4916571" y="829798"/>
        <a:ext cx="1012825" cy="524395"/>
      </dsp:txXfrm>
    </dsp:sp>
    <dsp:sp modelId="{8CC9BC9C-2EB3-4D52-AB27-0E6B56B1D559}">
      <dsp:nvSpPr>
        <dsp:cNvPr id="0" name=""/>
        <dsp:cNvSpPr/>
      </dsp:nvSpPr>
      <dsp:spPr>
        <a:xfrm>
          <a:off x="5119136" y="123766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lvl="0" algn="r" defTabSz="355600">
            <a:lnSpc>
              <a:spcPct val="90000"/>
            </a:lnSpc>
            <a:spcBef>
              <a:spcPct val="0"/>
            </a:spcBef>
            <a:spcAft>
              <a:spcPct val="35000"/>
            </a:spcAft>
          </a:pPr>
          <a:r>
            <a:rPr lang="en-US" sz="800" kern="1200" dirty="0" smtClean="0"/>
            <a:t>Program Director</a:t>
          </a:r>
          <a:endParaRPr lang="en-US" sz="800" kern="1200" dirty="0"/>
        </a:p>
      </dsp:txBody>
      <dsp:txXfrm>
        <a:off x="5119136" y="1237662"/>
        <a:ext cx="911542" cy="174798"/>
      </dsp:txXfrm>
    </dsp:sp>
    <dsp:sp modelId="{77FB9329-A964-4079-96F1-69FDF278A243}">
      <dsp:nvSpPr>
        <dsp:cNvPr id="0" name=""/>
        <dsp:cNvSpPr/>
      </dsp:nvSpPr>
      <dsp:spPr>
        <a:xfrm>
          <a:off x="4237159" y="1657178"/>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Quincie McKibben</a:t>
          </a:r>
          <a:endParaRPr lang="en-US" sz="1400" kern="1200" dirty="0"/>
        </a:p>
      </dsp:txBody>
      <dsp:txXfrm>
        <a:off x="4237159" y="1657178"/>
        <a:ext cx="1012825" cy="524395"/>
      </dsp:txXfrm>
    </dsp:sp>
    <dsp:sp modelId="{4C8F6A8A-2170-4740-84E8-10F6DF78F7F2}">
      <dsp:nvSpPr>
        <dsp:cNvPr id="0" name=""/>
        <dsp:cNvSpPr/>
      </dsp:nvSpPr>
      <dsp:spPr>
        <a:xfrm>
          <a:off x="4439724" y="206504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r" defTabSz="400050">
            <a:lnSpc>
              <a:spcPct val="90000"/>
            </a:lnSpc>
            <a:spcBef>
              <a:spcPct val="0"/>
            </a:spcBef>
            <a:spcAft>
              <a:spcPct val="35000"/>
            </a:spcAft>
          </a:pPr>
          <a:r>
            <a:rPr lang="en-US" sz="900" kern="1200" dirty="0" smtClean="0"/>
            <a:t>Grants Specialist</a:t>
          </a:r>
          <a:endParaRPr lang="en-US" sz="900" kern="1200" dirty="0"/>
        </a:p>
      </dsp:txBody>
      <dsp:txXfrm>
        <a:off x="4439724" y="2065042"/>
        <a:ext cx="911542" cy="174798"/>
      </dsp:txXfrm>
    </dsp:sp>
    <dsp:sp modelId="{29B17EAD-38F9-4A21-A4DA-356C7FD4BAC4}">
      <dsp:nvSpPr>
        <dsp:cNvPr id="0" name=""/>
        <dsp:cNvSpPr/>
      </dsp:nvSpPr>
      <dsp:spPr>
        <a:xfrm>
          <a:off x="5595984" y="1657178"/>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Natalie Williams</a:t>
          </a:r>
          <a:endParaRPr lang="en-US" sz="1400" kern="1200" dirty="0"/>
        </a:p>
      </dsp:txBody>
      <dsp:txXfrm>
        <a:off x="5595984" y="1657178"/>
        <a:ext cx="1012825" cy="524395"/>
      </dsp:txXfrm>
    </dsp:sp>
    <dsp:sp modelId="{88C1BBA3-6673-475A-9ECD-257E49F86D94}">
      <dsp:nvSpPr>
        <dsp:cNvPr id="0" name=""/>
        <dsp:cNvSpPr/>
      </dsp:nvSpPr>
      <dsp:spPr>
        <a:xfrm>
          <a:off x="5798549" y="206504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lvl="0" algn="r" defTabSz="400050">
            <a:lnSpc>
              <a:spcPct val="90000"/>
            </a:lnSpc>
            <a:spcBef>
              <a:spcPct val="0"/>
            </a:spcBef>
            <a:spcAft>
              <a:spcPct val="35000"/>
            </a:spcAft>
          </a:pPr>
          <a:r>
            <a:rPr lang="en-US" sz="900" kern="1200" dirty="0" smtClean="0"/>
            <a:t>Grants Specialist</a:t>
          </a:r>
          <a:endParaRPr lang="en-US" sz="900" kern="1200" dirty="0"/>
        </a:p>
      </dsp:txBody>
      <dsp:txXfrm>
        <a:off x="5798549" y="2065042"/>
        <a:ext cx="911542" cy="174798"/>
      </dsp:txXfrm>
    </dsp:sp>
    <dsp:sp modelId="{7BE79763-0A50-41BB-A62E-E4DCE3BE9DB4}">
      <dsp:nvSpPr>
        <dsp:cNvPr id="0" name=""/>
        <dsp:cNvSpPr/>
      </dsp:nvSpPr>
      <dsp:spPr>
        <a:xfrm>
          <a:off x="4237159" y="2484559"/>
          <a:ext cx="1012825" cy="5243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73998" numCol="1" spcCol="1270" anchor="ctr" anchorCtr="0">
          <a:noAutofit/>
        </a:bodyPr>
        <a:lstStyle/>
        <a:p>
          <a:pPr lvl="0" algn="ctr" defTabSz="622300">
            <a:lnSpc>
              <a:spcPct val="90000"/>
            </a:lnSpc>
            <a:spcBef>
              <a:spcPct val="0"/>
            </a:spcBef>
            <a:spcAft>
              <a:spcPct val="35000"/>
            </a:spcAft>
          </a:pPr>
          <a:r>
            <a:rPr lang="en-US" sz="1400" kern="1200" dirty="0" smtClean="0"/>
            <a:t>Michelle Anderson</a:t>
          </a:r>
          <a:endParaRPr lang="en-US" sz="1400" kern="1200" dirty="0"/>
        </a:p>
      </dsp:txBody>
      <dsp:txXfrm>
        <a:off x="4237159" y="2484559"/>
        <a:ext cx="1012825" cy="524395"/>
      </dsp:txXfrm>
    </dsp:sp>
    <dsp:sp modelId="{50EBEE99-BBC4-4974-96E3-9384D63E20EA}">
      <dsp:nvSpPr>
        <dsp:cNvPr id="0" name=""/>
        <dsp:cNvSpPr/>
      </dsp:nvSpPr>
      <dsp:spPr>
        <a:xfrm>
          <a:off x="4439724" y="2892422"/>
          <a:ext cx="911542" cy="17479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3810" rIns="15240" bIns="3810" numCol="1" spcCol="1270" anchor="ctr" anchorCtr="0">
          <a:noAutofit/>
        </a:bodyPr>
        <a:lstStyle/>
        <a:p>
          <a:pPr lvl="0" algn="ctr" defTabSz="266700">
            <a:lnSpc>
              <a:spcPct val="90000"/>
            </a:lnSpc>
            <a:spcBef>
              <a:spcPct val="0"/>
            </a:spcBef>
            <a:spcAft>
              <a:spcPct val="35000"/>
            </a:spcAft>
          </a:pPr>
          <a:r>
            <a:rPr lang="en-US" sz="600" kern="1200" dirty="0" smtClean="0"/>
            <a:t>Planner (</a:t>
          </a:r>
          <a:r>
            <a:rPr lang="en-US" sz="600" kern="1200" dirty="0" err="1" smtClean="0"/>
            <a:t>CSEC</a:t>
          </a:r>
          <a:r>
            <a:rPr lang="en-US" sz="600" kern="1200" dirty="0" smtClean="0"/>
            <a:t>/</a:t>
          </a:r>
          <a:r>
            <a:rPr lang="en-US" sz="600" kern="1200" dirty="0" err="1" smtClean="0"/>
            <a:t>DMST</a:t>
          </a:r>
          <a:r>
            <a:rPr lang="en-US" sz="600" kern="1200" dirty="0" smtClean="0"/>
            <a:t>)</a:t>
          </a:r>
          <a:endParaRPr lang="en-US" sz="600" kern="1200" dirty="0"/>
        </a:p>
      </dsp:txBody>
      <dsp:txXfrm>
        <a:off x="4439724" y="2892422"/>
        <a:ext cx="911542" cy="174798"/>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E82D95D-E1CF-4F15-B421-6032B61BC6D7}" type="datetimeFigureOut">
              <a:rPr lang="en-US" smtClean="0"/>
              <a:pPr/>
              <a:t>12/3/2014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25F01C6-09C4-41EF-BAC3-DC18B2B9269F}" type="slidenum">
              <a:rPr lang="en-US" smtClean="0"/>
              <a:pPr/>
              <a:t>‹#›</a:t>
            </a:fld>
            <a:endParaRPr lang="en-US"/>
          </a:p>
        </p:txBody>
      </p:sp>
    </p:spTree>
    <p:extLst>
      <p:ext uri="{BB962C8B-B14F-4D97-AF65-F5344CB8AC3E}">
        <p14:creationId xmlns:p14="http://schemas.microsoft.com/office/powerpoint/2010/main" val="22567056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2079129-AFE4-4E4B-95A1-683EDA0C47A8}" type="datetimeFigureOut">
              <a:rPr lang="en-US" smtClean="0"/>
              <a:pPr/>
              <a:t>12/3/2014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58BF84-B374-45F5-9394-BCD0A55A6B22}" type="slidenum">
              <a:rPr lang="en-US" smtClean="0"/>
              <a:pPr/>
              <a:t>‹#›</a:t>
            </a:fld>
            <a:endParaRPr lang="en-US"/>
          </a:p>
        </p:txBody>
      </p:sp>
    </p:spTree>
    <p:extLst>
      <p:ext uri="{BB962C8B-B14F-4D97-AF65-F5344CB8AC3E}">
        <p14:creationId xmlns:p14="http://schemas.microsoft.com/office/powerpoint/2010/main" val="16651825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a:t>
            </a:r>
            <a:r>
              <a:rPr lang="en-US" baseline="0" dirty="0" smtClean="0"/>
              <a:t> </a:t>
            </a:r>
            <a:r>
              <a:rPr lang="en-US" dirty="0" smtClean="0"/>
              <a:t>morning and thank you all for coming. I am CJCC’s Executive</a:t>
            </a:r>
            <a:r>
              <a:rPr lang="en-US" baseline="0" dirty="0" smtClean="0"/>
              <a:t> Director Jacqueline Bunn, and I am proud to be with you all today. </a:t>
            </a:r>
            <a:r>
              <a:rPr lang="en-US" dirty="0" smtClean="0"/>
              <a:t>I want to take the time to welcome everyone to the annual STOP VAWA Implementation Plan meeting of the full planning committee. This is an important</a:t>
            </a:r>
            <a:r>
              <a:rPr lang="en-US" baseline="0" dirty="0" smtClean="0"/>
              <a:t> endeavor for our state. We are statutorily required to coordinate our efforts on the use of these formula grant funds to address the crimes of domestic violence, dating violence, sexual assault and stalking in Georgia. Last year the Office on Violence Against Women issued guidelines and requirements on developing a statewide implementation plan, and we have made significant progress together towards fulfilling these requirements. I thank you all for your time and active participation and look forward to working with you all today and in 2015.</a:t>
            </a:r>
          </a:p>
          <a:p>
            <a:endParaRPr lang="en-US" baseline="0" dirty="0" smtClean="0"/>
          </a:p>
          <a:p>
            <a:r>
              <a:rPr lang="en-US" baseline="0" dirty="0" smtClean="0"/>
              <a:t>(Pass off to Shontel)</a:t>
            </a:r>
          </a:p>
          <a:p>
            <a:endParaRPr lang="en-US" baseline="0" dirty="0" smtClean="0"/>
          </a:p>
          <a:p>
            <a:r>
              <a:rPr lang="en-US" baseline="0" dirty="0" smtClean="0"/>
              <a:t>Good morning! I am Shontel Wright, Program Director for CJCC’s Victim Assistance Unit. As Director Bunn said, this is an important meeting that we are required to convene in order to receive STOP funds and produce a meaningful, useful implementation plan for our state. Thank you again for being here and providing your valuable input and perspective. </a:t>
            </a:r>
          </a:p>
        </p:txBody>
      </p:sp>
      <p:sp>
        <p:nvSpPr>
          <p:cNvPr id="4" name="Slide Number Placeholder 3"/>
          <p:cNvSpPr>
            <a:spLocks noGrp="1"/>
          </p:cNvSpPr>
          <p:nvPr>
            <p:ph type="sldNum" sz="quarter" idx="10"/>
          </p:nvPr>
        </p:nvSpPr>
        <p:spPr/>
        <p:txBody>
          <a:bodyPr/>
          <a:lstStyle/>
          <a:p>
            <a:fld id="{3E58BF84-B374-45F5-9394-BCD0A55A6B22}" type="slidenum">
              <a:rPr lang="en-US" smtClean="0"/>
              <a:pPr/>
              <a:t>1</a:t>
            </a:fld>
            <a:endParaRPr lang="en-US"/>
          </a:p>
        </p:txBody>
      </p:sp>
    </p:spTree>
    <p:extLst>
      <p:ext uri="{BB962C8B-B14F-4D97-AF65-F5344CB8AC3E}">
        <p14:creationId xmlns:p14="http://schemas.microsoft.com/office/powerpoint/2010/main" val="1949014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11</a:t>
            </a:fld>
            <a:endParaRPr lang="en-US"/>
          </a:p>
        </p:txBody>
      </p:sp>
    </p:spTree>
    <p:extLst>
      <p:ext uri="{BB962C8B-B14F-4D97-AF65-F5344CB8AC3E}">
        <p14:creationId xmlns:p14="http://schemas.microsoft.com/office/powerpoint/2010/main" val="2796547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don’t have time to do so today, I encourage you all to read the VAWA non-discrimination </a:t>
            </a:r>
            <a:r>
              <a:rPr lang="en-US" dirty="0" err="1" smtClean="0"/>
              <a:t>FAQs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12</a:t>
            </a:fld>
            <a:endParaRPr lang="en-US"/>
          </a:p>
        </p:txBody>
      </p:sp>
    </p:spTree>
    <p:extLst>
      <p:ext uri="{BB962C8B-B14F-4D97-AF65-F5344CB8AC3E}">
        <p14:creationId xmlns:p14="http://schemas.microsoft.com/office/powerpoint/2010/main" val="771255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don’t have time to deep-dive into this important issue today,</a:t>
            </a:r>
            <a:r>
              <a:rPr lang="en-US" baseline="0" dirty="0" smtClean="0"/>
              <a:t> please note your VAWA special conditions require you to adhere to this new provision. </a:t>
            </a:r>
            <a:r>
              <a:rPr lang="en-US" dirty="0" smtClean="0"/>
              <a:t>Here’s some more info and resources. We can provide </a:t>
            </a:r>
            <a:r>
              <a:rPr lang="en-US" dirty="0" err="1" smtClean="0"/>
              <a:t>TTA</a:t>
            </a:r>
            <a:r>
              <a:rPr lang="en-US" dirty="0" smtClean="0"/>
              <a:t> through our partners if needed, please just ask.</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13</a:t>
            </a:fld>
            <a:endParaRPr lang="en-US"/>
          </a:p>
        </p:txBody>
      </p:sp>
    </p:spTree>
    <p:extLst>
      <p:ext uri="{BB962C8B-B14F-4D97-AF65-F5344CB8AC3E}">
        <p14:creationId xmlns:p14="http://schemas.microsoft.com/office/powerpoint/2010/main" val="4005925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 work this year to improve TA such as offering webinars for VSSR, which are also posted online</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14</a:t>
            </a:fld>
            <a:endParaRPr lang="en-US"/>
          </a:p>
        </p:txBody>
      </p:sp>
    </p:spTree>
    <p:extLst>
      <p:ext uri="{BB962C8B-B14F-4D97-AF65-F5344CB8AC3E}">
        <p14:creationId xmlns:p14="http://schemas.microsoft.com/office/powerpoint/2010/main" val="3690515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feedback or comments on this data from our service providers? Other stakeholders?</a:t>
            </a:r>
          </a:p>
          <a:p>
            <a:endParaRPr lang="en-US" dirty="0" smtClean="0"/>
          </a:p>
          <a:p>
            <a:r>
              <a:rPr lang="en-US" dirty="0" smtClean="0"/>
              <a:t>Remember this is just one snapshot as far as what is funded by VOCA, VAWA and SASP, so it doesn’t necessarily reflect the full scope of work being done across the state. Now we have State,</a:t>
            </a:r>
            <a:r>
              <a:rPr lang="en-US" baseline="0" dirty="0" smtClean="0"/>
              <a:t> </a:t>
            </a:r>
            <a:r>
              <a:rPr lang="en-US" baseline="0" dirty="0" err="1" smtClean="0"/>
              <a:t>PHBG</a:t>
            </a:r>
            <a:r>
              <a:rPr lang="en-US" baseline="0" dirty="0" smtClean="0"/>
              <a:t> and </a:t>
            </a:r>
            <a:r>
              <a:rPr lang="en-US" baseline="0" dirty="0" err="1" smtClean="0"/>
              <a:t>FVPSA</a:t>
            </a:r>
            <a:r>
              <a:rPr lang="en-US" baseline="0" dirty="0" smtClean="0"/>
              <a:t> funds under one roof we’ll have a better idea of what the complete picture looks like.</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15</a:t>
            </a:fld>
            <a:endParaRPr lang="en-US"/>
          </a:p>
        </p:txBody>
      </p:sp>
    </p:spTree>
    <p:extLst>
      <p:ext uri="{BB962C8B-B14F-4D97-AF65-F5344CB8AC3E}">
        <p14:creationId xmlns:p14="http://schemas.microsoft.com/office/powerpoint/2010/main" val="107522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a:t>
            </a:r>
            <a:r>
              <a:rPr lang="en-US" baseline="0" dirty="0" smtClean="0"/>
              <a:t> to SAC we now have some data on outcomes that can help us assess the quality of service being provided and victims’ satisfaction with services rendered. Please note this data is also from VOCA, VAWA and SASP programs.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16</a:t>
            </a:fld>
            <a:endParaRPr lang="en-US"/>
          </a:p>
        </p:txBody>
      </p:sp>
    </p:spTree>
    <p:extLst>
      <p:ext uri="{BB962C8B-B14F-4D97-AF65-F5344CB8AC3E}">
        <p14:creationId xmlns:p14="http://schemas.microsoft.com/office/powerpoint/2010/main" val="4278245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17</a:t>
            </a:fld>
            <a:endParaRPr lang="en-US"/>
          </a:p>
        </p:txBody>
      </p:sp>
    </p:spTree>
    <p:extLst>
      <p:ext uri="{BB962C8B-B14F-4D97-AF65-F5344CB8AC3E}">
        <p14:creationId xmlns:p14="http://schemas.microsoft.com/office/powerpoint/2010/main" val="2764967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see areas for improvement w/r/t post-medical exam self-care info and referrals, and with understanding the CJ system process.</a:t>
            </a:r>
          </a:p>
          <a:p>
            <a:endParaRPr lang="en-US" dirty="0" smtClean="0"/>
          </a:p>
          <a:p>
            <a:r>
              <a:rPr lang="en-US" dirty="0" smtClean="0"/>
              <a:t>Questions before we move on from victim services data?</a:t>
            </a:r>
          </a:p>
          <a:p>
            <a:endParaRPr lang="en-US" dirty="0" smtClean="0"/>
          </a:p>
          <a:p>
            <a:r>
              <a:rPr lang="en-US" dirty="0" smtClean="0"/>
              <a:t>Working to improve data collection. Offering webinars which are posted on our website.</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18</a:t>
            </a:fld>
            <a:endParaRPr lang="en-US"/>
          </a:p>
        </p:txBody>
      </p:sp>
    </p:spTree>
    <p:extLst>
      <p:ext uri="{BB962C8B-B14F-4D97-AF65-F5344CB8AC3E}">
        <p14:creationId xmlns:p14="http://schemas.microsoft.com/office/powerpoint/2010/main" val="2649358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p. 32 of Annual </a:t>
            </a:r>
            <a:r>
              <a:rPr lang="en-US" dirty="0" smtClean="0"/>
              <a:t>Report</a:t>
            </a:r>
          </a:p>
          <a:p>
            <a:endParaRPr lang="en-US" dirty="0" smtClean="0"/>
          </a:p>
          <a:p>
            <a:r>
              <a:rPr lang="en-US" dirty="0" smtClean="0"/>
              <a:t>Law enforcement</a:t>
            </a:r>
            <a:r>
              <a:rPr lang="en-US" baseline="0" dirty="0" smtClean="0"/>
              <a:t> – any feedback? Does this reflect your program or jurisdiction?</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19</a:t>
            </a:fld>
            <a:endParaRPr lang="en-US"/>
          </a:p>
        </p:txBody>
      </p:sp>
    </p:spTree>
    <p:extLst>
      <p:ext uri="{BB962C8B-B14F-4D97-AF65-F5344CB8AC3E}">
        <p14:creationId xmlns:p14="http://schemas.microsoft.com/office/powerpoint/2010/main" val="2253349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are some of the reasons cases are dismissed? We’ve heard victims recanting.</a:t>
            </a:r>
          </a:p>
          <a:p>
            <a:endParaRPr lang="en-US" baseline="0" dirty="0" smtClean="0"/>
          </a:p>
        </p:txBody>
      </p:sp>
      <p:sp>
        <p:nvSpPr>
          <p:cNvPr id="4" name="Slide Number Placeholder 3"/>
          <p:cNvSpPr>
            <a:spLocks noGrp="1"/>
          </p:cNvSpPr>
          <p:nvPr>
            <p:ph type="sldNum" sz="quarter" idx="10"/>
          </p:nvPr>
        </p:nvSpPr>
        <p:spPr/>
        <p:txBody>
          <a:bodyPr/>
          <a:lstStyle/>
          <a:p>
            <a:fld id="{3E58BF84-B374-45F5-9394-BCD0A55A6B22}" type="slidenum">
              <a:rPr lang="en-US" smtClean="0"/>
              <a:pPr/>
              <a:t>20</a:t>
            </a:fld>
            <a:endParaRPr lang="en-US"/>
          </a:p>
        </p:txBody>
      </p:sp>
    </p:spTree>
    <p:extLst>
      <p:ext uri="{BB962C8B-B14F-4D97-AF65-F5344CB8AC3E}">
        <p14:creationId xmlns:p14="http://schemas.microsoft.com/office/powerpoint/2010/main" val="3313387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a:t>
            </a:fld>
            <a:endParaRPr lang="en-US"/>
          </a:p>
        </p:txBody>
      </p:sp>
    </p:spTree>
    <p:extLst>
      <p:ext uri="{BB962C8B-B14F-4D97-AF65-F5344CB8AC3E}">
        <p14:creationId xmlns:p14="http://schemas.microsoft.com/office/powerpoint/2010/main" val="2961897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CJCC was also able to fund a Probation and parole program in 2012. </a:t>
            </a:r>
            <a:r>
              <a:rPr lang="en-US" sz="1200" kern="1200" dirty="0" smtClean="0">
                <a:solidFill>
                  <a:schemeClr val="tx1"/>
                </a:solidFill>
                <a:effectLst/>
                <a:latin typeface="+mn-lt"/>
                <a:ea typeface="+mn-ea"/>
                <a:cs typeface="+mn-cs"/>
              </a:rPr>
              <a:t>Because </a:t>
            </a:r>
            <a:r>
              <a:rPr lang="en-US" sz="1200" kern="1200" dirty="0" smtClean="0">
                <a:solidFill>
                  <a:schemeClr val="tx1"/>
                </a:solidFill>
                <a:effectLst/>
                <a:latin typeface="+mn-lt"/>
                <a:ea typeface="+mn-ea"/>
                <a:cs typeface="+mn-cs"/>
              </a:rPr>
              <a:t>of reduced funding in 2013, CJCC reported it was unable to fund this important program</a:t>
            </a:r>
            <a:r>
              <a:rPr lang="en-US" sz="1200" kern="1200" baseline="0" dirty="0" smtClean="0">
                <a:solidFill>
                  <a:schemeClr val="tx1"/>
                </a:solidFill>
                <a:effectLst/>
                <a:latin typeface="+mn-lt"/>
                <a:ea typeface="+mn-ea"/>
                <a:cs typeface="+mn-cs"/>
              </a:rPr>
              <a:t> in the Implementation Plan, but funding was partially restored due to </a:t>
            </a:r>
            <a:r>
              <a:rPr lang="en-US" sz="1200" kern="1200" baseline="0" dirty="0" err="1" smtClean="0">
                <a:solidFill>
                  <a:schemeClr val="tx1"/>
                </a:solidFill>
                <a:effectLst/>
                <a:latin typeface="+mn-lt"/>
                <a:ea typeface="+mn-ea"/>
                <a:cs typeface="+mn-cs"/>
              </a:rPr>
              <a:t>deobligated</a:t>
            </a:r>
            <a:r>
              <a:rPr lang="en-US" sz="1200" kern="1200" baseline="0" dirty="0" smtClean="0">
                <a:solidFill>
                  <a:schemeClr val="tx1"/>
                </a:solidFill>
                <a:effectLst/>
                <a:latin typeface="+mn-lt"/>
                <a:ea typeface="+mn-ea"/>
                <a:cs typeface="+mn-cs"/>
              </a:rPr>
              <a:t> funds</a:t>
            </a:r>
            <a:r>
              <a:rPr lang="en-US" sz="1200" kern="1200" baseline="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Any comments from program staff, or questions from the audience?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21</a:t>
            </a:fld>
            <a:endParaRPr lang="en-US"/>
          </a:p>
        </p:txBody>
      </p:sp>
    </p:spTree>
    <p:extLst>
      <p:ext uri="{BB962C8B-B14F-4D97-AF65-F5344CB8AC3E}">
        <p14:creationId xmlns:p14="http://schemas.microsoft.com/office/powerpoint/2010/main" val="2082462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comments from project staff or end users?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22</a:t>
            </a:fld>
            <a:endParaRPr lang="en-US"/>
          </a:p>
        </p:txBody>
      </p:sp>
    </p:spTree>
    <p:extLst>
      <p:ext uri="{BB962C8B-B14F-4D97-AF65-F5344CB8AC3E}">
        <p14:creationId xmlns:p14="http://schemas.microsoft.com/office/powerpoint/2010/main" val="736088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5 audiences are LE, Victim Advocates, Multi-disciplinary, faith-based, and </a:t>
            </a:r>
            <a:r>
              <a:rPr lang="en-US" dirty="0" err="1" smtClean="0"/>
              <a:t>gov</a:t>
            </a:r>
            <a:endParaRPr lang="en-US" dirty="0" smtClean="0"/>
          </a:p>
          <a:p>
            <a:r>
              <a:rPr lang="en-US" dirty="0" smtClean="0"/>
              <a:t>Bottom 5 are educators, immigrant org staff, disability org staff, military, and </a:t>
            </a:r>
            <a:r>
              <a:rPr lang="en-US" dirty="0" err="1" smtClean="0"/>
              <a:t>JJ</a:t>
            </a:r>
            <a:r>
              <a:rPr lang="en-US" dirty="0" smtClean="0"/>
              <a:t> residential community-based </a:t>
            </a:r>
            <a:r>
              <a:rPr lang="en-US" dirty="0" smtClean="0"/>
              <a:t>programs</a:t>
            </a:r>
          </a:p>
          <a:p>
            <a:endParaRPr lang="en-US" dirty="0" smtClean="0"/>
          </a:p>
          <a:p>
            <a:r>
              <a:rPr lang="en-US" dirty="0" smtClean="0"/>
              <a:t>Any final questions or comments on the data?</a:t>
            </a:r>
          </a:p>
          <a:p>
            <a:endParaRPr lang="en-US" dirty="0" smtClean="0"/>
          </a:p>
          <a:p>
            <a:r>
              <a:rPr lang="en-US" dirty="0" smtClean="0"/>
              <a:t>Re-vamping </a:t>
            </a:r>
            <a:r>
              <a:rPr lang="en-US" dirty="0" err="1" smtClean="0"/>
              <a:t>CJSSR</a:t>
            </a:r>
            <a:r>
              <a:rPr lang="en-US" dirty="0" smtClean="0"/>
              <a:t> to improve data collection; going to provide more TA for annual report too</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23</a:t>
            </a:fld>
            <a:endParaRPr lang="en-US"/>
          </a:p>
        </p:txBody>
      </p:sp>
    </p:spTree>
    <p:extLst>
      <p:ext uri="{BB962C8B-B14F-4D97-AF65-F5344CB8AC3E}">
        <p14:creationId xmlns:p14="http://schemas.microsoft.com/office/powerpoint/2010/main" val="3068357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24</a:t>
            </a:fld>
            <a:endParaRPr lang="en-US"/>
          </a:p>
        </p:txBody>
      </p:sp>
    </p:spTree>
    <p:extLst>
      <p:ext uri="{BB962C8B-B14F-4D97-AF65-F5344CB8AC3E}">
        <p14:creationId xmlns:p14="http://schemas.microsoft.com/office/powerpoint/2010/main" val="2831292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4 awards are classified as “courts” because they are made to ACC Superior Court and </a:t>
            </a:r>
            <a:r>
              <a:rPr lang="en-US" dirty="0" err="1" smtClean="0"/>
              <a:t>AOC</a:t>
            </a:r>
            <a:r>
              <a:rPr lang="en-US" dirty="0" smtClean="0"/>
              <a:t>, the project types differ. Two projects awarded to </a:t>
            </a:r>
            <a:r>
              <a:rPr lang="en-US" dirty="0" err="1" smtClean="0"/>
              <a:t>AOC</a:t>
            </a:r>
            <a:r>
              <a:rPr lang="en-US" dirty="0" smtClean="0"/>
              <a:t> are run by </a:t>
            </a:r>
            <a:r>
              <a:rPr lang="en-US" dirty="0" err="1" smtClean="0"/>
              <a:t>GCFV</a:t>
            </a:r>
            <a:r>
              <a:rPr lang="en-US" dirty="0" smtClean="0"/>
              <a:t>; one is for fatality review, and one for multidisciplinary/LE training.</a:t>
            </a:r>
            <a:r>
              <a:rPr lang="en-US" baseline="0" dirty="0" smtClean="0"/>
              <a:t> T</a:t>
            </a:r>
            <a:r>
              <a:rPr lang="en-US" dirty="0" smtClean="0"/>
              <a:t>he ACC Superior Court project is for probation/parole. </a:t>
            </a:r>
          </a:p>
          <a:p>
            <a:endParaRPr lang="en-US" dirty="0" smtClean="0"/>
          </a:p>
          <a:p>
            <a:r>
              <a:rPr lang="en-US" dirty="0" smtClean="0"/>
              <a:t>The four </a:t>
            </a:r>
            <a:r>
              <a:rPr lang="en-US" dirty="0" smtClean="0"/>
              <a:t>discretionary </a:t>
            </a:r>
            <a:r>
              <a:rPr lang="en-US" dirty="0" smtClean="0"/>
              <a:t>programs are:</a:t>
            </a:r>
          </a:p>
          <a:p>
            <a:r>
              <a:rPr lang="en-US" dirty="0" err="1" smtClean="0"/>
              <a:t>GCADV</a:t>
            </a:r>
            <a:r>
              <a:rPr lang="en-US" dirty="0" smtClean="0"/>
              <a:t> – one advocate training and one fatality review</a:t>
            </a:r>
          </a:p>
          <a:p>
            <a:r>
              <a:rPr lang="en-US" dirty="0" smtClean="0"/>
              <a:t>Four Points and </a:t>
            </a:r>
            <a:r>
              <a:rPr lang="en-US" dirty="0" err="1" smtClean="0"/>
              <a:t>ProjectSafe</a:t>
            </a:r>
            <a:r>
              <a:rPr lang="en-US" dirty="0" smtClean="0"/>
              <a:t> – victim services and CCR/collaboration and coordination with CJ partners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25</a:t>
            </a:fld>
            <a:endParaRPr lang="en-US"/>
          </a:p>
        </p:txBody>
      </p:sp>
    </p:spTree>
    <p:extLst>
      <p:ext uri="{BB962C8B-B14F-4D97-AF65-F5344CB8AC3E}">
        <p14:creationId xmlns:p14="http://schemas.microsoft.com/office/powerpoint/2010/main" val="1395773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met the allocations with</a:t>
            </a:r>
            <a:r>
              <a:rPr lang="en-US" baseline="0" dirty="0" smtClean="0"/>
              <a:t> the 2014 award, but these calculations also reflect the inclusion of residual funds from 2012 and 2013</a:t>
            </a:r>
            <a:endParaRPr lang="en-US" dirty="0" smtClean="0"/>
          </a:p>
          <a:p>
            <a:endParaRPr lang="en-US" dirty="0" smtClean="0"/>
          </a:p>
          <a:p>
            <a:r>
              <a:rPr lang="en-US" dirty="0" smtClean="0"/>
              <a:t>VAWA mandates that we allocate:</a:t>
            </a:r>
          </a:p>
          <a:p>
            <a:pPr>
              <a:buFont typeface="Arial" pitchFamily="34" charset="0"/>
              <a:buChar char="•"/>
            </a:pPr>
            <a:r>
              <a:rPr lang="en-US" dirty="0" smtClean="0"/>
              <a:t>30% of our </a:t>
            </a:r>
            <a:r>
              <a:rPr lang="en-US" dirty="0" smtClean="0"/>
              <a:t>funds to victim services, </a:t>
            </a:r>
            <a:r>
              <a:rPr lang="en-US" dirty="0" smtClean="0"/>
              <a:t>of which 10% needs to go to agencies</a:t>
            </a:r>
            <a:r>
              <a:rPr lang="en-US" baseline="0" dirty="0" smtClean="0"/>
              <a:t> serving underserved/culturally specific populations</a:t>
            </a:r>
          </a:p>
          <a:p>
            <a:pPr>
              <a:buFont typeface="Arial" pitchFamily="34" charset="0"/>
              <a:buChar char="•"/>
            </a:pPr>
            <a:r>
              <a:rPr lang="en-US" baseline="0" dirty="0" smtClean="0"/>
              <a:t>25% of our funds to programs that benefit law enforcement</a:t>
            </a:r>
          </a:p>
          <a:p>
            <a:pPr>
              <a:buFont typeface="Arial" pitchFamily="34" charset="0"/>
              <a:buChar char="•"/>
            </a:pPr>
            <a:r>
              <a:rPr lang="en-US" baseline="0" dirty="0" smtClean="0"/>
              <a:t>25% of our funds to programs that benefit prosecution</a:t>
            </a:r>
          </a:p>
          <a:p>
            <a:pPr>
              <a:buFont typeface="Arial" pitchFamily="34" charset="0"/>
              <a:buChar char="•"/>
            </a:pPr>
            <a:r>
              <a:rPr lang="en-US" baseline="0" dirty="0" smtClean="0"/>
              <a:t>5% of our funds to </a:t>
            </a:r>
            <a:r>
              <a:rPr lang="en-US" baseline="0" dirty="0" smtClean="0"/>
              <a:t>the courts or an </a:t>
            </a:r>
            <a:r>
              <a:rPr lang="en-US" baseline="0" dirty="0" err="1" smtClean="0"/>
              <a:t>AOC</a:t>
            </a:r>
            <a:endParaRPr lang="en-US" baseline="0" dirty="0" smtClean="0"/>
          </a:p>
          <a:p>
            <a:pPr>
              <a:buFont typeface="Arial" pitchFamily="34" charset="0"/>
              <a:buChar char="•"/>
            </a:pPr>
            <a:r>
              <a:rPr lang="en-US" baseline="0" dirty="0" smtClean="0"/>
              <a:t>15% of our funds are discretionary and generally distributed across the categories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26</a:t>
            </a:fld>
            <a:endParaRPr lang="en-US"/>
          </a:p>
        </p:txBody>
      </p:sp>
    </p:spTree>
    <p:extLst>
      <p:ext uri="{BB962C8B-B14F-4D97-AF65-F5344CB8AC3E}">
        <p14:creationId xmlns:p14="http://schemas.microsoft.com/office/powerpoint/2010/main" val="3058110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27</a:t>
            </a:fld>
            <a:endParaRPr lang="en-US"/>
          </a:p>
        </p:txBody>
      </p:sp>
    </p:spTree>
    <p:extLst>
      <p:ext uri="{BB962C8B-B14F-4D97-AF65-F5344CB8AC3E}">
        <p14:creationId xmlns:p14="http://schemas.microsoft.com/office/powerpoint/2010/main" val="3364039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been working with the Sexual Assault Standards development committee to</a:t>
            </a:r>
            <a:r>
              <a:rPr lang="en-US" baseline="0" dirty="0" smtClean="0"/>
              <a:t> assess statewide coverage for sexual assault services, and their work will help us to know who is “certified” to provide services which will in turn help guide our funding decisions. We’ve also been meeting with </a:t>
            </a:r>
            <a:r>
              <a:rPr lang="en-US" baseline="0" dirty="0" err="1" smtClean="0"/>
              <a:t>GNESA</a:t>
            </a:r>
            <a:r>
              <a:rPr lang="en-US" baseline="0" dirty="0" smtClean="0"/>
              <a:t> throughout the year and discussing funding needs in the Policy Development &amp; Analysis Subcommittee. We will continue to work on meeting this requirement and consulting with OVW as well as our statewide partners as we draw closer to March 2015.</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28</a:t>
            </a:fld>
            <a:endParaRPr lang="en-US"/>
          </a:p>
        </p:txBody>
      </p:sp>
    </p:spTree>
    <p:extLst>
      <p:ext uri="{BB962C8B-B14F-4D97-AF65-F5344CB8AC3E}">
        <p14:creationId xmlns:p14="http://schemas.microsoft.com/office/powerpoint/2010/main" val="34699475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Timecheck</a:t>
            </a:r>
            <a:r>
              <a:rPr lang="en-US" dirty="0" smtClean="0"/>
              <a:t> – should be at Implementation</a:t>
            </a:r>
            <a:r>
              <a:rPr lang="en-US" baseline="0" dirty="0" smtClean="0"/>
              <a:t> Plan overview by 11am</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29</a:t>
            </a:fld>
            <a:endParaRPr lang="en-US"/>
          </a:p>
        </p:txBody>
      </p:sp>
    </p:spTree>
    <p:extLst>
      <p:ext uri="{BB962C8B-B14F-4D97-AF65-F5344CB8AC3E}">
        <p14:creationId xmlns:p14="http://schemas.microsoft.com/office/powerpoint/2010/main" val="2861739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What worked well?</a:t>
            </a:r>
          </a:p>
          <a:p>
            <a:r>
              <a:rPr lang="en-US" baseline="0" dirty="0" smtClean="0"/>
              <a:t>What could be better?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could we collect from subs that we are not and need to? - </a:t>
            </a:r>
            <a:r>
              <a:rPr lang="en-US" dirty="0" smtClean="0"/>
              <a:t>For example, I forgot to request</a:t>
            </a:r>
            <a:r>
              <a:rPr lang="en-US" baseline="0" dirty="0" smtClean="0"/>
              <a:t> more information on culturally specific programs in the RFA.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Coalitions – what do you think?</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E58BF84-B374-45F5-9394-BCD0A55A6B22}" type="slidenum">
              <a:rPr lang="en-US" smtClean="0"/>
              <a:pPr/>
              <a:t>30</a:t>
            </a:fld>
            <a:endParaRPr lang="en-US"/>
          </a:p>
        </p:txBody>
      </p:sp>
    </p:spTree>
    <p:extLst>
      <p:ext uri="{BB962C8B-B14F-4D97-AF65-F5344CB8AC3E}">
        <p14:creationId xmlns:p14="http://schemas.microsoft.com/office/powerpoint/2010/main" val="2763306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Bathrooms are to your left, located in this room and there are more just outside the</a:t>
            </a:r>
            <a:r>
              <a:rPr lang="en-US" baseline="0" dirty="0" smtClean="0"/>
              <a:t> door if you walk past the cafeteria towards the entrances.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3</a:t>
            </a:fld>
            <a:endParaRPr lang="en-US"/>
          </a:p>
        </p:txBody>
      </p:sp>
    </p:spTree>
    <p:extLst>
      <p:ext uri="{BB962C8B-B14F-4D97-AF65-F5344CB8AC3E}">
        <p14:creationId xmlns:p14="http://schemas.microsoft.com/office/powerpoint/2010/main" val="2382212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32</a:t>
            </a:fld>
            <a:endParaRPr lang="en-US"/>
          </a:p>
        </p:txBody>
      </p:sp>
    </p:spTree>
    <p:extLst>
      <p:ext uri="{BB962C8B-B14F-4D97-AF65-F5344CB8AC3E}">
        <p14:creationId xmlns:p14="http://schemas.microsoft.com/office/powerpoint/2010/main" val="8900269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r>
              <a:rPr lang="en-US" dirty="0" smtClean="0"/>
              <a:t>We did get a grant for elder abuse</a:t>
            </a:r>
            <a:r>
              <a:rPr lang="en-US" baseline="0" dirty="0" smtClean="0"/>
              <a:t> in Chatham Co. Dekalb was also awarded, and there are also ongoing projects awarded to </a:t>
            </a:r>
            <a:r>
              <a:rPr lang="en-US" baseline="0" dirty="0" err="1" smtClean="0"/>
              <a:t>Hodac</a:t>
            </a:r>
            <a:r>
              <a:rPr lang="en-US" baseline="0" dirty="0" smtClean="0"/>
              <a:t> and the YWCA in Cobb County. Need to improve data collection on disabilities before we can write a viable proposal but </a:t>
            </a:r>
            <a:r>
              <a:rPr lang="en-US" baseline="0" dirty="0" err="1" smtClean="0"/>
              <a:t>GCADV</a:t>
            </a:r>
            <a:r>
              <a:rPr lang="en-US" baseline="0" dirty="0" smtClean="0"/>
              <a:t> has a program for deaf and hearing impaired victims.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33</a:t>
            </a:fld>
            <a:endParaRPr lang="en-US"/>
          </a:p>
        </p:txBody>
      </p:sp>
    </p:spTree>
    <p:extLst>
      <p:ext uri="{BB962C8B-B14F-4D97-AF65-F5344CB8AC3E}">
        <p14:creationId xmlns:p14="http://schemas.microsoft.com/office/powerpoint/2010/main" val="6281564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Grant for Victim Legal Assistance networks through </a:t>
            </a:r>
            <a:r>
              <a:rPr lang="en-US" dirty="0" err="1" smtClean="0"/>
              <a:t>OVC</a:t>
            </a:r>
            <a:r>
              <a:rPr lang="en-US" dirty="0" smtClean="0"/>
              <a:t>. Working with </a:t>
            </a:r>
            <a:r>
              <a:rPr lang="en-US" dirty="0" err="1" smtClean="0"/>
              <a:t>GLSP</a:t>
            </a:r>
            <a:r>
              <a:rPr lang="en-US" dirty="0" smtClean="0"/>
              <a:t>, </a:t>
            </a:r>
            <a:r>
              <a:rPr lang="en-US" dirty="0" err="1" smtClean="0"/>
              <a:t>AVLF</a:t>
            </a:r>
            <a:r>
              <a:rPr lang="en-US" dirty="0" smtClean="0"/>
              <a:t>, and </a:t>
            </a:r>
            <a:r>
              <a:rPr lang="en-US" dirty="0" err="1" smtClean="0"/>
              <a:t>ALA</a:t>
            </a:r>
            <a:r>
              <a:rPr lang="en-US" dirty="0" smtClean="0"/>
              <a:t> as well as </a:t>
            </a:r>
            <a:r>
              <a:rPr lang="en-US" dirty="0" err="1" smtClean="0"/>
              <a:t>GSU</a:t>
            </a:r>
            <a:r>
              <a:rPr lang="en-US" dirty="0" smtClean="0"/>
              <a:t> prof to conduct a statewide</a:t>
            </a:r>
            <a:r>
              <a:rPr lang="en-US" baseline="0" dirty="0" smtClean="0"/>
              <a:t> needs assessment. Not specific to VAWA-eligible crimes,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34</a:t>
            </a:fld>
            <a:endParaRPr lang="en-US"/>
          </a:p>
        </p:txBody>
      </p:sp>
    </p:spTree>
    <p:extLst>
      <p:ext uri="{BB962C8B-B14F-4D97-AF65-F5344CB8AC3E}">
        <p14:creationId xmlns:p14="http://schemas.microsoft.com/office/powerpoint/2010/main" val="26984651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Grant from </a:t>
            </a:r>
            <a:r>
              <a:rPr lang="en-US" dirty="0" err="1" smtClean="0"/>
              <a:t>OVC</a:t>
            </a:r>
            <a:r>
              <a:rPr lang="en-US" dirty="0" smtClean="0"/>
              <a:t> for CJCC to have a new database. Working on ALICE transition.</a:t>
            </a:r>
          </a:p>
          <a:p>
            <a:r>
              <a:rPr lang="en-US" dirty="0" smtClean="0"/>
              <a:t>Grant from OVW to create </a:t>
            </a:r>
            <a:r>
              <a:rPr lang="en-US" dirty="0" err="1" smtClean="0"/>
              <a:t>SART</a:t>
            </a:r>
            <a:r>
              <a:rPr lang="en-US" dirty="0" smtClean="0"/>
              <a:t> protocols and support</a:t>
            </a:r>
            <a:r>
              <a:rPr lang="en-US" baseline="0" dirty="0" smtClean="0"/>
              <a:t> development and maintenance of </a:t>
            </a:r>
            <a:r>
              <a:rPr lang="en-US" baseline="0" dirty="0" err="1" smtClean="0"/>
              <a:t>SARTs</a:t>
            </a:r>
            <a:r>
              <a:rPr lang="en-US" baseline="0" dirty="0" smtClean="0"/>
              <a:t> statewide.</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35</a:t>
            </a:fld>
            <a:endParaRPr lang="en-US"/>
          </a:p>
        </p:txBody>
      </p:sp>
    </p:spTree>
    <p:extLst>
      <p:ext uri="{BB962C8B-B14F-4D97-AF65-F5344CB8AC3E}">
        <p14:creationId xmlns:p14="http://schemas.microsoft.com/office/powerpoint/2010/main" val="23356811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these priorities reflect representation at committee, and we need</a:t>
            </a:r>
            <a:r>
              <a:rPr lang="en-US" baseline="0" dirty="0" smtClean="0"/>
              <a:t> more stakeholders especially CJ and sexual assault providers at the table, which may shift these priorities.</a:t>
            </a:r>
          </a:p>
          <a:p>
            <a:endParaRPr lang="en-US" baseline="0" dirty="0" smtClean="0"/>
          </a:p>
        </p:txBody>
      </p:sp>
      <p:sp>
        <p:nvSpPr>
          <p:cNvPr id="4" name="Slide Number Placeholder 3"/>
          <p:cNvSpPr>
            <a:spLocks noGrp="1"/>
          </p:cNvSpPr>
          <p:nvPr>
            <p:ph type="sldNum" sz="quarter" idx="10"/>
          </p:nvPr>
        </p:nvSpPr>
        <p:spPr/>
        <p:txBody>
          <a:bodyPr/>
          <a:lstStyle/>
          <a:p>
            <a:fld id="{3E58BF84-B374-45F5-9394-BCD0A55A6B22}" type="slidenum">
              <a:rPr lang="en-US" smtClean="0"/>
              <a:pPr/>
              <a:t>38</a:t>
            </a:fld>
            <a:endParaRPr lang="en-US"/>
          </a:p>
        </p:txBody>
      </p:sp>
    </p:spTree>
    <p:extLst>
      <p:ext uri="{BB962C8B-B14F-4D97-AF65-F5344CB8AC3E}">
        <p14:creationId xmlns:p14="http://schemas.microsoft.com/office/powerpoint/2010/main" val="4335629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Eval</a:t>
            </a:r>
            <a:r>
              <a:rPr lang="en-US" dirty="0" smtClean="0"/>
              <a:t> subcommittee developed logic models based on each</a:t>
            </a:r>
            <a:r>
              <a:rPr lang="en-US" baseline="0" dirty="0" smtClean="0"/>
              <a:t> subcommittee’s stated goals and objectives to fulfill these purpose areas. At subcommittee meetings you will be asked to edit and approve these drafts for use in our plan.</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39</a:t>
            </a:fld>
            <a:endParaRPr lang="en-US"/>
          </a:p>
        </p:txBody>
      </p:sp>
    </p:spTree>
    <p:extLst>
      <p:ext uri="{BB962C8B-B14F-4D97-AF65-F5344CB8AC3E}">
        <p14:creationId xmlns:p14="http://schemas.microsoft.com/office/powerpoint/2010/main" val="6080438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of you not on a subcommittee, please </a:t>
            </a:r>
            <a:r>
              <a:rPr lang="en-US" baseline="0" dirty="0" smtClean="0"/>
              <a:t>decide </a:t>
            </a:r>
            <a:r>
              <a:rPr lang="en-US" baseline="0" dirty="0" smtClean="0"/>
              <a:t>which one you’d like to attend next. You can officially sign up after the subcommittee meeting concludes so you know which meeting to attend for the afternoon sessions.</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E58BF84-B374-45F5-9394-BCD0A55A6B22}" type="slidenum">
              <a:rPr lang="en-US" smtClean="0"/>
              <a:pPr/>
              <a:t>41</a:t>
            </a:fld>
            <a:endParaRPr lang="en-US"/>
          </a:p>
        </p:txBody>
      </p:sp>
    </p:spTree>
    <p:extLst>
      <p:ext uri="{BB962C8B-B14F-4D97-AF65-F5344CB8AC3E}">
        <p14:creationId xmlns:p14="http://schemas.microsoft.com/office/powerpoint/2010/main" val="41173033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E58BF84-B374-45F5-9394-BCD0A55A6B22}" type="slidenum">
              <a:rPr lang="en-US" smtClean="0"/>
              <a:pPr/>
              <a:t>42</a:t>
            </a:fld>
            <a:endParaRPr lang="en-US"/>
          </a:p>
        </p:txBody>
      </p:sp>
    </p:spTree>
    <p:extLst>
      <p:ext uri="{BB962C8B-B14F-4D97-AF65-F5344CB8AC3E}">
        <p14:creationId xmlns:p14="http://schemas.microsoft.com/office/powerpoint/2010/main" val="41585592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Training: Liz and Kristy</a:t>
            </a:r>
          </a:p>
          <a:p>
            <a:r>
              <a:rPr lang="en-US" sz="1200" kern="1200" dirty="0" smtClean="0">
                <a:solidFill>
                  <a:schemeClr val="tx1"/>
                </a:solidFill>
                <a:effectLst/>
                <a:latin typeface="+mn-lt"/>
                <a:ea typeface="+mn-ea"/>
                <a:cs typeface="+mn-cs"/>
              </a:rPr>
              <a:t>Underserved: Tonya and Natalie</a:t>
            </a:r>
          </a:p>
          <a:p>
            <a:r>
              <a:rPr lang="en-US" sz="1200" kern="1200" dirty="0" smtClean="0">
                <a:solidFill>
                  <a:schemeClr val="tx1"/>
                </a:solidFill>
                <a:effectLst/>
                <a:latin typeface="+mn-lt"/>
                <a:ea typeface="+mn-ea"/>
                <a:cs typeface="+mn-cs"/>
              </a:rPr>
              <a:t>MDT: Tiffany and Quincie</a:t>
            </a:r>
          </a:p>
          <a:p>
            <a:r>
              <a:rPr lang="en-US" sz="1200" kern="1200" dirty="0" smtClean="0">
                <a:solidFill>
                  <a:schemeClr val="tx1"/>
                </a:solidFill>
                <a:effectLst/>
                <a:latin typeface="+mn-lt"/>
                <a:ea typeface="+mn-ea"/>
                <a:cs typeface="+mn-cs"/>
              </a:rPr>
              <a:t>Evaluation: Ayanna, Dee and Monique</a:t>
            </a:r>
          </a:p>
          <a:p>
            <a:r>
              <a:rPr lang="en-US" sz="1200" kern="1200" dirty="0" smtClean="0">
                <a:solidFill>
                  <a:schemeClr val="tx1"/>
                </a:solidFill>
                <a:effectLst/>
                <a:latin typeface="+mn-lt"/>
                <a:ea typeface="+mn-ea"/>
                <a:cs typeface="+mn-cs"/>
              </a:rPr>
              <a:t>Policy: Jonathan and Betty</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43</a:t>
            </a:fld>
            <a:endParaRPr lang="en-US"/>
          </a:p>
        </p:txBody>
      </p:sp>
    </p:spTree>
    <p:extLst>
      <p:ext uri="{BB962C8B-B14F-4D97-AF65-F5344CB8AC3E}">
        <p14:creationId xmlns:p14="http://schemas.microsoft.com/office/powerpoint/2010/main" val="4535003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44</a:t>
            </a:fld>
            <a:endParaRPr lang="en-US"/>
          </a:p>
        </p:txBody>
      </p:sp>
    </p:spTree>
    <p:extLst>
      <p:ext uri="{BB962C8B-B14F-4D97-AF65-F5344CB8AC3E}">
        <p14:creationId xmlns:p14="http://schemas.microsoft.com/office/powerpoint/2010/main" val="210562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5</a:t>
            </a:fld>
            <a:endParaRPr lang="en-US"/>
          </a:p>
        </p:txBody>
      </p:sp>
    </p:spTree>
    <p:extLst>
      <p:ext uri="{BB962C8B-B14F-4D97-AF65-F5344CB8AC3E}">
        <p14:creationId xmlns:p14="http://schemas.microsoft.com/office/powerpoint/2010/main" val="14644408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request of subcommittee</a:t>
            </a:r>
            <a:r>
              <a:rPr lang="en-US" baseline="0" dirty="0" smtClean="0"/>
              <a:t> members, we will now have time to coordinate for 45 minutes with another subcommittee. I’ve listed suggested topics based on prior meetings, but feel free to discuss whatever you think is most important to advance the work of your respective subcommittees to meet your goals. At 2:15 we’ll switch it up so each subcommittee can interface with another. Questions</a:t>
            </a:r>
            <a:r>
              <a:rPr lang="en-US" baseline="0" dirty="0" smtClean="0"/>
              <a:t>?</a:t>
            </a:r>
          </a:p>
          <a:p>
            <a:endParaRPr lang="en-US" baseline="0" dirty="0" smtClean="0"/>
          </a:p>
          <a:p>
            <a:r>
              <a:rPr lang="en-US" sz="1200" kern="1200" dirty="0" smtClean="0">
                <a:solidFill>
                  <a:schemeClr val="tx1"/>
                </a:solidFill>
                <a:effectLst/>
                <a:latin typeface="+mn-lt"/>
                <a:ea typeface="+mn-ea"/>
                <a:cs typeface="+mn-cs"/>
              </a:rPr>
              <a:t>Training/Underserved/</a:t>
            </a:r>
            <a:r>
              <a:rPr lang="en-US" sz="1200" kern="1200" dirty="0" err="1" smtClean="0">
                <a:solidFill>
                  <a:schemeClr val="tx1"/>
                </a:solidFill>
                <a:effectLst/>
                <a:latin typeface="+mn-lt"/>
                <a:ea typeface="+mn-ea"/>
                <a:cs typeface="+mn-cs"/>
              </a:rPr>
              <a:t>Eval</a:t>
            </a:r>
            <a:r>
              <a:rPr lang="en-US" sz="1200" kern="1200" dirty="0" smtClean="0">
                <a:solidFill>
                  <a:schemeClr val="tx1"/>
                </a:solidFill>
                <a:effectLst/>
                <a:latin typeface="+mn-lt"/>
                <a:ea typeface="+mn-ea"/>
                <a:cs typeface="+mn-cs"/>
              </a:rPr>
              <a:t> 	Dee, Tonya, Natalie, Kristy &amp; Liz</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Policy/MDT/</a:t>
            </a:r>
            <a:r>
              <a:rPr lang="en-US" sz="1200" kern="1200" dirty="0" err="1" smtClean="0">
                <a:solidFill>
                  <a:schemeClr val="tx1"/>
                </a:solidFill>
                <a:effectLst/>
                <a:latin typeface="+mn-lt"/>
                <a:ea typeface="+mn-ea"/>
                <a:cs typeface="+mn-cs"/>
              </a:rPr>
              <a:t>Eval</a:t>
            </a:r>
            <a:r>
              <a:rPr lang="en-US" sz="1200" kern="1200" dirty="0" smtClean="0">
                <a:solidFill>
                  <a:schemeClr val="tx1"/>
                </a:solidFill>
                <a:effectLst/>
                <a:latin typeface="+mn-lt"/>
                <a:ea typeface="+mn-ea"/>
                <a:cs typeface="+mn-cs"/>
              </a:rPr>
              <a:t>	Tiffany, Quincie, Jonathan, Monique and Ayanna </a:t>
            </a:r>
          </a:p>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45</a:t>
            </a:fld>
            <a:endParaRPr lang="en-US"/>
          </a:p>
        </p:txBody>
      </p:sp>
    </p:spTree>
    <p:extLst>
      <p:ext uri="{BB962C8B-B14F-4D97-AF65-F5344CB8AC3E}">
        <p14:creationId xmlns:p14="http://schemas.microsoft.com/office/powerpoint/2010/main" val="38386828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Training/Policy/</a:t>
            </a:r>
            <a:r>
              <a:rPr lang="en-US" sz="1200" kern="1200" dirty="0" err="1" smtClean="0">
                <a:solidFill>
                  <a:schemeClr val="tx1"/>
                </a:solidFill>
                <a:effectLst/>
                <a:latin typeface="+mn-lt"/>
                <a:ea typeface="+mn-ea"/>
                <a:cs typeface="+mn-cs"/>
              </a:rPr>
              <a:t>Eval</a:t>
            </a:r>
            <a:r>
              <a:rPr lang="en-US" sz="1200" kern="1200" dirty="0" smtClean="0">
                <a:solidFill>
                  <a:schemeClr val="tx1"/>
                </a:solidFill>
                <a:effectLst/>
                <a:latin typeface="+mn-lt"/>
                <a:ea typeface="+mn-ea"/>
                <a:cs typeface="+mn-cs"/>
              </a:rPr>
              <a:t>	Liz, Kristy, Jonathan, Ayanna and Dee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Underserved/MDT/</a:t>
            </a:r>
            <a:r>
              <a:rPr lang="en-US" sz="1200" kern="1200" dirty="0" err="1" smtClean="0">
                <a:solidFill>
                  <a:schemeClr val="tx1"/>
                </a:solidFill>
                <a:effectLst/>
                <a:latin typeface="+mn-lt"/>
                <a:ea typeface="+mn-ea"/>
                <a:cs typeface="+mn-cs"/>
              </a:rPr>
              <a:t>Eval</a:t>
            </a:r>
            <a:r>
              <a:rPr lang="en-US" sz="1200" kern="1200" dirty="0" smtClean="0">
                <a:solidFill>
                  <a:schemeClr val="tx1"/>
                </a:solidFill>
                <a:effectLst/>
                <a:latin typeface="+mn-lt"/>
                <a:ea typeface="+mn-ea"/>
                <a:cs typeface="+mn-cs"/>
              </a:rPr>
              <a:t>	Tonya, Natalie, Tiffany, Quincie and Monique</a:t>
            </a:r>
          </a:p>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46</a:t>
            </a:fld>
            <a:endParaRPr lang="en-US"/>
          </a:p>
        </p:txBody>
      </p:sp>
    </p:spTree>
    <p:extLst>
      <p:ext uri="{BB962C8B-B14F-4D97-AF65-F5344CB8AC3E}">
        <p14:creationId xmlns:p14="http://schemas.microsoft.com/office/powerpoint/2010/main" val="10541796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47</a:t>
            </a:fld>
            <a:endParaRPr lang="en-US"/>
          </a:p>
        </p:txBody>
      </p:sp>
    </p:spTree>
    <p:extLst>
      <p:ext uri="{BB962C8B-B14F-4D97-AF65-F5344CB8AC3E}">
        <p14:creationId xmlns:p14="http://schemas.microsoft.com/office/powerpoint/2010/main" val="28570290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Flip charts!</a:t>
            </a:r>
          </a:p>
          <a:p>
            <a:r>
              <a:rPr lang="en-US" dirty="0" smtClean="0"/>
              <a:t>Subcommittee report-back:</a:t>
            </a:r>
          </a:p>
          <a:p>
            <a:r>
              <a:rPr lang="en-US" dirty="0" smtClean="0"/>
              <a:t>2014 progress</a:t>
            </a:r>
          </a:p>
          <a:p>
            <a:r>
              <a:rPr lang="en-US" dirty="0" smtClean="0"/>
              <a:t>2015-2016 objectives</a:t>
            </a:r>
          </a:p>
          <a:p>
            <a:r>
              <a:rPr lang="en-US" dirty="0" smtClean="0"/>
              <a:t>Logic model vote</a:t>
            </a:r>
          </a:p>
          <a:p>
            <a:r>
              <a:rPr lang="en-US" dirty="0" smtClean="0"/>
              <a:t>Who’s your leader?</a:t>
            </a:r>
          </a:p>
          <a:p>
            <a:endParaRPr lang="en-US" dirty="0" smtClean="0"/>
          </a:p>
          <a:p>
            <a:r>
              <a:rPr lang="en-US" dirty="0" smtClean="0"/>
              <a:t>Subcommittee liaisons </a:t>
            </a:r>
            <a:r>
              <a:rPr lang="en-US" dirty="0" smtClean="0"/>
              <a:t>report-back: What was discussed? Any action items?</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48</a:t>
            </a:fld>
            <a:endParaRPr lang="en-US"/>
          </a:p>
        </p:txBody>
      </p:sp>
    </p:spTree>
    <p:extLst>
      <p:ext uri="{BB962C8B-B14F-4D97-AF65-F5344CB8AC3E}">
        <p14:creationId xmlns:p14="http://schemas.microsoft.com/office/powerpoint/2010/main" val="2181196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Open discussion – based on our conversations today,</a:t>
            </a:r>
            <a:r>
              <a:rPr lang="en-US" baseline="0" dirty="0" smtClean="0"/>
              <a:t> what do we need to do to update our plan to make it useful? What do we plan to do differently? What do we need to tell OVW?</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49</a:t>
            </a:fld>
            <a:endParaRPr lang="en-US"/>
          </a:p>
        </p:txBody>
      </p:sp>
    </p:spTree>
    <p:extLst>
      <p:ext uri="{BB962C8B-B14F-4D97-AF65-F5344CB8AC3E}">
        <p14:creationId xmlns:p14="http://schemas.microsoft.com/office/powerpoint/2010/main" val="8727527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50</a:t>
            </a:fld>
            <a:endParaRPr lang="en-US"/>
          </a:p>
        </p:txBody>
      </p:sp>
    </p:spTree>
    <p:extLst>
      <p:ext uri="{BB962C8B-B14F-4D97-AF65-F5344CB8AC3E}">
        <p14:creationId xmlns:p14="http://schemas.microsoft.com/office/powerpoint/2010/main" val="3285559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51</a:t>
            </a:fld>
            <a:endParaRPr lang="en-US"/>
          </a:p>
        </p:txBody>
      </p:sp>
    </p:spTree>
    <p:extLst>
      <p:ext uri="{BB962C8B-B14F-4D97-AF65-F5344CB8AC3E}">
        <p14:creationId xmlns:p14="http://schemas.microsoft.com/office/powerpoint/2010/main" val="2093777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52</a:t>
            </a:fld>
            <a:endParaRPr lang="en-US"/>
          </a:p>
        </p:txBody>
      </p:sp>
    </p:spTree>
    <p:extLst>
      <p:ext uri="{BB962C8B-B14F-4D97-AF65-F5344CB8AC3E}">
        <p14:creationId xmlns:p14="http://schemas.microsoft.com/office/powerpoint/2010/main" val="23363626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53</a:t>
            </a:fld>
            <a:endParaRPr lang="en-US"/>
          </a:p>
        </p:txBody>
      </p:sp>
    </p:spTree>
    <p:extLst>
      <p:ext uri="{BB962C8B-B14F-4D97-AF65-F5344CB8AC3E}">
        <p14:creationId xmlns:p14="http://schemas.microsoft.com/office/powerpoint/2010/main" val="10346610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Shontel or Robert - Today was about YOUR VOICE and YOUR NEEDS. Thank you. </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54</a:t>
            </a:fld>
            <a:endParaRPr lang="en-US"/>
          </a:p>
        </p:txBody>
      </p:sp>
    </p:spTree>
    <p:extLst>
      <p:ext uri="{BB962C8B-B14F-4D97-AF65-F5344CB8AC3E}">
        <p14:creationId xmlns:p14="http://schemas.microsoft.com/office/powerpoint/2010/main" val="1087101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Shontel – why it’s important, work done so far, plans for the future</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6</a:t>
            </a:fld>
            <a:endParaRPr lang="en-US"/>
          </a:p>
        </p:txBody>
      </p:sp>
    </p:spTree>
    <p:extLst>
      <p:ext uri="{BB962C8B-B14F-4D97-AF65-F5344CB8AC3E}">
        <p14:creationId xmlns:p14="http://schemas.microsoft.com/office/powerpoint/2010/main" val="3074713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off to Betty*</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7</a:t>
            </a:fld>
            <a:endParaRPr lang="en-US"/>
          </a:p>
        </p:txBody>
      </p:sp>
    </p:spTree>
    <p:extLst>
      <p:ext uri="{BB962C8B-B14F-4D97-AF65-F5344CB8AC3E}">
        <p14:creationId xmlns:p14="http://schemas.microsoft.com/office/powerpoint/2010/main" val="318679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off to Betty*</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8</a:t>
            </a:fld>
            <a:endParaRPr lang="en-US"/>
          </a:p>
        </p:txBody>
      </p:sp>
    </p:spTree>
    <p:extLst>
      <p:ext uri="{BB962C8B-B14F-4D97-AF65-F5344CB8AC3E}">
        <p14:creationId xmlns:p14="http://schemas.microsoft.com/office/powerpoint/2010/main" val="3417504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included in Implementation Plan</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9</a:t>
            </a:fld>
            <a:endParaRPr lang="en-US"/>
          </a:p>
        </p:txBody>
      </p:sp>
    </p:spTree>
    <p:extLst>
      <p:ext uri="{BB962C8B-B14F-4D97-AF65-F5344CB8AC3E}">
        <p14:creationId xmlns:p14="http://schemas.microsoft.com/office/powerpoint/2010/main" val="4029461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data is for VOCA, VAWA and SASP funds via the </a:t>
            </a:r>
            <a:r>
              <a:rPr lang="en-US" baseline="0" dirty="0" smtClean="0"/>
              <a:t>VSSR</a:t>
            </a:r>
          </a:p>
          <a:p>
            <a:r>
              <a:rPr lang="en-US" baseline="0" dirty="0" smtClean="0"/>
              <a:t>Please do better collecting. Let victim self-identify. This will help us write grants and serve all victims better, increase accessibility, tailor services accordingly.</a:t>
            </a:r>
            <a:endParaRPr lang="en-US" dirty="0"/>
          </a:p>
        </p:txBody>
      </p:sp>
      <p:sp>
        <p:nvSpPr>
          <p:cNvPr id="4" name="Slide Number Placeholder 3"/>
          <p:cNvSpPr>
            <a:spLocks noGrp="1"/>
          </p:cNvSpPr>
          <p:nvPr>
            <p:ph type="sldNum" sz="quarter" idx="10"/>
          </p:nvPr>
        </p:nvSpPr>
        <p:spPr/>
        <p:txBody>
          <a:bodyPr/>
          <a:lstStyle/>
          <a:p>
            <a:fld id="{3E58BF84-B374-45F5-9394-BCD0A55A6B22}" type="slidenum">
              <a:rPr lang="en-US" smtClean="0"/>
              <a:pPr/>
              <a:t>10</a:t>
            </a:fld>
            <a:endParaRPr lang="en-US"/>
          </a:p>
        </p:txBody>
      </p:sp>
    </p:spTree>
    <p:extLst>
      <p:ext uri="{BB962C8B-B14F-4D97-AF65-F5344CB8AC3E}">
        <p14:creationId xmlns:p14="http://schemas.microsoft.com/office/powerpoint/2010/main" val="429126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FE58B01-2001-4696-BB36-05E3003E29EE}" type="datetime1">
              <a:rPr lang="en-US" smtClean="0"/>
              <a:t>12/3/2014</a:t>
            </a:fld>
            <a:endParaRPr lang="en-US"/>
          </a:p>
        </p:txBody>
      </p:sp>
      <p:sp>
        <p:nvSpPr>
          <p:cNvPr id="8" name="Slide Number Placeholder 7"/>
          <p:cNvSpPr>
            <a:spLocks noGrp="1"/>
          </p:cNvSpPr>
          <p:nvPr>
            <p:ph type="sldNum" sz="quarter" idx="11"/>
          </p:nvPr>
        </p:nvSpPr>
        <p:spPr/>
        <p:txBody>
          <a:bodyPr/>
          <a:lstStyle/>
          <a:p>
            <a:fld id="{00BC4443-90F7-456F-8944-89493E6ED9E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2014-2016 VAWA Implementation Plan Meeting</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1B58A-8248-40C8-BB4F-E629D8DB4123}" type="datetime1">
              <a:rPr lang="en-US" smtClean="0"/>
              <a:t>12/3/2014</a:t>
            </a:fld>
            <a:endParaRPr lang="en-US"/>
          </a:p>
        </p:txBody>
      </p:sp>
      <p:sp>
        <p:nvSpPr>
          <p:cNvPr id="5" name="Footer Placeholder 4"/>
          <p:cNvSpPr>
            <a:spLocks noGrp="1"/>
          </p:cNvSpPr>
          <p:nvPr>
            <p:ph type="ftr" sz="quarter" idx="11"/>
          </p:nvPr>
        </p:nvSpPr>
        <p:spPr/>
        <p:txBody>
          <a:bodyPr/>
          <a:lstStyle/>
          <a:p>
            <a:r>
              <a:rPr lang="en-US" smtClean="0"/>
              <a:t>2014-2016 VAWA Implementation Plan Meeting</a:t>
            </a:r>
            <a:endParaRPr lang="en-US"/>
          </a:p>
        </p:txBody>
      </p:sp>
      <p:sp>
        <p:nvSpPr>
          <p:cNvPr id="6" name="Slide Number Placeholder 5"/>
          <p:cNvSpPr>
            <a:spLocks noGrp="1"/>
          </p:cNvSpPr>
          <p:nvPr>
            <p:ph type="sldNum" sz="quarter" idx="12"/>
          </p:nvPr>
        </p:nvSpPr>
        <p:spPr/>
        <p:txBody>
          <a:bodyPr/>
          <a:lstStyle/>
          <a:p>
            <a:fld id="{00BC4443-90F7-456F-8944-89493E6ED9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B8113-1036-4DC3-B981-787C21F4A9A9}" type="datetime1">
              <a:rPr lang="en-US" smtClean="0"/>
              <a:t>12/3/2014</a:t>
            </a:fld>
            <a:endParaRPr lang="en-US"/>
          </a:p>
        </p:txBody>
      </p:sp>
      <p:sp>
        <p:nvSpPr>
          <p:cNvPr id="5" name="Footer Placeholder 4"/>
          <p:cNvSpPr>
            <a:spLocks noGrp="1"/>
          </p:cNvSpPr>
          <p:nvPr>
            <p:ph type="ftr" sz="quarter" idx="11"/>
          </p:nvPr>
        </p:nvSpPr>
        <p:spPr/>
        <p:txBody>
          <a:bodyPr/>
          <a:lstStyle/>
          <a:p>
            <a:r>
              <a:rPr lang="en-US" smtClean="0"/>
              <a:t>2014-2016 VAWA Implementation Plan Meeting</a:t>
            </a:r>
            <a:endParaRPr lang="en-US"/>
          </a:p>
        </p:txBody>
      </p:sp>
      <p:sp>
        <p:nvSpPr>
          <p:cNvPr id="6" name="Slide Number Placeholder 5"/>
          <p:cNvSpPr>
            <a:spLocks noGrp="1"/>
          </p:cNvSpPr>
          <p:nvPr>
            <p:ph type="sldNum" sz="quarter" idx="12"/>
          </p:nvPr>
        </p:nvSpPr>
        <p:spPr/>
        <p:txBody>
          <a:bodyPr/>
          <a:lstStyle/>
          <a:p>
            <a:fld id="{00BC4443-90F7-456F-8944-89493E6ED9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131397E-3C60-4748-8852-1DB7F2616B4C}" type="datetime1">
              <a:rPr lang="en-US" smtClean="0"/>
              <a:t>12/3/2014</a:t>
            </a:fld>
            <a:endParaRPr lang="en-US"/>
          </a:p>
        </p:txBody>
      </p:sp>
      <p:sp>
        <p:nvSpPr>
          <p:cNvPr id="5" name="Footer Placeholder 4"/>
          <p:cNvSpPr>
            <a:spLocks noGrp="1"/>
          </p:cNvSpPr>
          <p:nvPr>
            <p:ph type="ftr" sz="quarter" idx="11"/>
          </p:nvPr>
        </p:nvSpPr>
        <p:spPr/>
        <p:txBody>
          <a:bodyPr/>
          <a:lstStyle/>
          <a:p>
            <a:r>
              <a:rPr lang="en-US" smtClean="0"/>
              <a:t>2014-2016 VAWA Implementation Plan Meeting</a:t>
            </a:r>
            <a:endParaRPr lang="en-US"/>
          </a:p>
        </p:txBody>
      </p:sp>
      <p:sp>
        <p:nvSpPr>
          <p:cNvPr id="6" name="Slide Number Placeholder 5"/>
          <p:cNvSpPr>
            <a:spLocks noGrp="1"/>
          </p:cNvSpPr>
          <p:nvPr>
            <p:ph type="sldNum" sz="quarter" idx="12"/>
          </p:nvPr>
        </p:nvSpPr>
        <p:spPr/>
        <p:txBody>
          <a:bodyPr/>
          <a:lstStyle/>
          <a:p>
            <a:fld id="{00BC4443-90F7-456F-8944-89493E6ED9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D879-0EF4-453F-9ADB-22558DD5ADF6}" type="datetime1">
              <a:rPr lang="en-US" smtClean="0"/>
              <a:t>12/3/2014</a:t>
            </a:fld>
            <a:endParaRPr lang="en-US"/>
          </a:p>
        </p:txBody>
      </p:sp>
      <p:sp>
        <p:nvSpPr>
          <p:cNvPr id="5" name="Footer Placeholder 4"/>
          <p:cNvSpPr>
            <a:spLocks noGrp="1"/>
          </p:cNvSpPr>
          <p:nvPr>
            <p:ph type="ftr" sz="quarter" idx="11"/>
          </p:nvPr>
        </p:nvSpPr>
        <p:spPr/>
        <p:txBody>
          <a:bodyPr/>
          <a:lstStyle/>
          <a:p>
            <a:r>
              <a:rPr lang="en-US" smtClean="0"/>
              <a:t>2014-2016 VAWA Implementation Plan Meeting</a:t>
            </a:r>
            <a:endParaRPr lang="en-US"/>
          </a:p>
        </p:txBody>
      </p:sp>
      <p:sp>
        <p:nvSpPr>
          <p:cNvPr id="6" name="Slide Number Placeholder 5"/>
          <p:cNvSpPr>
            <a:spLocks noGrp="1"/>
          </p:cNvSpPr>
          <p:nvPr>
            <p:ph type="sldNum" sz="quarter" idx="12"/>
          </p:nvPr>
        </p:nvSpPr>
        <p:spPr/>
        <p:txBody>
          <a:bodyPr/>
          <a:lstStyle/>
          <a:p>
            <a:fld id="{00BC4443-90F7-456F-8944-89493E6ED9E5}"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4EA09E6-CF2D-4D0C-B845-77DA25087E29}" type="datetime1">
              <a:rPr lang="en-US" smtClean="0"/>
              <a:t>12/3/2014</a:t>
            </a:fld>
            <a:endParaRPr lang="en-US"/>
          </a:p>
        </p:txBody>
      </p:sp>
      <p:sp>
        <p:nvSpPr>
          <p:cNvPr id="6" name="Footer Placeholder 5"/>
          <p:cNvSpPr>
            <a:spLocks noGrp="1"/>
          </p:cNvSpPr>
          <p:nvPr>
            <p:ph type="ftr" sz="quarter" idx="11"/>
          </p:nvPr>
        </p:nvSpPr>
        <p:spPr/>
        <p:txBody>
          <a:bodyPr/>
          <a:lstStyle/>
          <a:p>
            <a:r>
              <a:rPr lang="en-US" smtClean="0"/>
              <a:t>2014-2016 VAWA Implementation Plan Meeting</a:t>
            </a:r>
            <a:endParaRPr lang="en-US"/>
          </a:p>
        </p:txBody>
      </p:sp>
      <p:sp>
        <p:nvSpPr>
          <p:cNvPr id="7" name="Slide Number Placeholder 6"/>
          <p:cNvSpPr>
            <a:spLocks noGrp="1"/>
          </p:cNvSpPr>
          <p:nvPr>
            <p:ph type="sldNum" sz="quarter" idx="12"/>
          </p:nvPr>
        </p:nvSpPr>
        <p:spPr/>
        <p:txBody>
          <a:bodyPr/>
          <a:lstStyle/>
          <a:p>
            <a:fld id="{00BC4443-90F7-456F-8944-89493E6ED9E5}"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8AC331E-CFC7-4708-B220-34B60BF7AC24}" type="datetime1">
              <a:rPr lang="en-US" smtClean="0"/>
              <a:t>12/3/2014</a:t>
            </a:fld>
            <a:endParaRPr lang="en-US"/>
          </a:p>
        </p:txBody>
      </p:sp>
      <p:sp>
        <p:nvSpPr>
          <p:cNvPr id="8" name="Footer Placeholder 7"/>
          <p:cNvSpPr>
            <a:spLocks noGrp="1"/>
          </p:cNvSpPr>
          <p:nvPr>
            <p:ph type="ftr" sz="quarter" idx="11"/>
          </p:nvPr>
        </p:nvSpPr>
        <p:spPr/>
        <p:txBody>
          <a:bodyPr/>
          <a:lstStyle/>
          <a:p>
            <a:r>
              <a:rPr lang="en-US" smtClean="0"/>
              <a:t>2014-2016 VAWA Implementation Plan Meeting</a:t>
            </a:r>
            <a:endParaRPr lang="en-US"/>
          </a:p>
        </p:txBody>
      </p:sp>
      <p:sp>
        <p:nvSpPr>
          <p:cNvPr id="9" name="Slide Number Placeholder 8"/>
          <p:cNvSpPr>
            <a:spLocks noGrp="1"/>
          </p:cNvSpPr>
          <p:nvPr>
            <p:ph type="sldNum" sz="quarter" idx="12"/>
          </p:nvPr>
        </p:nvSpPr>
        <p:spPr/>
        <p:txBody>
          <a:bodyPr/>
          <a:lstStyle/>
          <a:p>
            <a:fld id="{00BC4443-90F7-456F-8944-89493E6ED9E5}"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0DFA7E-19D5-429A-9C42-279408DF0DB5}" type="datetime1">
              <a:rPr lang="en-US" smtClean="0"/>
              <a:t>12/3/2014</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5A7EA-1AE7-427C-91EF-0624179EAA4D}" type="datetime1">
              <a:rPr lang="en-US" smtClean="0"/>
              <a:t>12/3/2014</a:t>
            </a:fld>
            <a:endParaRPr lang="en-US"/>
          </a:p>
        </p:txBody>
      </p:sp>
      <p:sp>
        <p:nvSpPr>
          <p:cNvPr id="3" name="Footer Placeholder 2"/>
          <p:cNvSpPr>
            <a:spLocks noGrp="1"/>
          </p:cNvSpPr>
          <p:nvPr>
            <p:ph type="ftr" sz="quarter" idx="11"/>
          </p:nvPr>
        </p:nvSpPr>
        <p:spPr/>
        <p:txBody>
          <a:bodyPr/>
          <a:lstStyle/>
          <a:p>
            <a:r>
              <a:rPr lang="en-US" smtClean="0"/>
              <a:t>2014-2016 VAWA Implementation Plan Meeting</a:t>
            </a:r>
            <a:endParaRPr lang="en-US"/>
          </a:p>
        </p:txBody>
      </p:sp>
      <p:sp>
        <p:nvSpPr>
          <p:cNvPr id="4" name="Slide Number Placeholder 3"/>
          <p:cNvSpPr>
            <a:spLocks noGrp="1"/>
          </p:cNvSpPr>
          <p:nvPr>
            <p:ph type="sldNum" sz="quarter" idx="12"/>
          </p:nvPr>
        </p:nvSpPr>
        <p:spPr/>
        <p:txBody>
          <a:bodyPr/>
          <a:lstStyle/>
          <a:p>
            <a:fld id="{00BC4443-90F7-456F-8944-89493E6ED9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142A0-4042-4D1E-ADEB-9D7161BBA71A}" type="datetime1">
              <a:rPr lang="en-US" smtClean="0"/>
              <a:t>12/3/2014</a:t>
            </a:fld>
            <a:endParaRPr lang="en-US"/>
          </a:p>
        </p:txBody>
      </p:sp>
      <p:sp>
        <p:nvSpPr>
          <p:cNvPr id="6" name="Footer Placeholder 5"/>
          <p:cNvSpPr>
            <a:spLocks noGrp="1"/>
          </p:cNvSpPr>
          <p:nvPr>
            <p:ph type="ftr" sz="quarter" idx="11"/>
          </p:nvPr>
        </p:nvSpPr>
        <p:spPr/>
        <p:txBody>
          <a:bodyPr/>
          <a:lstStyle/>
          <a:p>
            <a:r>
              <a:rPr lang="en-US" smtClean="0"/>
              <a:t>2014-2016 VAWA Implementation Plan Meeting</a:t>
            </a:r>
            <a:endParaRPr lang="en-US"/>
          </a:p>
        </p:txBody>
      </p:sp>
      <p:sp>
        <p:nvSpPr>
          <p:cNvPr id="7" name="Slide Number Placeholder 6"/>
          <p:cNvSpPr>
            <a:spLocks noGrp="1"/>
          </p:cNvSpPr>
          <p:nvPr>
            <p:ph type="sldNum" sz="quarter" idx="12"/>
          </p:nvPr>
        </p:nvSpPr>
        <p:spPr/>
        <p:txBody>
          <a:bodyPr/>
          <a:lstStyle/>
          <a:p>
            <a:fld id="{00BC4443-90F7-456F-8944-89493E6ED9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9A1E4-E65A-4EF5-AFA2-19A6D2D18817}" type="datetime1">
              <a:rPr lang="en-US" smtClean="0"/>
              <a:t>12/3/2014</a:t>
            </a:fld>
            <a:endParaRPr lang="en-US"/>
          </a:p>
        </p:txBody>
      </p:sp>
      <p:sp>
        <p:nvSpPr>
          <p:cNvPr id="6" name="Footer Placeholder 5"/>
          <p:cNvSpPr>
            <a:spLocks noGrp="1"/>
          </p:cNvSpPr>
          <p:nvPr>
            <p:ph type="ftr" sz="quarter" idx="11"/>
          </p:nvPr>
        </p:nvSpPr>
        <p:spPr/>
        <p:txBody>
          <a:bodyPr/>
          <a:lstStyle/>
          <a:p>
            <a:r>
              <a:rPr lang="en-US" smtClean="0"/>
              <a:t>2014-2016 VAWA Implementation Plan Meeting</a:t>
            </a:r>
            <a:endParaRPr lang="en-US"/>
          </a:p>
        </p:txBody>
      </p:sp>
      <p:sp>
        <p:nvSpPr>
          <p:cNvPr id="7" name="Slide Number Placeholder 6"/>
          <p:cNvSpPr>
            <a:spLocks noGrp="1"/>
          </p:cNvSpPr>
          <p:nvPr>
            <p:ph type="sldNum" sz="quarter" idx="12"/>
          </p:nvPr>
        </p:nvSpPr>
        <p:spPr/>
        <p:txBody>
          <a:bodyPr/>
          <a:lstStyle/>
          <a:p>
            <a:fld id="{00BC4443-90F7-456F-8944-89493E6ED9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DEC55C9-1120-4B8D-8781-4B1407B762B9}" type="datetime1">
              <a:rPr lang="en-US" smtClean="0"/>
              <a:t>12/3/2014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2014-2016 VAWA Implementation Plan Meeting</a:t>
            </a: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0BC4443-90F7-456F-8944-89493E6ED9E5}"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justice.gov/sites/default/files/ovw/legacy/2014/06/20/faqs-ngc-vawa.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forge-forward.org/2014/07/webinar-vawa/"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Betty.Barnard@cjcc.ga.gov"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851648" cy="1524000"/>
          </a:xfrm>
        </p:spPr>
        <p:txBody>
          <a:bodyPr>
            <a:normAutofit/>
          </a:bodyPr>
          <a:lstStyle/>
          <a:p>
            <a:pPr algn="ctr"/>
            <a:r>
              <a:rPr lang="en-US" sz="4400" dirty="0" smtClean="0"/>
              <a:t>2014-2016 </a:t>
            </a:r>
            <a:r>
              <a:rPr lang="en-US" sz="4400" dirty="0" err="1" smtClean="0"/>
              <a:t>S.T.O.P</a:t>
            </a:r>
            <a:r>
              <a:rPr lang="en-US" sz="4400" dirty="0" smtClean="0"/>
              <a:t>. VAWA Implementation Plan Meeting</a:t>
            </a:r>
            <a:endParaRPr lang="en-US" sz="4400" dirty="0"/>
          </a:p>
        </p:txBody>
      </p:sp>
      <p:sp>
        <p:nvSpPr>
          <p:cNvPr id="3" name="Subtitle 2"/>
          <p:cNvSpPr>
            <a:spLocks noGrp="1"/>
          </p:cNvSpPr>
          <p:nvPr>
            <p:ph type="subTitle" idx="1"/>
          </p:nvPr>
        </p:nvSpPr>
        <p:spPr>
          <a:xfrm>
            <a:off x="492252" y="4343400"/>
            <a:ext cx="7854696" cy="2257864"/>
          </a:xfrm>
        </p:spPr>
        <p:txBody>
          <a:bodyPr>
            <a:normAutofit/>
          </a:bodyPr>
          <a:lstStyle/>
          <a:p>
            <a:pPr algn="ctr"/>
            <a:r>
              <a:rPr lang="en-US" dirty="0" smtClean="0"/>
              <a:t>December 4, 2014</a:t>
            </a:r>
          </a:p>
          <a:p>
            <a:pPr algn="ctr"/>
            <a:r>
              <a:rPr lang="en-US" dirty="0" smtClean="0"/>
              <a:t>10am-4pm</a:t>
            </a:r>
          </a:p>
          <a:p>
            <a:pPr algn="ctr"/>
            <a:endParaRPr lang="en-US" sz="900" dirty="0" smtClean="0"/>
          </a:p>
          <a:p>
            <a:pPr algn="ctr"/>
            <a:r>
              <a:rPr lang="en-US" dirty="0" smtClean="0"/>
              <a:t>Georgia Public Safety Training Center</a:t>
            </a:r>
          </a:p>
          <a:p>
            <a:pPr algn="ctr"/>
            <a:r>
              <a:rPr lang="en-US" dirty="0" smtClean="0"/>
              <a:t>Learning Resource Center</a:t>
            </a:r>
          </a:p>
          <a:p>
            <a:pPr algn="ct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381000"/>
            <a:ext cx="2286000" cy="189737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en-US" sz="4400" i="1" dirty="0" err="1" smtClean="0"/>
              <a:t>SFY</a:t>
            </a:r>
            <a:r>
              <a:rPr lang="en-US" sz="4400" i="1" dirty="0" smtClean="0"/>
              <a:t> 2013 Data</a:t>
            </a:r>
            <a:br>
              <a:rPr lang="en-US" sz="4400" i="1" dirty="0" smtClean="0"/>
            </a:br>
            <a:r>
              <a:rPr lang="en-US" sz="4400" i="1" dirty="0" smtClean="0"/>
              <a:t>VOCA, VAWA and SASP</a:t>
            </a: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959280173"/>
              </p:ext>
            </p:extLst>
          </p:nvPr>
        </p:nvGraphicFramePr>
        <p:xfrm>
          <a:off x="838200" y="2209800"/>
          <a:ext cx="7619999" cy="3727158"/>
        </p:xfrm>
        <a:graphic>
          <a:graphicData uri="http://schemas.openxmlformats.org/drawingml/2006/table">
            <a:tbl>
              <a:tblPr>
                <a:tableStyleId>{0660B408-B3CF-4A94-85FC-2B1E0A45F4A2}</a:tableStyleId>
              </a:tblPr>
              <a:tblGrid>
                <a:gridCol w="1854200"/>
                <a:gridCol w="1803400"/>
                <a:gridCol w="1828800"/>
                <a:gridCol w="2133599"/>
              </a:tblGrid>
              <a:tr h="457200">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u="none" strike="noStrike" dirty="0" smtClean="0">
                          <a:effectLst/>
                        </a:rPr>
                        <a:t>Victim Disability Status by Crime Type</a:t>
                      </a:r>
                      <a:endParaRPr lang="en-US" sz="2400" b="1" i="0" u="none" strike="noStrike" dirty="0" smtClean="0">
                        <a:solidFill>
                          <a:srgbClr val="000000"/>
                        </a:solidFill>
                        <a:effectLst/>
                        <a:latin typeface="Calibri" panose="020F0502020204030204" pitchFamily="34" charset="0"/>
                      </a:endParaRPr>
                    </a:p>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hMerge="1">
                  <a:txBody>
                    <a:bodyPr/>
                    <a:lstStyle/>
                    <a:p>
                      <a:pPr algn="l" fontAlgn="b"/>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hMerge="1">
                  <a:txBody>
                    <a:bodyPr/>
                    <a:lstStyle/>
                    <a:p>
                      <a:pPr algn="l" fontAlgn="b"/>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hMerge="1">
                  <a:txBody>
                    <a:bodyPr/>
                    <a:lstStyle/>
                    <a:p>
                      <a:pPr algn="l" fontAlgn="b"/>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r>
              <a:tr h="550777">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l" fontAlgn="b"/>
                      <a:r>
                        <a:rPr lang="en-US" sz="1800" b="1" u="none" strike="noStrike" dirty="0">
                          <a:effectLst/>
                        </a:rPr>
                        <a:t>Has disability</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l" fontAlgn="b"/>
                      <a:r>
                        <a:rPr lang="en-US" sz="1800" b="1" u="none" strike="noStrike" dirty="0">
                          <a:effectLst/>
                        </a:rPr>
                        <a:t>No disability</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l" fontAlgn="b"/>
                      <a:r>
                        <a:rPr lang="en-US" sz="1800" b="1" u="none" strike="noStrike" dirty="0">
                          <a:effectLst/>
                        </a:rPr>
                        <a:t>Disability unknown</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r>
              <a:tr h="550777">
                <a:tc>
                  <a:txBody>
                    <a:bodyPr/>
                    <a:lstStyle/>
                    <a:p>
                      <a:pPr algn="l" fontAlgn="b"/>
                      <a:r>
                        <a:rPr lang="en-US" sz="1800" b="1" u="none" strike="noStrike" dirty="0">
                          <a:effectLst/>
                        </a:rPr>
                        <a:t>DV</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ctr"/>
                      <a:r>
                        <a:rPr lang="en-US" sz="1800" u="none" strike="noStrike" dirty="0">
                          <a:effectLst/>
                        </a:rPr>
                        <a:t>                1,437 </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800" u="none" strike="noStrike" dirty="0">
                          <a:effectLst/>
                        </a:rPr>
                        <a:t>            15,192 </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800" u="none" strike="noStrike">
                          <a:effectLst/>
                        </a:rPr>
                        <a:t>                           12,887 </a:t>
                      </a:r>
                      <a:endParaRPr lang="en-US" sz="1800" b="0" i="0" u="none" strike="noStrike">
                        <a:solidFill>
                          <a:srgbClr val="000000"/>
                        </a:solidFill>
                        <a:effectLst/>
                        <a:latin typeface="Calibri" panose="020F0502020204030204" pitchFamily="34" charset="0"/>
                      </a:endParaRPr>
                    </a:p>
                  </a:txBody>
                  <a:tcPr marL="9525" marR="9525" marT="9525" marB="0" anchor="b"/>
                </a:tc>
              </a:tr>
              <a:tr h="550777">
                <a:tc>
                  <a:txBody>
                    <a:bodyPr/>
                    <a:lstStyle/>
                    <a:p>
                      <a:pPr algn="l" fontAlgn="t"/>
                      <a:r>
                        <a:rPr lang="en-US" sz="1800" b="1" u="none" strike="noStrike" dirty="0">
                          <a:effectLst/>
                        </a:rPr>
                        <a:t>Sexual Assault</a:t>
                      </a:r>
                      <a:endParaRPr lang="en-US" sz="18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ctr" fontAlgn="ctr"/>
                      <a:r>
                        <a:rPr lang="en-US" sz="1800" u="none" strike="noStrike" dirty="0">
                          <a:effectLst/>
                        </a:rPr>
                        <a:t>                    159 </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800" u="none" strike="noStrike" dirty="0">
                          <a:effectLst/>
                        </a:rPr>
                        <a:t>               1,154 </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800" u="none" strike="noStrike" dirty="0">
                          <a:effectLst/>
                        </a:rPr>
                        <a:t>                             1,278 </a:t>
                      </a:r>
                      <a:endParaRPr lang="en-US" sz="1800" b="0" i="0" u="none" strike="noStrike" dirty="0">
                        <a:solidFill>
                          <a:srgbClr val="000000"/>
                        </a:solidFill>
                        <a:effectLst/>
                        <a:latin typeface="Calibri" panose="020F0502020204030204" pitchFamily="34" charset="0"/>
                      </a:endParaRPr>
                    </a:p>
                  </a:txBody>
                  <a:tcPr marL="9525" marR="9525" marT="9525" marB="0" anchor="b"/>
                </a:tc>
              </a:tr>
              <a:tr h="844893">
                <a:tc>
                  <a:txBody>
                    <a:bodyPr/>
                    <a:lstStyle/>
                    <a:p>
                      <a:pPr algn="l" fontAlgn="t"/>
                      <a:r>
                        <a:rPr lang="en-US" sz="1800" b="1" u="none" strike="noStrike" dirty="0">
                          <a:effectLst/>
                        </a:rPr>
                        <a:t>Stalking</a:t>
                      </a:r>
                      <a:endParaRPr lang="en-US" sz="18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ctr" fontAlgn="ctr"/>
                      <a:r>
                        <a:rPr lang="en-US" sz="1800" u="none" strike="noStrike" dirty="0">
                          <a:effectLst/>
                        </a:rPr>
                        <a:t>                      37 </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800" u="none" strike="noStrike" dirty="0">
                          <a:effectLst/>
                        </a:rPr>
                        <a:t>                  755 </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800" u="none" strike="noStrike" dirty="0">
                          <a:effectLst/>
                        </a:rPr>
                        <a:t>                                 613 </a:t>
                      </a:r>
                      <a:endParaRPr lang="en-US" sz="1800" b="0" i="0" u="none" strike="noStrike" dirty="0">
                        <a:solidFill>
                          <a:srgbClr val="000000"/>
                        </a:solidFill>
                        <a:effectLst/>
                        <a:latin typeface="Calibri" panose="020F0502020204030204" pitchFamily="34" charset="0"/>
                      </a:endParaRPr>
                    </a:p>
                  </a:txBody>
                  <a:tcPr marL="9525" marR="9525" marT="9525" marB="0" anchor="b"/>
                </a:tc>
              </a:tr>
              <a:tr h="550777">
                <a:tc>
                  <a:txBody>
                    <a:bodyPr/>
                    <a:lstStyle/>
                    <a:p>
                      <a:pPr algn="r"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800" b="1" u="none" strike="noStrike" dirty="0">
                          <a:effectLst/>
                        </a:rPr>
                        <a:t>                1,633 </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            17,101 </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                           14,778 </a:t>
                      </a:r>
                      <a:endParaRPr lang="en-US" sz="18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845845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06254476"/>
              </p:ext>
            </p:extLst>
          </p:nvPr>
        </p:nvGraphicFramePr>
        <p:xfrm>
          <a:off x="623158" y="2133600"/>
          <a:ext cx="8027635" cy="3581401"/>
        </p:xfrm>
        <a:graphic>
          <a:graphicData uri="http://schemas.openxmlformats.org/drawingml/2006/table">
            <a:tbl>
              <a:tblPr>
                <a:tableStyleId>{5C22544A-7EE6-4342-B048-85BDC9FD1C3A}</a:tableStyleId>
              </a:tblPr>
              <a:tblGrid>
                <a:gridCol w="1308708"/>
                <a:gridCol w="1250151"/>
                <a:gridCol w="762765"/>
                <a:gridCol w="1098069"/>
                <a:gridCol w="1017511"/>
                <a:gridCol w="863477"/>
                <a:gridCol w="736354"/>
                <a:gridCol w="990600"/>
              </a:tblGrid>
              <a:tr h="690365">
                <a:tc gridSpan="8">
                  <a:txBody>
                    <a:bodyPr/>
                    <a:lstStyle/>
                    <a:p>
                      <a:pPr algn="ctr" fontAlgn="b"/>
                      <a:r>
                        <a:rPr lang="en-US" sz="4000" u="none" strike="noStrike" dirty="0">
                          <a:effectLst/>
                        </a:rPr>
                        <a:t>Victim Race by Crime Type</a:t>
                      </a:r>
                      <a:endParaRPr lang="en-US" sz="4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6313">
                <a:tc>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African American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Asian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Caucasian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smtClean="0">
                          <a:effectLst/>
                        </a:rPr>
                        <a:t>Hispanic/ </a:t>
                      </a:r>
                      <a:r>
                        <a:rPr lang="en-US" sz="1600" b="1" u="none" strike="noStrike" dirty="0">
                          <a:effectLst/>
                        </a:rPr>
                        <a:t>Latino</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smtClean="0">
                          <a:effectLst/>
                        </a:rPr>
                        <a:t>Multi-Racial</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RACE Other</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RACE Unknown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r>
              <a:tr h="424840">
                <a:tc>
                  <a:txBody>
                    <a:bodyPr/>
                    <a:lstStyle/>
                    <a:p>
                      <a:pPr algn="l" fontAlgn="t"/>
                      <a:r>
                        <a:rPr lang="en-US" sz="1600" b="1" u="none" strike="noStrike" dirty="0">
                          <a:effectLst/>
                        </a:rPr>
                        <a:t>DV</a:t>
                      </a:r>
                      <a:endParaRPr lang="en-US" sz="16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r" fontAlgn="ctr"/>
                      <a:r>
                        <a:rPr lang="en-US" sz="1600" u="none" strike="noStrike" dirty="0" smtClean="0">
                          <a:effectLst/>
                        </a:rPr>
                        <a:t>12,301</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dirty="0">
                          <a:effectLst/>
                        </a:rPr>
                        <a:t>314</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dirty="0" smtClean="0">
                          <a:effectLst/>
                        </a:rPr>
                        <a:t>11,817</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dirty="0" smtClean="0">
                          <a:effectLst/>
                        </a:rPr>
                        <a:t>1,547</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256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201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dirty="0" smtClean="0">
                          <a:effectLst/>
                        </a:rPr>
                        <a:t>3,080</a:t>
                      </a:r>
                      <a:endParaRPr lang="en-US" sz="1600" b="0" i="0" u="none" strike="noStrike" dirty="0">
                        <a:solidFill>
                          <a:srgbClr val="000000"/>
                        </a:solidFill>
                        <a:effectLst/>
                        <a:latin typeface="Calibri" panose="020F0502020204030204" pitchFamily="34" charset="0"/>
                      </a:endParaRPr>
                    </a:p>
                  </a:txBody>
                  <a:tcPr marL="9525" marR="9525" marT="9525" marB="0" anchor="ctr"/>
                </a:tc>
              </a:tr>
              <a:tr h="768960">
                <a:tc>
                  <a:txBody>
                    <a:bodyPr/>
                    <a:lstStyle/>
                    <a:p>
                      <a:pPr algn="l" fontAlgn="t"/>
                      <a:r>
                        <a:rPr lang="en-US" sz="1600" b="1" u="none" strike="noStrike" dirty="0">
                          <a:effectLst/>
                        </a:rPr>
                        <a:t>Sexual Assault</a:t>
                      </a:r>
                      <a:endParaRPr lang="en-US" sz="16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r" fontAlgn="ctr"/>
                      <a:r>
                        <a:rPr lang="en-US" sz="1600" u="none" strike="noStrike">
                          <a:effectLst/>
                        </a:rPr>
                        <a:t>691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dirty="0">
                          <a:effectLst/>
                        </a:rPr>
                        <a:t>18</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845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133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dirty="0">
                          <a:effectLst/>
                        </a:rPr>
                        <a:t>14</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865</a:t>
                      </a:r>
                      <a:endParaRPr lang="en-US" sz="1600" b="0" i="0" u="none" strike="noStrike">
                        <a:solidFill>
                          <a:srgbClr val="000000"/>
                        </a:solidFill>
                        <a:effectLst/>
                        <a:latin typeface="Calibri" panose="020F0502020204030204" pitchFamily="34" charset="0"/>
                      </a:endParaRPr>
                    </a:p>
                  </a:txBody>
                  <a:tcPr marL="9525" marR="9525" marT="9525" marB="0" anchor="ctr"/>
                </a:tc>
              </a:tr>
              <a:tr h="424840">
                <a:tc>
                  <a:txBody>
                    <a:bodyPr/>
                    <a:lstStyle/>
                    <a:p>
                      <a:pPr algn="l" fontAlgn="t"/>
                      <a:r>
                        <a:rPr lang="en-US" sz="1600" b="1" u="none" strike="noStrike" dirty="0">
                          <a:effectLst/>
                        </a:rPr>
                        <a:t>Stalking</a:t>
                      </a:r>
                      <a:endParaRPr lang="en-US" sz="16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r" fontAlgn="ctr"/>
                      <a:r>
                        <a:rPr lang="en-US" sz="1600" u="none" strike="noStrike">
                          <a:effectLst/>
                        </a:rPr>
                        <a:t>530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646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51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157</a:t>
                      </a:r>
                      <a:endParaRPr lang="en-US" sz="1600" b="0" i="0" u="none" strike="noStrike">
                        <a:solidFill>
                          <a:srgbClr val="000000"/>
                        </a:solidFill>
                        <a:effectLst/>
                        <a:latin typeface="Calibri" panose="020F0502020204030204" pitchFamily="34" charset="0"/>
                      </a:endParaRPr>
                    </a:p>
                  </a:txBody>
                  <a:tcPr marL="9525" marR="9525" marT="9525" marB="0" anchor="ctr"/>
                </a:tc>
              </a:tr>
              <a:tr h="446083">
                <a:tc>
                  <a:txBody>
                    <a:bodyPr/>
                    <a:lstStyle/>
                    <a:p>
                      <a:pPr algn="l" fontAlgn="t"/>
                      <a:r>
                        <a:rPr lang="en-US" sz="1600" b="1"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r" fontAlgn="ctr"/>
                      <a:r>
                        <a:rPr lang="en-US" sz="1600" b="1" u="none" strike="noStrike" dirty="0" smtClean="0">
                          <a:effectLst/>
                        </a:rPr>
                        <a:t>13,522</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a:effectLst/>
                        </a:rPr>
                        <a:t>345</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smtClean="0">
                          <a:effectLst/>
                        </a:rPr>
                        <a:t>13,308</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smtClean="0">
                          <a:effectLst/>
                        </a:rPr>
                        <a:t>1,731</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a:effectLst/>
                        </a:rPr>
                        <a:t>285</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a:effectLst/>
                        </a:rPr>
                        <a:t>219</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smtClean="0">
                          <a:effectLst/>
                        </a:rPr>
                        <a:t>4,102</a:t>
                      </a:r>
                      <a:endParaRPr lang="en-US" sz="16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7" name="Title 1"/>
          <p:cNvSpPr txBox="1">
            <a:spLocks/>
          </p:cNvSpPr>
          <p:nvPr/>
        </p:nvSpPr>
        <p:spPr>
          <a:xfrm>
            <a:off x="457200" y="762000"/>
            <a:ext cx="8229600" cy="838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4400" i="1" dirty="0" err="1"/>
              <a:t>SFY</a:t>
            </a:r>
            <a:r>
              <a:rPr lang="en-US" sz="4400" i="1" dirty="0"/>
              <a:t> 2013 Data</a:t>
            </a:r>
            <a:br>
              <a:rPr lang="en-US" sz="4400" i="1" dirty="0"/>
            </a:br>
            <a:r>
              <a:rPr lang="en-US" sz="4400" i="1" dirty="0"/>
              <a:t>VOCA, VAWA and SASP</a:t>
            </a:r>
          </a:p>
        </p:txBody>
      </p:sp>
    </p:spTree>
    <p:extLst>
      <p:ext uri="{BB962C8B-B14F-4D97-AF65-F5344CB8AC3E}">
        <p14:creationId xmlns:p14="http://schemas.microsoft.com/office/powerpoint/2010/main" val="4181579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r>
              <a:rPr lang="en-US" sz="4400" i="1" dirty="0" err="1"/>
              <a:t>SFY</a:t>
            </a:r>
            <a:r>
              <a:rPr lang="en-US" sz="4400" i="1" dirty="0"/>
              <a:t> 2013 Data</a:t>
            </a:r>
            <a:br>
              <a:rPr lang="en-US" sz="4400" i="1" dirty="0"/>
            </a:br>
            <a:r>
              <a:rPr lang="en-US" sz="4400" i="1" dirty="0"/>
              <a:t>VOCA, VAWA and SASP</a:t>
            </a:r>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6451038"/>
              </p:ext>
            </p:extLst>
          </p:nvPr>
        </p:nvGraphicFramePr>
        <p:xfrm>
          <a:off x="1371602" y="2133600"/>
          <a:ext cx="6019797" cy="3124199"/>
        </p:xfrm>
        <a:graphic>
          <a:graphicData uri="http://schemas.openxmlformats.org/drawingml/2006/table">
            <a:tbl>
              <a:tblPr>
                <a:tableStyleId>{5C22544A-7EE6-4342-B048-85BDC9FD1C3A}</a:tableStyleId>
              </a:tblPr>
              <a:tblGrid>
                <a:gridCol w="1097626"/>
                <a:gridCol w="1269131"/>
                <a:gridCol w="1269131"/>
                <a:gridCol w="1114778"/>
                <a:gridCol w="1269131"/>
              </a:tblGrid>
              <a:tr h="444199">
                <a:tc gridSpan="5">
                  <a:txBody>
                    <a:bodyPr/>
                    <a:lstStyle/>
                    <a:p>
                      <a:pPr algn="ctr" fontAlgn="b"/>
                      <a:r>
                        <a:rPr lang="en-US" sz="2400" u="none" strike="noStrike" dirty="0">
                          <a:effectLst/>
                        </a:rPr>
                        <a:t>Victim Gender by Crime Type</a:t>
                      </a:r>
                      <a:endParaRPr lang="en-US" sz="2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6000">
                <a:tc>
                  <a:txBody>
                    <a:bodyPr/>
                    <a:lstStyle/>
                    <a:p>
                      <a:pPr algn="l"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MALE</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FEMALE</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TRANS</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1" u="none" strike="noStrike" dirty="0">
                          <a:effectLst/>
                        </a:rPr>
                        <a:t>GENDER Unknown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r>
              <a:tr h="536000">
                <a:tc>
                  <a:txBody>
                    <a:bodyPr/>
                    <a:lstStyle/>
                    <a:p>
                      <a:pPr algn="l" fontAlgn="t"/>
                      <a:r>
                        <a:rPr lang="en-US" sz="1600" b="1" u="none" strike="noStrike" dirty="0">
                          <a:effectLst/>
                        </a:rPr>
                        <a:t>DV</a:t>
                      </a:r>
                      <a:endParaRPr lang="en-US" sz="16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r" fontAlgn="ctr"/>
                      <a:r>
                        <a:rPr lang="en-US" sz="1600" u="none" strike="noStrike" dirty="0">
                          <a:effectLst/>
                        </a:rPr>
                        <a:t>           5,014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         23,482 </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                4 </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           1,016 </a:t>
                      </a:r>
                      <a:endParaRPr lang="en-US" sz="1600" b="0" i="0" u="none" strike="noStrike">
                        <a:solidFill>
                          <a:srgbClr val="000000"/>
                        </a:solidFill>
                        <a:effectLst/>
                        <a:latin typeface="Calibri" panose="020F0502020204030204" pitchFamily="34" charset="0"/>
                      </a:endParaRPr>
                    </a:p>
                  </a:txBody>
                  <a:tcPr marL="9525" marR="9525" marT="9525" marB="0" anchor="ctr"/>
                </a:tc>
              </a:tr>
              <a:tr h="536000">
                <a:tc>
                  <a:txBody>
                    <a:bodyPr/>
                    <a:lstStyle/>
                    <a:p>
                      <a:pPr algn="l" fontAlgn="t"/>
                      <a:r>
                        <a:rPr lang="en-US" sz="1600" b="1" u="none" strike="noStrike" dirty="0">
                          <a:effectLst/>
                        </a:rPr>
                        <a:t>Sexual Assault</a:t>
                      </a:r>
                      <a:endParaRPr lang="en-US" sz="16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r" fontAlgn="ctr"/>
                      <a:r>
                        <a:rPr lang="en-US" sz="1600" u="none" strike="noStrike" dirty="0">
                          <a:effectLst/>
                        </a:rPr>
                        <a:t>               147 </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           1,688 </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              20 </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               736 </a:t>
                      </a:r>
                      <a:endParaRPr lang="en-US" sz="1600" b="0" i="0" u="none" strike="noStrike">
                        <a:solidFill>
                          <a:srgbClr val="000000"/>
                        </a:solidFill>
                        <a:effectLst/>
                        <a:latin typeface="Calibri" panose="020F0502020204030204" pitchFamily="34" charset="0"/>
                      </a:endParaRPr>
                    </a:p>
                  </a:txBody>
                  <a:tcPr marL="9525" marR="9525" marT="9525" marB="0" anchor="ctr"/>
                </a:tc>
              </a:tr>
              <a:tr h="536000">
                <a:tc>
                  <a:txBody>
                    <a:bodyPr/>
                    <a:lstStyle/>
                    <a:p>
                      <a:pPr algn="l" fontAlgn="t"/>
                      <a:r>
                        <a:rPr lang="en-US" sz="1600" b="1" u="none" strike="noStrike" dirty="0">
                          <a:effectLst/>
                        </a:rPr>
                        <a:t>Stalking</a:t>
                      </a:r>
                      <a:endParaRPr lang="en-US" sz="16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r" fontAlgn="ctr"/>
                      <a:r>
                        <a:rPr lang="en-US" sz="1600" u="none" strike="noStrike" dirty="0">
                          <a:effectLst/>
                        </a:rPr>
                        <a:t>               266 </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dirty="0">
                          <a:effectLst/>
                        </a:rPr>
                        <a:t>           1,026 </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               -   </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u="none" strike="noStrike">
                          <a:effectLst/>
                        </a:rPr>
                        <a:t>               113 </a:t>
                      </a:r>
                      <a:endParaRPr lang="en-US" sz="1600" b="0" i="0" u="none" strike="noStrike">
                        <a:solidFill>
                          <a:srgbClr val="000000"/>
                        </a:solidFill>
                        <a:effectLst/>
                        <a:latin typeface="Calibri" panose="020F0502020204030204" pitchFamily="34" charset="0"/>
                      </a:endParaRPr>
                    </a:p>
                  </a:txBody>
                  <a:tcPr marL="9525" marR="9525" marT="9525" marB="0" anchor="ctr"/>
                </a:tc>
              </a:tr>
              <a:tr h="536000">
                <a:tc>
                  <a:txBody>
                    <a:bodyPr/>
                    <a:lstStyle/>
                    <a:p>
                      <a:pPr algn="l" fontAlgn="t"/>
                      <a:r>
                        <a:rPr lang="en-US" sz="1600" b="1"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solidFill>
                      <a:schemeClr val="tx2">
                        <a:lumMod val="40000"/>
                        <a:lumOff val="60000"/>
                      </a:schemeClr>
                    </a:solidFill>
                  </a:tcPr>
                </a:tc>
                <a:tc>
                  <a:txBody>
                    <a:bodyPr/>
                    <a:lstStyle/>
                    <a:p>
                      <a:pPr algn="r" fontAlgn="ctr"/>
                      <a:r>
                        <a:rPr lang="en-US" sz="1600" b="1" u="none" strike="noStrike" dirty="0">
                          <a:effectLst/>
                        </a:rPr>
                        <a:t>         </a:t>
                      </a:r>
                      <a:r>
                        <a:rPr lang="en-US" sz="1600" b="1" u="none" strike="noStrike" dirty="0" smtClean="0">
                          <a:effectLst/>
                        </a:rPr>
                        <a:t>5,427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smtClean="0">
                          <a:effectLst/>
                        </a:rPr>
                        <a:t>26,196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a:effectLst/>
                        </a:rPr>
                        <a:t>              </a:t>
                      </a:r>
                      <a:r>
                        <a:rPr lang="en-US" sz="1600" b="1" u="none" strike="noStrike" dirty="0" smtClean="0">
                          <a:effectLst/>
                        </a:rPr>
                        <a:t>24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600" b="1" u="none" strike="noStrike" dirty="0">
                          <a:effectLst/>
                        </a:rPr>
                        <a:t>         </a:t>
                      </a:r>
                      <a:r>
                        <a:rPr lang="en-US" sz="1600" b="1" u="none" strike="noStrike" dirty="0" smtClean="0">
                          <a:effectLst/>
                        </a:rPr>
                        <a:t>1,865 </a:t>
                      </a:r>
                      <a:endParaRPr lang="en-US" sz="16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12585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lstStyle/>
          <a:p>
            <a:r>
              <a:rPr lang="en-US" sz="4800" dirty="0" smtClean="0"/>
              <a:t>VAWA Non-Discrimination Provision </a:t>
            </a:r>
            <a:r>
              <a:rPr lang="en-US" sz="4800" dirty="0" err="1" smtClean="0"/>
              <a:t>FAQs</a:t>
            </a:r>
            <a:endParaRPr lang="en-US" sz="4800" dirty="0"/>
          </a:p>
        </p:txBody>
      </p:sp>
      <p:sp>
        <p:nvSpPr>
          <p:cNvPr id="3" name="Content Placeholder 2"/>
          <p:cNvSpPr>
            <a:spLocks noGrp="1"/>
          </p:cNvSpPr>
          <p:nvPr>
            <p:ph idx="1"/>
          </p:nvPr>
        </p:nvSpPr>
        <p:spPr/>
        <p:txBody>
          <a:bodyPr>
            <a:normAutofit/>
          </a:bodyPr>
          <a:lstStyle/>
          <a:p>
            <a:r>
              <a:rPr lang="en-US" dirty="0" smtClean="0"/>
              <a:t>Prohibits discrimination based on actual or perceived gender identity or sexual orientation</a:t>
            </a:r>
          </a:p>
          <a:p>
            <a:r>
              <a:rPr lang="en-US" dirty="0" err="1" smtClean="0"/>
              <a:t>FAQs</a:t>
            </a:r>
            <a:r>
              <a:rPr lang="en-US" dirty="0" smtClean="0"/>
              <a:t> address the scope </a:t>
            </a:r>
            <a:r>
              <a:rPr lang="en-US" dirty="0"/>
              <a:t>of the new </a:t>
            </a:r>
            <a:r>
              <a:rPr lang="en-US" dirty="0" smtClean="0"/>
              <a:t>requirement &amp; when </a:t>
            </a:r>
            <a:r>
              <a:rPr lang="en-US" dirty="0"/>
              <a:t>a grantee may provide sex-specific or sex-segregated </a:t>
            </a:r>
            <a:r>
              <a:rPr lang="en-US" dirty="0" smtClean="0"/>
              <a:t>services without discriminating</a:t>
            </a:r>
          </a:p>
          <a:p>
            <a:r>
              <a:rPr lang="en-US" dirty="0" err="1" smtClean="0"/>
              <a:t>FAQs</a:t>
            </a:r>
            <a:r>
              <a:rPr lang="en-US" dirty="0" smtClean="0"/>
              <a:t>: </a:t>
            </a:r>
            <a:r>
              <a:rPr lang="en-US" dirty="0" smtClean="0">
                <a:hlinkClick r:id="rId3"/>
              </a:rPr>
              <a:t>http</a:t>
            </a:r>
            <a:r>
              <a:rPr lang="en-US" dirty="0">
                <a:hlinkClick r:id="rId3"/>
              </a:rPr>
              <a:t>://</a:t>
            </a:r>
            <a:r>
              <a:rPr lang="en-US" dirty="0" smtClean="0">
                <a:hlinkClick r:id="rId3"/>
              </a:rPr>
              <a:t>www.justice.gov/sites/default/files/ovw/legacy/2014/06/20/faqs-ngc-vawa.pdf</a:t>
            </a:r>
            <a:endParaRPr lang="en-US" dirty="0" smtClean="0"/>
          </a:p>
          <a:p>
            <a:r>
              <a:rPr lang="en-US" dirty="0" smtClean="0"/>
              <a:t>Forge </a:t>
            </a:r>
            <a:r>
              <a:rPr lang="en-US" dirty="0"/>
              <a:t>Forward Webinar: </a:t>
            </a:r>
            <a:r>
              <a:rPr lang="en-US" dirty="0">
                <a:hlinkClick r:id="rId4"/>
              </a:rPr>
              <a:t>http://forge-forward.org/2014/07/webinar-vawa</a:t>
            </a:r>
            <a:r>
              <a:rPr lang="en-US" dirty="0" smtClean="0">
                <a:hlinkClick r:id="rId4"/>
              </a:rPr>
              <a:t>/</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13</a:t>
            </a:fld>
            <a:endParaRPr lang="en-US"/>
          </a:p>
        </p:txBody>
      </p:sp>
    </p:spTree>
    <p:extLst>
      <p:ext uri="{BB962C8B-B14F-4D97-AF65-F5344CB8AC3E}">
        <p14:creationId xmlns:p14="http://schemas.microsoft.com/office/powerpoint/2010/main" val="2300658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z="4800" dirty="0" smtClean="0"/>
              <a:t>Use of </a:t>
            </a:r>
            <a:r>
              <a:rPr lang="en-US" sz="4800" dirty="0" err="1" smtClean="0"/>
              <a:t>S.T.O.P</a:t>
            </a:r>
            <a:r>
              <a:rPr lang="en-US" sz="4800" dirty="0" smtClean="0"/>
              <a:t>. VAWA Funds</a:t>
            </a:r>
            <a:r>
              <a:rPr lang="en-US" dirty="0" smtClean="0"/>
              <a:t/>
            </a:r>
            <a:br>
              <a:rPr lang="en-US" dirty="0" smtClean="0"/>
            </a:br>
            <a:r>
              <a:rPr lang="en-US" sz="4400" i="1" dirty="0" err="1" smtClean="0"/>
              <a:t>SFY</a:t>
            </a:r>
            <a:r>
              <a:rPr lang="en-US" sz="4400" i="1" dirty="0" smtClean="0"/>
              <a:t> 2013 Data</a:t>
            </a: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35087366"/>
              </p:ext>
            </p:extLst>
          </p:nvPr>
        </p:nvGraphicFramePr>
        <p:xfrm>
          <a:off x="762000" y="1828800"/>
          <a:ext cx="7696200" cy="4314177"/>
        </p:xfrm>
        <a:graphic>
          <a:graphicData uri="http://schemas.openxmlformats.org/drawingml/2006/table">
            <a:tbl>
              <a:tblPr>
                <a:tableStyleId>{5C22544A-7EE6-4342-B048-85BDC9FD1C3A}</a:tableStyleId>
              </a:tblPr>
              <a:tblGrid>
                <a:gridCol w="820928"/>
                <a:gridCol w="859409"/>
                <a:gridCol w="859409"/>
                <a:gridCol w="859409"/>
                <a:gridCol w="859409"/>
                <a:gridCol w="859409"/>
                <a:gridCol w="859409"/>
                <a:gridCol w="859409"/>
                <a:gridCol w="859409"/>
              </a:tblGrid>
              <a:tr h="317534">
                <a:tc gridSpan="9">
                  <a:txBody>
                    <a:bodyPr/>
                    <a:lstStyle/>
                    <a:p>
                      <a:pPr algn="ctr" fontAlgn="b"/>
                      <a:r>
                        <a:rPr lang="en-US" sz="2000" u="none" strike="noStrike" dirty="0">
                          <a:effectLst/>
                        </a:rPr>
                        <a:t>Crime by Age Group (in years)</a:t>
                      </a:r>
                      <a:endParaRPr lang="en-US"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9938">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 0-4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 5-9</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 10-14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15-19</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20-24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25-29</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30-34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35-39</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r>
              <a:tr h="396370">
                <a:tc>
                  <a:txBody>
                    <a:bodyPr/>
                    <a:lstStyle/>
                    <a:p>
                      <a:pPr algn="l" fontAlgn="t"/>
                      <a:r>
                        <a:rPr lang="en-US" sz="1400" b="1" u="none" strike="noStrike">
                          <a:effectLst/>
                        </a:rPr>
                        <a:t>DV</a:t>
                      </a:r>
                      <a:endParaRPr lang="en-US" sz="1400" b="1" i="0" u="none" strike="noStrike">
                        <a:solidFill>
                          <a:srgbClr val="000000"/>
                        </a:solidFill>
                        <a:effectLst/>
                        <a:latin typeface="Calibri" panose="020F0502020204030204" pitchFamily="34" charset="0"/>
                      </a:endParaRPr>
                    </a:p>
                  </a:txBody>
                  <a:tcPr marL="9525" marR="9525" marT="9525" marB="0"/>
                </a:tc>
                <a:tc>
                  <a:txBody>
                    <a:bodyPr/>
                    <a:lstStyle/>
                    <a:p>
                      <a:pPr algn="r" fontAlgn="ctr"/>
                      <a:r>
                        <a:rPr lang="en-US" sz="1400" u="none" strike="noStrike">
                          <a:effectLst/>
                        </a:rPr>
                        <a:t>         1,017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851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842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1,154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3,536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3,774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3,725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3,106 </a:t>
                      </a:r>
                      <a:endParaRPr lang="en-US" sz="1400" b="1" i="0" u="none" strike="noStrike">
                        <a:solidFill>
                          <a:srgbClr val="000000"/>
                        </a:solidFill>
                        <a:effectLst/>
                        <a:latin typeface="Calibri" panose="020F0502020204030204" pitchFamily="34" charset="0"/>
                      </a:endParaRPr>
                    </a:p>
                  </a:txBody>
                  <a:tcPr marL="9525" marR="9525" marT="9525" marB="0" anchor="ctr"/>
                </a:tc>
              </a:tr>
              <a:tr h="396370">
                <a:tc>
                  <a:txBody>
                    <a:bodyPr/>
                    <a:lstStyle/>
                    <a:p>
                      <a:pPr algn="l" fontAlgn="t"/>
                      <a:r>
                        <a:rPr lang="en-US" sz="1400" b="1" u="none" strike="noStrike" dirty="0">
                          <a:effectLst/>
                        </a:rPr>
                        <a:t>Sexual Assault</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ctr"/>
                      <a:r>
                        <a:rPr lang="en-US" sz="1400" u="none" strike="noStrike" dirty="0">
                          <a:effectLst/>
                        </a:rPr>
                        <a:t>               12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20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75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389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369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237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178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124 </a:t>
                      </a:r>
                      <a:endParaRPr lang="en-US" sz="1400" b="0" i="0" u="none" strike="noStrike">
                        <a:solidFill>
                          <a:srgbClr val="000000"/>
                        </a:solidFill>
                        <a:effectLst/>
                        <a:latin typeface="Calibri" panose="020F0502020204030204" pitchFamily="34" charset="0"/>
                      </a:endParaRPr>
                    </a:p>
                  </a:txBody>
                  <a:tcPr marL="9525" marR="9525" marT="9525" marB="0" anchor="ctr"/>
                </a:tc>
              </a:tr>
              <a:tr h="396370">
                <a:tc>
                  <a:txBody>
                    <a:bodyPr/>
                    <a:lstStyle/>
                    <a:p>
                      <a:pPr algn="l" fontAlgn="t"/>
                      <a:r>
                        <a:rPr lang="en-US" sz="1400" b="1" u="none" strike="noStrike">
                          <a:effectLst/>
                        </a:rPr>
                        <a:t>Stalking</a:t>
                      </a:r>
                      <a:endParaRPr lang="en-US" sz="1400" b="1" i="0" u="none" strike="noStrike">
                        <a:solidFill>
                          <a:srgbClr val="000000"/>
                        </a:solidFill>
                        <a:effectLst/>
                        <a:latin typeface="Calibri" panose="020F0502020204030204" pitchFamily="34" charset="0"/>
                      </a:endParaRPr>
                    </a:p>
                  </a:txBody>
                  <a:tcPr marL="9525" marR="9525" marT="9525" marB="0"/>
                </a:tc>
                <a:tc>
                  <a:txBody>
                    <a:bodyPr/>
                    <a:lstStyle/>
                    <a:p>
                      <a:pPr algn="r" fontAlgn="ctr"/>
                      <a:r>
                        <a:rPr lang="en-US" sz="1400" u="none" strike="noStrike">
                          <a:effectLst/>
                        </a:rPr>
                        <a:t>                 2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dirty="0">
                          <a:effectLst/>
                        </a:rPr>
                        <a:t>                 5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12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72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171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168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186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132 </a:t>
                      </a:r>
                      <a:endParaRPr lang="en-US" sz="1400" b="0" i="0" u="none" strike="noStrike">
                        <a:solidFill>
                          <a:srgbClr val="000000"/>
                        </a:solidFill>
                        <a:effectLst/>
                        <a:latin typeface="Calibri" panose="020F0502020204030204" pitchFamily="34" charset="0"/>
                      </a:endParaRPr>
                    </a:p>
                  </a:txBody>
                  <a:tcPr marL="9525" marR="9525" marT="9525" marB="0" anchor="ctr"/>
                </a:tc>
              </a:tr>
              <a:tr h="396370">
                <a:tc>
                  <a:txBody>
                    <a:bodyPr/>
                    <a:lstStyle/>
                    <a:p>
                      <a:pPr algn="l" fontAlgn="t"/>
                      <a:r>
                        <a:rPr lang="en-US" sz="1400" b="1" u="none" strike="noStrike">
                          <a:effectLst/>
                        </a:rPr>
                        <a:t>Total</a:t>
                      </a:r>
                      <a:endParaRPr lang="en-US" sz="1400" b="1" i="0" u="none" strike="noStrike">
                        <a:solidFill>
                          <a:srgbClr val="000000"/>
                        </a:solidFill>
                        <a:effectLst/>
                        <a:latin typeface="Calibri" panose="020F0502020204030204" pitchFamily="34" charset="0"/>
                      </a:endParaRPr>
                    </a:p>
                  </a:txBody>
                  <a:tcPr marL="9525" marR="9525" marT="9525" marB="0"/>
                </a:tc>
                <a:tc>
                  <a:txBody>
                    <a:bodyPr/>
                    <a:lstStyle/>
                    <a:p>
                      <a:pPr algn="r" fontAlgn="ctr"/>
                      <a:r>
                        <a:rPr lang="en-US" sz="1400" b="1" u="none" strike="noStrike" dirty="0" smtClean="0">
                          <a:effectLst/>
                        </a:rPr>
                        <a:t>1,031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876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929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a:effectLst/>
                        </a:rPr>
                        <a:t>         </a:t>
                      </a:r>
                      <a:r>
                        <a:rPr lang="en-US" sz="1400" b="1" u="none" strike="noStrike" dirty="0" smtClean="0">
                          <a:effectLst/>
                        </a:rPr>
                        <a:t>1,615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a:effectLst/>
                        </a:rPr>
                        <a:t>         </a:t>
                      </a:r>
                      <a:r>
                        <a:rPr lang="en-US" sz="1400" b="1" u="none" strike="noStrike" dirty="0" smtClean="0">
                          <a:effectLst/>
                        </a:rPr>
                        <a:t>4,076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4,179</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4,089</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3,362</a:t>
                      </a:r>
                      <a:endParaRPr lang="en-US" sz="1400" b="1" i="0" u="none" strike="noStrike" dirty="0">
                        <a:solidFill>
                          <a:srgbClr val="000000"/>
                        </a:solidFill>
                        <a:effectLst/>
                        <a:latin typeface="Calibri" panose="020F0502020204030204" pitchFamily="34" charset="0"/>
                      </a:endParaRPr>
                    </a:p>
                  </a:txBody>
                  <a:tcPr marL="9525" marR="9525" marT="9525" marB="0" anchor="ctr"/>
                </a:tc>
              </a:tr>
              <a:tr h="396370">
                <a:tc>
                  <a:txBody>
                    <a:bodyPr/>
                    <a:lstStyle/>
                    <a:p>
                      <a:pPr algn="l" fontAlgn="b"/>
                      <a:endParaRPr lang="en-US" sz="1400" b="1" i="0" u="none" strike="noStrike">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40-44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45-49</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50-54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55-59</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60-64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65 or Older</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400" b="1" u="none" strike="noStrike" dirty="0">
                          <a:effectLst/>
                        </a:rPr>
                        <a:t>Unknown</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tx2">
                        <a:lumMod val="60000"/>
                        <a:lumOff val="40000"/>
                      </a:schemeClr>
                    </a:solidFill>
                  </a:tcPr>
                </a:tc>
              </a:tr>
              <a:tr h="396370">
                <a:tc>
                  <a:txBody>
                    <a:bodyPr/>
                    <a:lstStyle/>
                    <a:p>
                      <a:pPr algn="l" fontAlgn="t"/>
                      <a:r>
                        <a:rPr lang="en-US" sz="1400" b="1" u="none" strike="noStrike">
                          <a:effectLst/>
                        </a:rPr>
                        <a:t>DV</a:t>
                      </a:r>
                      <a:endParaRPr lang="en-US" sz="1400" b="1" i="0" u="none" strike="noStrike">
                        <a:solidFill>
                          <a:srgbClr val="000000"/>
                        </a:solidFill>
                        <a:effectLst/>
                        <a:latin typeface="Calibri" panose="020F0502020204030204" pitchFamily="34" charset="0"/>
                      </a:endParaRPr>
                    </a:p>
                  </a:txBody>
                  <a:tcPr marL="9525" marR="9525" marT="9525" marB="0"/>
                </a:tc>
                <a:tc>
                  <a:txBody>
                    <a:bodyPr/>
                    <a:lstStyle/>
                    <a:p>
                      <a:pPr algn="r" fontAlgn="ctr"/>
                      <a:r>
                        <a:rPr lang="en-US" sz="1400" u="none" strike="noStrike">
                          <a:effectLst/>
                        </a:rPr>
                        <a:t>         2,355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1,777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1,251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dirty="0">
                          <a:effectLst/>
                        </a:rPr>
                        <a:t>            726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427 </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401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4,574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tx2">
                        <a:lumMod val="60000"/>
                        <a:lumOff val="40000"/>
                      </a:schemeClr>
                    </a:solidFill>
                  </a:tcPr>
                </a:tc>
              </a:tr>
              <a:tr h="396370">
                <a:tc>
                  <a:txBody>
                    <a:bodyPr/>
                    <a:lstStyle/>
                    <a:p>
                      <a:pPr algn="l" fontAlgn="t"/>
                      <a:r>
                        <a:rPr lang="en-US" sz="1400" b="1" u="none" strike="noStrike">
                          <a:effectLst/>
                        </a:rPr>
                        <a:t>Sexual Assault</a:t>
                      </a:r>
                      <a:endParaRPr lang="en-US" sz="1400" b="1" i="0" u="none" strike="noStrike">
                        <a:solidFill>
                          <a:srgbClr val="000000"/>
                        </a:solidFill>
                        <a:effectLst/>
                        <a:latin typeface="Calibri" panose="020F0502020204030204" pitchFamily="34" charset="0"/>
                      </a:endParaRPr>
                    </a:p>
                  </a:txBody>
                  <a:tcPr marL="9525" marR="9525" marT="9525" marB="0"/>
                </a:tc>
                <a:tc>
                  <a:txBody>
                    <a:bodyPr/>
                    <a:lstStyle/>
                    <a:p>
                      <a:pPr algn="r" fontAlgn="ctr"/>
                      <a:r>
                        <a:rPr lang="en-US" sz="1400" u="none" strike="noStrike">
                          <a:effectLst/>
                        </a:rPr>
                        <a:t>            120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61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52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20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9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dirty="0">
                          <a:effectLst/>
                        </a:rPr>
                        <a:t>               10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915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tx2">
                        <a:lumMod val="60000"/>
                        <a:lumOff val="40000"/>
                      </a:schemeClr>
                    </a:solidFill>
                  </a:tcPr>
                </a:tc>
              </a:tr>
              <a:tr h="396370">
                <a:tc>
                  <a:txBody>
                    <a:bodyPr/>
                    <a:lstStyle/>
                    <a:p>
                      <a:pPr algn="l" fontAlgn="t"/>
                      <a:r>
                        <a:rPr lang="en-US" sz="1400" b="1" u="none" strike="noStrike" dirty="0">
                          <a:effectLst/>
                        </a:rPr>
                        <a:t>Stalking</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ctr"/>
                      <a:r>
                        <a:rPr lang="en-US" sz="1400" u="none" strike="noStrike">
                          <a:effectLst/>
                        </a:rPr>
                        <a:t>            142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96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75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39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dirty="0">
                          <a:effectLst/>
                        </a:rPr>
                        <a:t>               18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20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u="none" strike="noStrike">
                          <a:effectLst/>
                        </a:rPr>
                        <a:t>            267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tx2">
                        <a:lumMod val="60000"/>
                        <a:lumOff val="40000"/>
                      </a:schemeClr>
                    </a:solidFill>
                  </a:tcPr>
                </a:tc>
              </a:tr>
              <a:tr h="396370">
                <a:tc>
                  <a:txBody>
                    <a:bodyPr/>
                    <a:lstStyle/>
                    <a:p>
                      <a:pPr algn="l" fontAlgn="t"/>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ctr"/>
                      <a:r>
                        <a:rPr lang="en-US" sz="1400" b="1" u="none" strike="noStrike" dirty="0" smtClean="0">
                          <a:effectLst/>
                        </a:rPr>
                        <a:t>2,617</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a:effectLst/>
                        </a:rPr>
                        <a:t>         </a:t>
                      </a:r>
                      <a:r>
                        <a:rPr lang="en-US" sz="1400" b="1" u="none" strike="noStrike" dirty="0" smtClean="0">
                          <a:effectLst/>
                        </a:rPr>
                        <a:t>1,934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1,378</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785</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454</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431</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400" b="1" u="none" strike="noStrike" dirty="0" smtClean="0">
                          <a:effectLst/>
                        </a:rPr>
                        <a:t>5,756</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tx2">
                        <a:lumMod val="60000"/>
                        <a:lumOff val="40000"/>
                      </a:schemeClr>
                    </a:solidFill>
                  </a:tcPr>
                </a:tc>
              </a:tr>
            </a:tbl>
          </a:graphicData>
        </a:graphic>
      </p:graphicFrame>
    </p:spTree>
    <p:extLst>
      <p:ext uri="{BB962C8B-B14F-4D97-AF65-F5344CB8AC3E}">
        <p14:creationId xmlns:p14="http://schemas.microsoft.com/office/powerpoint/2010/main" val="2147032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z="4800" dirty="0" smtClean="0"/>
              <a:t>Use of </a:t>
            </a:r>
            <a:r>
              <a:rPr lang="en-US" sz="4800" dirty="0" err="1" smtClean="0"/>
              <a:t>S.T.O.P</a:t>
            </a:r>
            <a:r>
              <a:rPr lang="en-US" sz="4800" dirty="0" smtClean="0"/>
              <a:t>. VAWA Funds</a:t>
            </a:r>
            <a:r>
              <a:rPr lang="en-US" dirty="0" smtClean="0"/>
              <a:t/>
            </a:r>
            <a:br>
              <a:rPr lang="en-US" dirty="0" smtClean="0"/>
            </a:br>
            <a:r>
              <a:rPr lang="en-US" sz="4400" i="1" dirty="0" err="1" smtClean="0"/>
              <a:t>SFY</a:t>
            </a:r>
            <a:r>
              <a:rPr lang="en-US" sz="4400" i="1" dirty="0" smtClean="0"/>
              <a:t> 2013 Data</a:t>
            </a: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15</a:t>
            </a:fld>
            <a:endParaRPr lang="en-US"/>
          </a:p>
        </p:txBody>
      </p:sp>
      <p:sp>
        <p:nvSpPr>
          <p:cNvPr id="6" name="Content Placeholder 5"/>
          <p:cNvSpPr>
            <a:spLocks noGrp="1"/>
          </p:cNvSpPr>
          <p:nvPr>
            <p:ph idx="1"/>
          </p:nvPr>
        </p:nvSpPr>
        <p:spPr>
          <a:xfrm>
            <a:off x="0" y="2133600"/>
            <a:ext cx="4648200" cy="3992563"/>
          </a:xfrm>
        </p:spPr>
        <p:txBody>
          <a:bodyPr>
            <a:normAutofit lnSpcReduction="10000"/>
          </a:bodyPr>
          <a:lstStyle/>
          <a:p>
            <a:r>
              <a:rPr lang="en-US" dirty="0"/>
              <a:t>Telephone info/referral: </a:t>
            </a:r>
            <a:r>
              <a:rPr lang="en-US" b="1" dirty="0" smtClean="0"/>
              <a:t>4,831</a:t>
            </a:r>
          </a:p>
          <a:p>
            <a:r>
              <a:rPr lang="en-US" dirty="0"/>
              <a:t>Follow-up: </a:t>
            </a:r>
            <a:r>
              <a:rPr lang="en-US" b="1" dirty="0" smtClean="0"/>
              <a:t>3,562</a:t>
            </a:r>
          </a:p>
          <a:p>
            <a:r>
              <a:rPr lang="en-US" dirty="0" smtClean="0"/>
              <a:t>Telephone/Hotline/Crisis Calls: </a:t>
            </a:r>
            <a:r>
              <a:rPr lang="en-US" b="1" dirty="0" smtClean="0"/>
              <a:t>3,521</a:t>
            </a:r>
          </a:p>
          <a:p>
            <a:r>
              <a:rPr lang="en-US" dirty="0"/>
              <a:t>In-person info/referral: </a:t>
            </a:r>
            <a:r>
              <a:rPr lang="en-US" b="1" dirty="0"/>
              <a:t>2,240</a:t>
            </a:r>
          </a:p>
          <a:p>
            <a:r>
              <a:rPr lang="en-US" dirty="0"/>
              <a:t>Safe shelter: </a:t>
            </a:r>
            <a:r>
              <a:rPr lang="en-US" b="1" dirty="0"/>
              <a:t>1,780</a:t>
            </a:r>
          </a:p>
          <a:p>
            <a:r>
              <a:rPr lang="en-US" dirty="0"/>
              <a:t>Personal advocacy: </a:t>
            </a:r>
            <a:r>
              <a:rPr lang="en-US" b="1" dirty="0"/>
              <a:t>1,505</a:t>
            </a:r>
          </a:p>
          <a:p>
            <a:r>
              <a:rPr lang="en-US" dirty="0"/>
              <a:t>Criminal Justice System advocacy: </a:t>
            </a:r>
            <a:r>
              <a:rPr lang="en-US" b="1" dirty="0" smtClean="0"/>
              <a:t>1,429</a:t>
            </a:r>
            <a:endParaRPr lang="en-US" b="1" dirty="0"/>
          </a:p>
        </p:txBody>
      </p:sp>
      <p:sp>
        <p:nvSpPr>
          <p:cNvPr id="7" name="Content Placeholder 5"/>
          <p:cNvSpPr txBox="1">
            <a:spLocks/>
          </p:cNvSpPr>
          <p:nvPr/>
        </p:nvSpPr>
        <p:spPr>
          <a:xfrm>
            <a:off x="4652523" y="2133600"/>
            <a:ext cx="4491477" cy="41148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dirty="0" smtClean="0"/>
              <a:t>In-person crisis counseling: </a:t>
            </a:r>
            <a:r>
              <a:rPr lang="en-US" b="1" dirty="0" smtClean="0"/>
              <a:t>1,420</a:t>
            </a:r>
          </a:p>
          <a:p>
            <a:r>
              <a:rPr lang="en-US" dirty="0" smtClean="0"/>
              <a:t>Assistance with CVCP: </a:t>
            </a:r>
            <a:r>
              <a:rPr lang="en-US" b="1" dirty="0" smtClean="0"/>
              <a:t>1,190</a:t>
            </a:r>
          </a:p>
          <a:p>
            <a:r>
              <a:rPr lang="en-US" dirty="0" smtClean="0"/>
              <a:t>Outreach: </a:t>
            </a:r>
            <a:r>
              <a:rPr lang="en-US" b="1" dirty="0" smtClean="0"/>
              <a:t>978</a:t>
            </a:r>
          </a:p>
          <a:p>
            <a:r>
              <a:rPr lang="en-US" dirty="0" smtClean="0"/>
              <a:t>Other: </a:t>
            </a:r>
            <a:r>
              <a:rPr lang="en-US" b="1" dirty="0" smtClean="0"/>
              <a:t>940</a:t>
            </a:r>
          </a:p>
          <a:p>
            <a:r>
              <a:rPr lang="en-US" dirty="0" smtClean="0"/>
              <a:t>Non-emergency legal advocacy: </a:t>
            </a:r>
            <a:r>
              <a:rPr lang="en-US" b="1" dirty="0" smtClean="0"/>
              <a:t>667</a:t>
            </a:r>
          </a:p>
          <a:p>
            <a:r>
              <a:rPr lang="en-US" dirty="0" smtClean="0"/>
              <a:t>Emergency financial assistance: </a:t>
            </a:r>
            <a:r>
              <a:rPr lang="en-US" b="1" dirty="0" smtClean="0"/>
              <a:t>523</a:t>
            </a:r>
          </a:p>
          <a:p>
            <a:r>
              <a:rPr lang="en-US" dirty="0" smtClean="0"/>
              <a:t>Therapy: </a:t>
            </a:r>
            <a:r>
              <a:rPr lang="en-US" b="1" dirty="0" smtClean="0"/>
              <a:t>444</a:t>
            </a:r>
          </a:p>
          <a:p>
            <a:r>
              <a:rPr lang="en-US" dirty="0" smtClean="0"/>
              <a:t>Group treatment: </a:t>
            </a:r>
            <a:r>
              <a:rPr lang="en-US" b="1" dirty="0" smtClean="0"/>
              <a:t>174</a:t>
            </a:r>
          </a:p>
          <a:p>
            <a:r>
              <a:rPr lang="en-US" dirty="0" smtClean="0"/>
              <a:t>Assistance with social services: </a:t>
            </a:r>
            <a:r>
              <a:rPr lang="en-US" b="1" dirty="0" smtClean="0"/>
              <a:t>147</a:t>
            </a:r>
          </a:p>
        </p:txBody>
      </p:sp>
    </p:spTree>
    <p:extLst>
      <p:ext uri="{BB962C8B-B14F-4D97-AF65-F5344CB8AC3E}">
        <p14:creationId xmlns:p14="http://schemas.microsoft.com/office/powerpoint/2010/main" val="3433705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229600" cy="1143000"/>
          </a:xfrm>
        </p:spPr>
        <p:txBody>
          <a:bodyPr/>
          <a:lstStyle/>
          <a:p>
            <a:pPr>
              <a:lnSpc>
                <a:spcPct val="100000"/>
              </a:lnSpc>
            </a:pPr>
            <a:r>
              <a:rPr lang="en-US" sz="4000" dirty="0" smtClean="0"/>
              <a:t>Outcome Survey Results</a:t>
            </a:r>
            <a:br>
              <a:rPr lang="en-US" sz="4000" dirty="0" smtClean="0"/>
            </a:br>
            <a:r>
              <a:rPr lang="en-US" sz="2000" i="1" dirty="0" smtClean="0"/>
              <a:t>May 1-October 31, 2013</a:t>
            </a:r>
            <a:endParaRPr lang="en-US" sz="18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16</a:t>
            </a:fld>
            <a:endParaRPr lang="en-US"/>
          </a:p>
        </p:txBody>
      </p:sp>
      <p:sp>
        <p:nvSpPr>
          <p:cNvPr id="7" name="Content Placeholder 5"/>
          <p:cNvSpPr txBox="1">
            <a:spLocks/>
          </p:cNvSpPr>
          <p:nvPr/>
        </p:nvSpPr>
        <p:spPr>
          <a:xfrm>
            <a:off x="457201" y="2209800"/>
            <a:ext cx="86868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endParaRPr lang="en-US" b="1" dirty="0" smtClean="0"/>
          </a:p>
        </p:txBody>
      </p:sp>
      <p:graphicFrame>
        <p:nvGraphicFramePr>
          <p:cNvPr id="8" name="Table 7"/>
          <p:cNvGraphicFramePr>
            <a:graphicFrameLocks noGrp="1"/>
          </p:cNvGraphicFramePr>
          <p:nvPr>
            <p:extLst>
              <p:ext uri="{D42A27DB-BD31-4B8C-83A1-F6EECF244321}">
                <p14:modId xmlns:p14="http://schemas.microsoft.com/office/powerpoint/2010/main" val="3997062722"/>
              </p:ext>
            </p:extLst>
          </p:nvPr>
        </p:nvGraphicFramePr>
        <p:xfrm>
          <a:off x="542278" y="1479550"/>
          <a:ext cx="8001000" cy="5054052"/>
        </p:xfrm>
        <a:graphic>
          <a:graphicData uri="http://schemas.openxmlformats.org/drawingml/2006/table">
            <a:tbl>
              <a:tblPr>
                <a:tableStyleId>{5C22544A-7EE6-4342-B048-85BDC9FD1C3A}</a:tableStyleId>
              </a:tblPr>
              <a:tblGrid>
                <a:gridCol w="5943600"/>
                <a:gridCol w="2057400"/>
              </a:tblGrid>
              <a:tr h="211364">
                <a:tc>
                  <a:txBody>
                    <a:bodyPr/>
                    <a:lstStyle/>
                    <a:p>
                      <a:pPr marL="0" marR="0" lvl="0" indent="0" algn="ctr">
                        <a:lnSpc>
                          <a:spcPct val="115000"/>
                        </a:lnSpc>
                        <a:spcBef>
                          <a:spcPts val="0"/>
                        </a:spcBef>
                        <a:spcAft>
                          <a:spcPts val="0"/>
                        </a:spcAft>
                        <a:buFont typeface="+mj-lt"/>
                        <a:buNone/>
                        <a:tabLst>
                          <a:tab pos="228600" algn="l"/>
                        </a:tabLs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Domestic Violence Survey Question</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a:lnSpc>
                          <a:spcPct val="115000"/>
                        </a:lnSpc>
                        <a:spcBef>
                          <a:spcPts val="0"/>
                        </a:spcBef>
                        <a:spcAft>
                          <a:spcPts val="0"/>
                        </a:spcAft>
                        <a:buFont typeface="+mj-lt"/>
                        <a:buNone/>
                        <a:tabLst>
                          <a:tab pos="228600" algn="l"/>
                        </a:tabLs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DV Survey – Average Result</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989995">
                <a:tc>
                  <a:txBody>
                    <a:bodyPr/>
                    <a:lstStyle/>
                    <a:p>
                      <a:pPr marL="0" marR="0" algn="l">
                        <a:lnSpc>
                          <a:spcPct val="115000"/>
                        </a:lnSpc>
                        <a:spcBef>
                          <a:spcPts val="0"/>
                        </a:spcBef>
                        <a:spcAft>
                          <a:spcPts val="0"/>
                        </a:spcAft>
                      </a:pPr>
                      <a:r>
                        <a:rPr lang="en-US" sz="1200" i="1" dirty="0">
                          <a:effectLst/>
                        </a:rPr>
                        <a:t>Physical and Emotional Needs:</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have a better understanding of domestic violence.</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am now more aware of other sources of help available to me.</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feel more confident about managing the effects of domestic violence on me.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marR="0" lvl="0" indent="-228600" algn="ctr">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4.58</a:t>
                      </a: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4.55</a:t>
                      </a: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4.42</a:t>
                      </a:r>
                    </a:p>
                  </a:txBody>
                  <a:tcPr marL="68580" marR="68580" marT="0" marB="0"/>
                </a:tc>
              </a:tr>
              <a:tr h="580074">
                <a:tc>
                  <a:txBody>
                    <a:bodyPr/>
                    <a:lstStyle/>
                    <a:p>
                      <a:pPr marL="0" marR="0" algn="l">
                        <a:lnSpc>
                          <a:spcPct val="115000"/>
                        </a:lnSpc>
                        <a:spcBef>
                          <a:spcPts val="0"/>
                        </a:spcBef>
                        <a:spcAft>
                          <a:spcPts val="0"/>
                        </a:spcAft>
                      </a:pPr>
                      <a:r>
                        <a:rPr lang="en-US" sz="1200" i="1" dirty="0" smtClean="0">
                          <a:effectLst/>
                        </a:rPr>
                        <a:t>Stability/Resolution:</a:t>
                      </a:r>
                      <a:endParaRPr lang="en-US" sz="1200" i="1" dirty="0">
                        <a:effectLst/>
                      </a:endParaRP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know ways to manage my safety.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am achieving the goals I set for myself.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marR="0" lvl="0" indent="-228600" algn="ctr">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4.62</a:t>
                      </a: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4.43</a:t>
                      </a:r>
                    </a:p>
                    <a:p>
                      <a:pPr marL="228600" marR="0" lvl="0" indent="-228600" algn="ctr">
                        <a:lnSpc>
                          <a:spcPct val="115000"/>
                        </a:lnSpc>
                        <a:spcBef>
                          <a:spcPts val="0"/>
                        </a:spcBef>
                        <a:spcAft>
                          <a:spcPts val="0"/>
                        </a:spcAft>
                        <a:buFont typeface="+mj-lt"/>
                        <a:buAutoNum type="arabicPeriod"/>
                        <a:tabLst>
                          <a:tab pos="228600" algn="l"/>
                        </a:tabLst>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645454">
                <a:tc>
                  <a:txBody>
                    <a:bodyPr/>
                    <a:lstStyle/>
                    <a:p>
                      <a:pPr marL="0" marR="0" algn="l">
                        <a:lnSpc>
                          <a:spcPct val="115000"/>
                        </a:lnSpc>
                        <a:spcBef>
                          <a:spcPts val="0"/>
                        </a:spcBef>
                        <a:spcAft>
                          <a:spcPts val="0"/>
                        </a:spcAft>
                      </a:pPr>
                      <a:r>
                        <a:rPr lang="en-US" sz="1200" i="1" dirty="0">
                          <a:effectLst/>
                        </a:rPr>
                        <a:t>Safety</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am better able to recognize signs of increased danger in my relationship.</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have a plan of action if I begin to feel unsafe in my relationship.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marR="0" lvl="0" indent="-228600" algn="ctr">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4.36</a:t>
                      </a: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4.32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796856">
                <a:tc>
                  <a:txBody>
                    <a:bodyPr/>
                    <a:lstStyle/>
                    <a:p>
                      <a:pPr marL="0" marR="0" algn="l">
                        <a:lnSpc>
                          <a:spcPct val="115000"/>
                        </a:lnSpc>
                        <a:spcBef>
                          <a:spcPts val="0"/>
                        </a:spcBef>
                        <a:spcAft>
                          <a:spcPts val="0"/>
                        </a:spcAft>
                      </a:pPr>
                      <a:r>
                        <a:rPr lang="en-US" sz="1200" i="1" dirty="0">
                          <a:effectLst/>
                        </a:rPr>
                        <a:t>Understanding/Participating in the Criminal Justice System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have a better understanding of how a Domestic Violence case is handled through the investigation until the judge’s decision.</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have a better understanding of my rights as a victim of crime.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marR="0" lvl="0" indent="-228600" algn="ctr">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4.16</a:t>
                      </a:r>
                    </a:p>
                    <a:p>
                      <a:pPr marL="228600" marR="0" lvl="0" indent="-228600" algn="ctr">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4.36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1463178">
                <a:tc>
                  <a:txBody>
                    <a:bodyPr/>
                    <a:lstStyle/>
                    <a:p>
                      <a:pPr marL="0" marR="0" algn="l">
                        <a:lnSpc>
                          <a:spcPct val="115000"/>
                        </a:lnSpc>
                        <a:spcBef>
                          <a:spcPts val="0"/>
                        </a:spcBef>
                        <a:spcAft>
                          <a:spcPts val="0"/>
                        </a:spcAft>
                      </a:pPr>
                      <a:r>
                        <a:rPr lang="en-US" sz="1200" i="1" dirty="0">
                          <a:effectLst/>
                        </a:rPr>
                        <a:t>Service Quality</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was provided with appropriate referrals based on the needs we identified.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The services I received from [AGENCY NAME] met my needs.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The agency took my culture, religion, and orientation into consideration when providing me services.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228600" marR="0" lvl="0" indent="-228600" algn="ctr">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4.44</a:t>
                      </a: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4.54</a:t>
                      </a:r>
                    </a:p>
                    <a:p>
                      <a:pPr marL="228600" marR="0" lvl="0" indent="-228600" algn="ctr">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4.37</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01724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229600" cy="1143000"/>
          </a:xfrm>
        </p:spPr>
        <p:txBody>
          <a:bodyPr/>
          <a:lstStyle/>
          <a:p>
            <a:pPr>
              <a:lnSpc>
                <a:spcPct val="100000"/>
              </a:lnSpc>
            </a:pPr>
            <a:r>
              <a:rPr lang="en-US" sz="4000" dirty="0" smtClean="0"/>
              <a:t>Outcome Survey Results</a:t>
            </a:r>
            <a:br>
              <a:rPr lang="en-US" sz="4000" dirty="0" smtClean="0"/>
            </a:br>
            <a:r>
              <a:rPr lang="en-US" sz="2000" i="1" dirty="0" smtClean="0"/>
              <a:t>May 1-October 31, 2013</a:t>
            </a:r>
            <a:endParaRPr lang="en-US" sz="18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17</a:t>
            </a:fld>
            <a:endParaRPr lang="en-US"/>
          </a:p>
        </p:txBody>
      </p:sp>
      <p:sp>
        <p:nvSpPr>
          <p:cNvPr id="7" name="Content Placeholder 5"/>
          <p:cNvSpPr txBox="1">
            <a:spLocks/>
          </p:cNvSpPr>
          <p:nvPr/>
        </p:nvSpPr>
        <p:spPr>
          <a:xfrm>
            <a:off x="457201" y="2209800"/>
            <a:ext cx="86868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endParaRPr lang="en-US" b="1" dirty="0" smtClean="0"/>
          </a:p>
        </p:txBody>
      </p:sp>
      <p:graphicFrame>
        <p:nvGraphicFramePr>
          <p:cNvPr id="3" name="Table 2"/>
          <p:cNvGraphicFramePr>
            <a:graphicFrameLocks noGrp="1"/>
          </p:cNvGraphicFramePr>
          <p:nvPr>
            <p:extLst>
              <p:ext uri="{D42A27DB-BD31-4B8C-83A1-F6EECF244321}">
                <p14:modId xmlns:p14="http://schemas.microsoft.com/office/powerpoint/2010/main" val="1924975515"/>
              </p:ext>
            </p:extLst>
          </p:nvPr>
        </p:nvGraphicFramePr>
        <p:xfrm>
          <a:off x="1066800" y="1752600"/>
          <a:ext cx="6959600" cy="4290060"/>
        </p:xfrm>
        <a:graphic>
          <a:graphicData uri="http://schemas.openxmlformats.org/drawingml/2006/table">
            <a:tbl>
              <a:tblPr>
                <a:tableStyleId>{5C22544A-7EE6-4342-B048-85BDC9FD1C3A}</a:tableStyleId>
              </a:tblPr>
              <a:tblGrid>
                <a:gridCol w="5384800"/>
                <a:gridCol w="1574800"/>
              </a:tblGrid>
              <a:tr h="563245">
                <a:tc>
                  <a:txBody>
                    <a:bodyPr/>
                    <a:lstStyle/>
                    <a:p>
                      <a:pPr marL="0" marR="0" lvl="0" indent="0" algn="ctr">
                        <a:lnSpc>
                          <a:spcPct val="115000"/>
                        </a:lnSpc>
                        <a:spcBef>
                          <a:spcPts val="0"/>
                        </a:spcBef>
                        <a:spcAft>
                          <a:spcPts val="0"/>
                        </a:spcAft>
                        <a:buFont typeface="+mj-lt"/>
                        <a:buNone/>
                        <a:tabLst>
                          <a:tab pos="228600" algn="l"/>
                        </a:tabLs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Legal Advocate Survey Question</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a:lnSpc>
                          <a:spcPct val="115000"/>
                        </a:lnSpc>
                        <a:spcBef>
                          <a:spcPts val="0"/>
                        </a:spcBef>
                        <a:spcAft>
                          <a:spcPts val="0"/>
                        </a:spcAft>
                        <a:buFont typeface="+mj-lt"/>
                        <a:buNone/>
                        <a:tabLst>
                          <a:tab pos="228600" algn="l"/>
                        </a:tabLs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Legal Advocate – Average Result</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563245">
                <a:tc>
                  <a:txBody>
                    <a:bodyPr/>
                    <a:lstStyle/>
                    <a:p>
                      <a:pPr marL="0" marR="0" algn="l">
                        <a:lnSpc>
                          <a:spcPct val="115000"/>
                        </a:lnSpc>
                        <a:spcBef>
                          <a:spcPts val="0"/>
                        </a:spcBef>
                        <a:spcAft>
                          <a:spcPts val="0"/>
                        </a:spcAft>
                      </a:pPr>
                      <a:r>
                        <a:rPr lang="en-US" sz="1200" i="1" dirty="0">
                          <a:effectLst/>
                        </a:rPr>
                        <a:t>Stability/Resolution:</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Obtaining legal advocacy made it easier for me to regain a sense of control over my life.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4.7</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34670">
                <a:tc>
                  <a:txBody>
                    <a:bodyPr/>
                    <a:lstStyle/>
                    <a:p>
                      <a:pPr marL="0" marR="0" algn="l">
                        <a:lnSpc>
                          <a:spcPct val="115000"/>
                        </a:lnSpc>
                        <a:spcBef>
                          <a:spcPts val="0"/>
                        </a:spcBef>
                        <a:spcAft>
                          <a:spcPts val="0"/>
                        </a:spcAft>
                      </a:pPr>
                      <a:r>
                        <a:rPr lang="en-US" sz="1200" i="1" dirty="0">
                          <a:effectLst/>
                        </a:rPr>
                        <a:t>Safety:</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feel safer because of the legal remedies the advocate helped me get.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4.66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1089025">
                <a:tc>
                  <a:txBody>
                    <a:bodyPr/>
                    <a:lstStyle/>
                    <a:p>
                      <a:pPr marL="0" marR="0" algn="l">
                        <a:lnSpc>
                          <a:spcPct val="115000"/>
                        </a:lnSpc>
                        <a:spcBef>
                          <a:spcPts val="0"/>
                        </a:spcBef>
                        <a:spcAft>
                          <a:spcPts val="0"/>
                        </a:spcAft>
                      </a:pPr>
                      <a:r>
                        <a:rPr lang="en-US" sz="1200" i="1" dirty="0">
                          <a:effectLst/>
                        </a:rPr>
                        <a:t>Understanding/Participating in the Criminal Justice (Legal) System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have a better understanding of my role in the legal process.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have a better understanding of my rights as a victim of crime.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4.64</a:t>
                      </a: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4.64</a:t>
                      </a:r>
                    </a:p>
                    <a:p>
                      <a:pPr marL="342900" marR="0" lvl="0" indent="-342900" algn="l">
                        <a:lnSpc>
                          <a:spcPct val="115000"/>
                        </a:lnSpc>
                        <a:spcBef>
                          <a:spcPts val="0"/>
                        </a:spcBef>
                        <a:spcAft>
                          <a:spcPts val="0"/>
                        </a:spcAft>
                        <a:buFont typeface="+mj-lt"/>
                        <a:buAutoNum type="arabicPeriod"/>
                        <a:tabLst>
                          <a:tab pos="228600" algn="l"/>
                        </a:tabLst>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93700">
                <a:tc>
                  <a:txBody>
                    <a:bodyPr/>
                    <a:lstStyle/>
                    <a:p>
                      <a:pPr marL="0" marR="0" algn="l">
                        <a:lnSpc>
                          <a:spcPct val="115000"/>
                        </a:lnSpc>
                        <a:spcBef>
                          <a:spcPts val="0"/>
                        </a:spcBef>
                        <a:spcAft>
                          <a:spcPts val="0"/>
                        </a:spcAft>
                      </a:pPr>
                      <a:r>
                        <a:rPr lang="en-US" sz="1200" i="1" dirty="0">
                          <a:effectLst/>
                        </a:rPr>
                        <a:t>Satisfaction</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The legal Advocate gave me the information I needed to advocate for myself in court hearings.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The Legal Advocate gave me appropriate referrals to the legal issues I faced as a result of the crime.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The agency took my culture, religion, and orientation into consideration when providing me services.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4.84</a:t>
                      </a:r>
                    </a:p>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4.68</a:t>
                      </a:r>
                    </a:p>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4.45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54080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229600" cy="1143000"/>
          </a:xfrm>
        </p:spPr>
        <p:txBody>
          <a:bodyPr/>
          <a:lstStyle/>
          <a:p>
            <a:pPr>
              <a:lnSpc>
                <a:spcPct val="100000"/>
              </a:lnSpc>
            </a:pPr>
            <a:r>
              <a:rPr lang="en-US" sz="4000" dirty="0" smtClean="0"/>
              <a:t>Outcome Survey Results</a:t>
            </a:r>
            <a:br>
              <a:rPr lang="en-US" sz="4000" dirty="0" smtClean="0"/>
            </a:br>
            <a:r>
              <a:rPr lang="en-US" sz="2000" i="1" dirty="0" smtClean="0"/>
              <a:t>May 1-October 31, 2013</a:t>
            </a:r>
            <a:endParaRPr lang="en-US" sz="18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18</a:t>
            </a:fld>
            <a:endParaRPr lang="en-US"/>
          </a:p>
        </p:txBody>
      </p:sp>
      <p:sp>
        <p:nvSpPr>
          <p:cNvPr id="7" name="Content Placeholder 5"/>
          <p:cNvSpPr txBox="1">
            <a:spLocks/>
          </p:cNvSpPr>
          <p:nvPr/>
        </p:nvSpPr>
        <p:spPr>
          <a:xfrm>
            <a:off x="457201" y="2209800"/>
            <a:ext cx="86868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endParaRPr lang="en-US" b="1" dirty="0" smtClean="0"/>
          </a:p>
        </p:txBody>
      </p:sp>
      <p:graphicFrame>
        <p:nvGraphicFramePr>
          <p:cNvPr id="3" name="Table 2"/>
          <p:cNvGraphicFramePr>
            <a:graphicFrameLocks noGrp="1"/>
          </p:cNvGraphicFramePr>
          <p:nvPr>
            <p:extLst>
              <p:ext uri="{D42A27DB-BD31-4B8C-83A1-F6EECF244321}">
                <p14:modId xmlns:p14="http://schemas.microsoft.com/office/powerpoint/2010/main" val="1213908188"/>
              </p:ext>
            </p:extLst>
          </p:nvPr>
        </p:nvGraphicFramePr>
        <p:xfrm>
          <a:off x="533400" y="1436275"/>
          <a:ext cx="8009878" cy="4618704"/>
        </p:xfrm>
        <a:graphic>
          <a:graphicData uri="http://schemas.openxmlformats.org/drawingml/2006/table">
            <a:tbl>
              <a:tblPr>
                <a:tableStyleId>{5C22544A-7EE6-4342-B048-85BDC9FD1C3A}</a:tableStyleId>
              </a:tblPr>
              <a:tblGrid>
                <a:gridCol w="6457905"/>
                <a:gridCol w="1551973"/>
              </a:tblGrid>
              <a:tr h="582390">
                <a:tc>
                  <a:txBody>
                    <a:bodyPr/>
                    <a:lstStyle/>
                    <a:p>
                      <a:pPr marL="0" marR="0" lvl="0" indent="0" algn="ctr">
                        <a:lnSpc>
                          <a:spcPct val="115000"/>
                        </a:lnSpc>
                        <a:spcBef>
                          <a:spcPts val="0"/>
                        </a:spcBef>
                        <a:spcAft>
                          <a:spcPts val="0"/>
                        </a:spcAft>
                        <a:buFont typeface="+mj-lt"/>
                        <a:buNone/>
                        <a:tabLst>
                          <a:tab pos="228600" algn="l"/>
                        </a:tabLs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Sexual Assault Center Survey Question</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a:lnSpc>
                          <a:spcPct val="115000"/>
                        </a:lnSpc>
                        <a:spcBef>
                          <a:spcPts val="0"/>
                        </a:spcBef>
                        <a:spcAft>
                          <a:spcPts val="0"/>
                        </a:spcAft>
                        <a:buFont typeface="+mj-lt"/>
                        <a:buNone/>
                        <a:tabLst>
                          <a:tab pos="228600" algn="l"/>
                        </a:tabLst>
                      </a:pPr>
                      <a:r>
                        <a:rPr lang="en-U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Sexual Assault Center  - Average Result</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1416145">
                <a:tc>
                  <a:txBody>
                    <a:bodyPr/>
                    <a:lstStyle/>
                    <a:p>
                      <a:pPr marL="0" marR="0" algn="l">
                        <a:lnSpc>
                          <a:spcPct val="115000"/>
                        </a:lnSpc>
                        <a:spcBef>
                          <a:spcPts val="0"/>
                        </a:spcBef>
                        <a:spcAft>
                          <a:spcPts val="0"/>
                        </a:spcAft>
                      </a:pPr>
                      <a:r>
                        <a:rPr lang="en-US" sz="1200" i="1" dirty="0">
                          <a:effectLst/>
                        </a:rPr>
                        <a:t>Physical and Emotional Needs:</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have a better understanding of the effects of the sexual assault.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understand that the sexual assault was not my fault.</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am now more aware of other sources of help available to me.</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The information I received after the medical exam helped me know what I need to do to take care of my health.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4.47</a:t>
                      </a: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4.48</a:t>
                      </a: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4.67</a:t>
                      </a: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3.84</a:t>
                      </a:r>
                    </a:p>
                  </a:txBody>
                  <a:tcPr marL="68580" marR="68580" marT="0" marB="0"/>
                </a:tc>
              </a:tr>
              <a:tr h="678815">
                <a:tc>
                  <a:txBody>
                    <a:bodyPr/>
                    <a:lstStyle/>
                    <a:p>
                      <a:pPr marL="0" marR="0" algn="l">
                        <a:lnSpc>
                          <a:spcPct val="115000"/>
                        </a:lnSpc>
                        <a:spcBef>
                          <a:spcPts val="0"/>
                        </a:spcBef>
                        <a:spcAft>
                          <a:spcPts val="0"/>
                        </a:spcAft>
                      </a:pPr>
                      <a:r>
                        <a:rPr lang="en-US" sz="1200" i="1" dirty="0">
                          <a:effectLst/>
                        </a:rPr>
                        <a:t>Stability/Resolution:</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have the support of others to help me cope with the effects of my sexual assault.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4.06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93700">
                <a:tc>
                  <a:txBody>
                    <a:bodyPr/>
                    <a:lstStyle/>
                    <a:p>
                      <a:pPr marL="0" marR="0" algn="l">
                        <a:lnSpc>
                          <a:spcPct val="115000"/>
                        </a:lnSpc>
                        <a:spcBef>
                          <a:spcPts val="0"/>
                        </a:spcBef>
                        <a:spcAft>
                          <a:spcPts val="0"/>
                        </a:spcAft>
                      </a:pPr>
                      <a:r>
                        <a:rPr lang="en-US" sz="1200" i="1" dirty="0">
                          <a:effectLst/>
                        </a:rPr>
                        <a:t>Understanding/Participating in the Criminal Justice System</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have a better understanding of how a criminal case is processed from the investigation until the court’s final decision. </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now have a better understanding of my rights as a victim of crime.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3.77</a:t>
                      </a:r>
                    </a:p>
                    <a:p>
                      <a:pPr marL="342900" marR="0" lvl="0" indent="-342900" algn="l">
                        <a:lnSpc>
                          <a:spcPct val="115000"/>
                        </a:lnSpc>
                        <a:spcBef>
                          <a:spcPts val="0"/>
                        </a:spcBef>
                        <a:spcAft>
                          <a:spcPts val="0"/>
                        </a:spcAft>
                        <a:buFont typeface="+mj-lt"/>
                        <a:buAutoNum type="arabicPeriod"/>
                        <a:tabLst>
                          <a:tab pos="228600" algn="l"/>
                        </a:tabLst>
                      </a:pP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4.28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93700">
                <a:tc>
                  <a:txBody>
                    <a:bodyPr/>
                    <a:lstStyle/>
                    <a:p>
                      <a:pPr marL="0" marR="0" algn="l">
                        <a:lnSpc>
                          <a:spcPct val="115000"/>
                        </a:lnSpc>
                        <a:spcBef>
                          <a:spcPts val="0"/>
                        </a:spcBef>
                        <a:spcAft>
                          <a:spcPts val="0"/>
                        </a:spcAft>
                      </a:pPr>
                      <a:r>
                        <a:rPr lang="en-US" sz="1200" i="1" dirty="0">
                          <a:effectLst/>
                        </a:rPr>
                        <a:t>Service Quality</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was provided with useful referrals to help meet my needs.</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I felt like my advocate was there to accompany me to appointments related to my case.</a:t>
                      </a:r>
                    </a:p>
                    <a:p>
                      <a:pPr marL="342900" marR="0" lvl="0" indent="-342900" algn="l">
                        <a:lnSpc>
                          <a:spcPct val="115000"/>
                        </a:lnSpc>
                        <a:spcBef>
                          <a:spcPts val="0"/>
                        </a:spcBef>
                        <a:spcAft>
                          <a:spcPts val="0"/>
                        </a:spcAft>
                        <a:buFont typeface="+mj-lt"/>
                        <a:buAutoNum type="arabicPeriod"/>
                        <a:tabLst>
                          <a:tab pos="228600" algn="l"/>
                        </a:tabLst>
                      </a:pPr>
                      <a:r>
                        <a:rPr lang="en-US" sz="1200" dirty="0">
                          <a:effectLst/>
                        </a:rPr>
                        <a:t>The agency took my culture, religion, and orientation into consideration when providing me services.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a:lnSpc>
                          <a:spcPct val="115000"/>
                        </a:lnSpc>
                        <a:spcBef>
                          <a:spcPts val="0"/>
                        </a:spcBef>
                        <a:spcAft>
                          <a:spcPts val="0"/>
                        </a:spcAft>
                        <a:buFont typeface="+mj-lt"/>
                        <a:buAutoNum type="arabicPeriod"/>
                        <a:tabLst>
                          <a:tab pos="228600" algn="l"/>
                        </a:tabLst>
                      </a:pPr>
                      <a:endParaRPr lang="en-US" sz="120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smtClean="0">
                          <a:effectLst/>
                          <a:latin typeface="Times New Roman" panose="02020603050405020304" pitchFamily="18" charset="0"/>
                          <a:ea typeface="Times New Roman" panose="02020603050405020304" pitchFamily="18" charset="0"/>
                          <a:cs typeface="Times New Roman" panose="02020603050405020304" pitchFamily="18" charset="0"/>
                        </a:rPr>
                        <a:t>4.58</a:t>
                      </a:r>
                      <a:endPar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4.31</a:t>
                      </a:r>
                    </a:p>
                    <a:p>
                      <a:pPr marL="342900" marR="0" lvl="0" indent="-342900" algn="l">
                        <a:lnSpc>
                          <a:spcPct val="115000"/>
                        </a:lnSpc>
                        <a:spcBef>
                          <a:spcPts val="0"/>
                        </a:spcBef>
                        <a:spcAft>
                          <a:spcPts val="0"/>
                        </a:spcAft>
                        <a:buFont typeface="+mj-lt"/>
                        <a:buAutoNum type="arabicPeriod"/>
                        <a:tabLst>
                          <a:tab pos="2286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4.35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62349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z="4800" dirty="0" smtClean="0"/>
              <a:t>Use of </a:t>
            </a:r>
            <a:r>
              <a:rPr lang="en-US" sz="4800" dirty="0" err="1" smtClean="0"/>
              <a:t>S.T.O.P</a:t>
            </a:r>
            <a:r>
              <a:rPr lang="en-US" sz="4800" dirty="0" smtClean="0"/>
              <a:t>. VAWA Funds</a:t>
            </a:r>
            <a:r>
              <a:rPr lang="en-US" dirty="0" smtClean="0"/>
              <a:t/>
            </a:r>
            <a:br>
              <a:rPr lang="en-US" dirty="0" smtClean="0"/>
            </a:br>
            <a:r>
              <a:rPr lang="en-US" sz="4400" i="1" dirty="0" err="1" smtClean="0"/>
              <a:t>SFY</a:t>
            </a:r>
            <a:r>
              <a:rPr lang="en-US" sz="4400" i="1" dirty="0" smtClean="0"/>
              <a:t> 2013 Data</a:t>
            </a: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19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018015546"/>
              </p:ext>
            </p:extLst>
          </p:nvPr>
        </p:nvGraphicFramePr>
        <p:xfrm>
          <a:off x="838199" y="1801971"/>
          <a:ext cx="7467600" cy="4122420"/>
        </p:xfrm>
        <a:graphic>
          <a:graphicData uri="http://schemas.openxmlformats.org/drawingml/2006/table">
            <a:tbl>
              <a:tblPr firstRow="1" firstCol="1" bandRow="1">
                <a:tableStyleId>{5C22544A-7EE6-4342-B048-85BDC9FD1C3A}</a:tableStyleId>
              </a:tblPr>
              <a:tblGrid>
                <a:gridCol w="3100394"/>
                <a:gridCol w="1248430"/>
                <a:gridCol w="1181030"/>
                <a:gridCol w="1093716"/>
                <a:gridCol w="844030"/>
              </a:tblGrid>
              <a:tr h="266700">
                <a:tc gridSpan="5">
                  <a:txBody>
                    <a:bodyPr/>
                    <a:lstStyle/>
                    <a:p>
                      <a:pPr marL="0" marR="0" algn="ctr">
                        <a:lnSpc>
                          <a:spcPct val="115000"/>
                        </a:lnSpc>
                        <a:spcBef>
                          <a:spcPts val="0"/>
                        </a:spcBef>
                        <a:spcAft>
                          <a:spcPts val="0"/>
                        </a:spcAft>
                      </a:pPr>
                      <a:r>
                        <a:rPr lang="en-US" sz="1400" dirty="0">
                          <a:effectLst/>
                        </a:rPr>
                        <a:t>Summary of Law Enforcement Activities by Incident and Activity Type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1000">
                <a:tc>
                  <a:txBody>
                    <a:bodyPr/>
                    <a:lstStyle/>
                    <a:p>
                      <a:pPr marL="0" marR="0" algn="ctr">
                        <a:lnSpc>
                          <a:spcPct val="115000"/>
                        </a:lnSpc>
                        <a:spcBef>
                          <a:spcPts val="0"/>
                        </a:spcBef>
                        <a:spcAft>
                          <a:spcPts val="0"/>
                        </a:spcAft>
                      </a:pPr>
                      <a:r>
                        <a:rPr lang="en-US" sz="1100">
                          <a:effectLst/>
                        </a:rPr>
                        <a:t>Activity Type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No.  Sexual Assault Incidents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a:effectLst/>
                        </a:rPr>
                        <a:t>No.  Domestic Violence Incidents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No.  Stalking Incidents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b="1" dirty="0">
                          <a:effectLst/>
                        </a:rPr>
                        <a:t>TOTALS</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a:effectLst/>
                        </a:rPr>
                        <a:t>911 Calls for assistance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399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3,553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294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4,246</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a:effectLst/>
                        </a:rPr>
                        <a:t>Incident reports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399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3,337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291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4,027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a:effectLst/>
                        </a:rPr>
                        <a:t>Cases incidents investigated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164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2,155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74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2,393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dirty="0">
                          <a:effectLst/>
                        </a:rPr>
                        <a:t>Arrests </a:t>
                      </a:r>
                      <a:r>
                        <a:rPr lang="en-US" sz="1100" dirty="0" smtClean="0">
                          <a:effectLst/>
                        </a:rPr>
                        <a:t>(except </a:t>
                      </a:r>
                      <a:r>
                        <a:rPr lang="en-US" sz="1100" dirty="0">
                          <a:effectLst/>
                        </a:rPr>
                        <a:t>dual </a:t>
                      </a:r>
                      <a:r>
                        <a:rPr lang="en-US" sz="1100" dirty="0" smtClean="0">
                          <a:effectLst/>
                        </a:rPr>
                        <a:t>arrests)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85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1,051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33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1,169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a:effectLst/>
                        </a:rPr>
                        <a:t>Enforcement of warrants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84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832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33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949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a:effectLst/>
                        </a:rPr>
                        <a:t>Referrals of cases to prosecutor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85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828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33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946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a:effectLst/>
                        </a:rPr>
                        <a:t>Arrests for violation of bail bond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31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55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81000">
                <a:tc>
                  <a:txBody>
                    <a:bodyPr/>
                    <a:lstStyle/>
                    <a:p>
                      <a:pPr marL="0" marR="0">
                        <a:lnSpc>
                          <a:spcPct val="115000"/>
                        </a:lnSpc>
                        <a:spcBef>
                          <a:spcPts val="0"/>
                        </a:spcBef>
                        <a:spcAft>
                          <a:spcPts val="0"/>
                        </a:spcAft>
                      </a:pPr>
                      <a:r>
                        <a:rPr lang="en-US" sz="1100">
                          <a:effectLst/>
                        </a:rPr>
                        <a:t>Protection ex parte temporary restraining orders served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a:effectLst/>
                        </a:rPr>
                        <a:t>37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a:effectLst/>
                        </a:rPr>
                        <a:t>10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dirty="0">
                          <a:effectLst/>
                        </a:rPr>
                        <a:t>49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a:effectLst/>
                        </a:rPr>
                        <a:t>Forensic medical evidence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31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31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81000">
                <a:tc>
                  <a:txBody>
                    <a:bodyPr/>
                    <a:lstStyle/>
                    <a:p>
                      <a:pPr marL="0" marR="0">
                        <a:lnSpc>
                          <a:spcPct val="115000"/>
                        </a:lnSpc>
                        <a:spcBef>
                          <a:spcPts val="0"/>
                        </a:spcBef>
                        <a:spcAft>
                          <a:spcPts val="0"/>
                        </a:spcAft>
                      </a:pPr>
                      <a:r>
                        <a:rPr lang="en-US" sz="1100">
                          <a:effectLst/>
                        </a:rPr>
                        <a:t>Arrests for violation of stalking protection order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a:effectLst/>
                        </a:rPr>
                        <a:t>Protection orders issued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19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381000">
                <a:tc>
                  <a:txBody>
                    <a:bodyPr/>
                    <a:lstStyle/>
                    <a:p>
                      <a:pPr marL="0" marR="0">
                        <a:lnSpc>
                          <a:spcPct val="115000"/>
                        </a:lnSpc>
                        <a:spcBef>
                          <a:spcPts val="0"/>
                        </a:spcBef>
                        <a:spcAft>
                          <a:spcPts val="0"/>
                        </a:spcAft>
                      </a:pPr>
                      <a:r>
                        <a:rPr lang="en-US" sz="1100">
                          <a:effectLst/>
                        </a:rPr>
                        <a:t>Referrals of federal firearms charges to federal prosecution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nSpc>
                          <a:spcPct val="115000"/>
                        </a:lnSpc>
                        <a:spcBef>
                          <a:spcPts val="0"/>
                        </a:spcBef>
                        <a:spcAft>
                          <a:spcPts val="0"/>
                        </a:spcAft>
                      </a:pPr>
                      <a:r>
                        <a:rPr lang="en-US" sz="1100" dirty="0">
                          <a:effectLst/>
                        </a:rPr>
                        <a:t>Dual </a:t>
                      </a:r>
                      <a:r>
                        <a:rPr lang="en-US" sz="1100" dirty="0" smtClean="0">
                          <a:effectLst/>
                        </a:rPr>
                        <a:t>arrests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90500">
                <a:tc>
                  <a:txBody>
                    <a:bodyPr/>
                    <a:lstStyle/>
                    <a:p>
                      <a:pPr marL="0" marR="0" algn="r">
                        <a:lnSpc>
                          <a:spcPct val="115000"/>
                        </a:lnSpc>
                        <a:spcBef>
                          <a:spcPts val="0"/>
                        </a:spcBef>
                        <a:spcAft>
                          <a:spcPts val="0"/>
                        </a:spcAft>
                      </a:pPr>
                      <a:r>
                        <a:rPr lang="en-US" sz="1100">
                          <a:effectLst/>
                        </a:rPr>
                        <a:t>TOTAL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b="1" dirty="0" smtClean="0">
                          <a:effectLst/>
                        </a:rPr>
                        <a:t>1,253</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b="1" dirty="0" smtClean="0">
                          <a:effectLst/>
                        </a:rPr>
                        <a:t>11,854</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b="1" dirty="0">
                          <a:effectLst/>
                        </a:rPr>
                        <a:t>803</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100" b="1" dirty="0" smtClean="0">
                          <a:effectLst/>
                        </a:rPr>
                        <a:t>13,910</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49997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Welcome &amp; Introductions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42983863"/>
              </p:ext>
            </p:extLst>
          </p:nvPr>
        </p:nvGraphicFramePr>
        <p:xfrm>
          <a:off x="457200" y="1600200"/>
          <a:ext cx="82296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00BC4443-90F7-456F-8944-89493E6ED9E5}" type="slidenum">
              <a:rPr lang="en-US" smtClean="0"/>
              <a:pPr/>
              <a:t>2</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9" name="Rectangle 8"/>
          <p:cNvSpPr/>
          <p:nvPr/>
        </p:nvSpPr>
        <p:spPr>
          <a:xfrm>
            <a:off x="6667500" y="4741985"/>
            <a:ext cx="1143000" cy="533400"/>
          </a:xfrm>
          <a:prstGeom prst="rect">
            <a:avLst/>
          </a:prstGeom>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Dee Thomas</a:t>
            </a:r>
            <a:endParaRPr lang="en-US" dirty="0"/>
          </a:p>
        </p:txBody>
      </p:sp>
      <p:sp>
        <p:nvSpPr>
          <p:cNvPr id="10" name="Rectangle 9"/>
          <p:cNvSpPr/>
          <p:nvPr/>
        </p:nvSpPr>
        <p:spPr>
          <a:xfrm>
            <a:off x="6896100" y="5275385"/>
            <a:ext cx="1828800" cy="381000"/>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Statistical Analysis Center, Operations Analyst</a:t>
            </a:r>
            <a:endParaRPr lang="en-US" sz="1050" dirty="0">
              <a:solidFill>
                <a:schemeClr val="tx1"/>
              </a:solidFill>
            </a:endParaRPr>
          </a:p>
        </p:txBody>
      </p:sp>
    </p:spTree>
    <p:extLst>
      <p:ext uri="{BB962C8B-B14F-4D97-AF65-F5344CB8AC3E}">
        <p14:creationId xmlns:p14="http://schemas.microsoft.com/office/powerpoint/2010/main" val="2338899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z="4800" dirty="0" smtClean="0"/>
              <a:t>Use of </a:t>
            </a:r>
            <a:r>
              <a:rPr lang="en-US" sz="4800" dirty="0" err="1" smtClean="0"/>
              <a:t>S.T.O.P</a:t>
            </a:r>
            <a:r>
              <a:rPr lang="en-US" sz="4800" dirty="0" smtClean="0"/>
              <a:t>. VAWA Funds</a:t>
            </a:r>
            <a:r>
              <a:rPr lang="en-US" dirty="0" smtClean="0"/>
              <a:t/>
            </a:r>
            <a:br>
              <a:rPr lang="en-US" dirty="0" smtClean="0"/>
            </a:br>
            <a:r>
              <a:rPr lang="en-US" sz="4400" i="1" dirty="0" err="1" smtClean="0"/>
              <a:t>SFY</a:t>
            </a:r>
            <a:r>
              <a:rPr lang="en-US" sz="4400" i="1" dirty="0" smtClean="0"/>
              <a:t> 2013 Data</a:t>
            </a: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06206247"/>
              </p:ext>
            </p:extLst>
          </p:nvPr>
        </p:nvGraphicFramePr>
        <p:xfrm>
          <a:off x="680936" y="2395954"/>
          <a:ext cx="7167664" cy="3625418"/>
        </p:xfrm>
        <a:graphic>
          <a:graphicData uri="http://schemas.openxmlformats.org/drawingml/2006/table">
            <a:tbl>
              <a:tblPr firstRow="1" firstCol="1" bandRow="1">
                <a:tableStyleId>{5C22544A-7EE6-4342-B048-85BDC9FD1C3A}</a:tableStyleId>
              </a:tblPr>
              <a:tblGrid>
                <a:gridCol w="5079244"/>
                <a:gridCol w="2088420"/>
              </a:tblGrid>
              <a:tr h="565539">
                <a:tc>
                  <a:txBody>
                    <a:bodyPr/>
                    <a:lstStyle/>
                    <a:p>
                      <a:pPr marL="0" marR="0" algn="ctr">
                        <a:lnSpc>
                          <a:spcPct val="115000"/>
                        </a:lnSpc>
                        <a:spcBef>
                          <a:spcPts val="0"/>
                        </a:spcBef>
                        <a:spcAft>
                          <a:spcPts val="0"/>
                        </a:spcAft>
                      </a:pPr>
                      <a:r>
                        <a:rPr lang="en-US" sz="2000" dirty="0">
                          <a:effectLst/>
                        </a:rPr>
                        <a:t>Prosecutorial Outcome</a:t>
                      </a:r>
                      <a:endPar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Number of Cases</a:t>
                      </a:r>
                      <a:endPar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2771">
                <a:tc>
                  <a:txBody>
                    <a:bodyPr/>
                    <a:lstStyle/>
                    <a:p>
                      <a:pPr marL="0" marR="0">
                        <a:lnSpc>
                          <a:spcPct val="115000"/>
                        </a:lnSpc>
                        <a:spcBef>
                          <a:spcPts val="0"/>
                        </a:spcBef>
                        <a:spcAft>
                          <a:spcPts val="0"/>
                        </a:spcAft>
                      </a:pPr>
                      <a:r>
                        <a:rPr lang="en-US" sz="1800">
                          <a:effectLst/>
                        </a:rPr>
                        <a:t>Guilty Plea as Charged</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dirty="0" smtClean="0">
                          <a:effectLst/>
                        </a:rPr>
                        <a:t>1,179</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2771">
                <a:tc>
                  <a:txBody>
                    <a:bodyPr/>
                    <a:lstStyle/>
                    <a:p>
                      <a:pPr marL="0" marR="0">
                        <a:lnSpc>
                          <a:spcPct val="115000"/>
                        </a:lnSpc>
                        <a:spcBef>
                          <a:spcPts val="0"/>
                        </a:spcBef>
                        <a:spcAft>
                          <a:spcPts val="0"/>
                        </a:spcAft>
                      </a:pPr>
                      <a:r>
                        <a:rPr lang="en-US" sz="1800">
                          <a:effectLst/>
                        </a:rPr>
                        <a:t>Case Dismissed</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dirty="0" smtClean="0">
                          <a:effectLst/>
                        </a:rPr>
                        <a:t>1,076</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2771">
                <a:tc>
                  <a:txBody>
                    <a:bodyPr/>
                    <a:lstStyle/>
                    <a:p>
                      <a:pPr marL="0" marR="0">
                        <a:lnSpc>
                          <a:spcPct val="115000"/>
                        </a:lnSpc>
                        <a:spcBef>
                          <a:spcPts val="0"/>
                        </a:spcBef>
                        <a:spcAft>
                          <a:spcPts val="0"/>
                        </a:spcAft>
                      </a:pPr>
                      <a:r>
                        <a:rPr lang="en-US" sz="1800" dirty="0">
                          <a:effectLst/>
                        </a:rPr>
                        <a:t>Guilty Plea to a Lesser Charge</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a:effectLst/>
                        </a:rPr>
                        <a:t>145</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2771">
                <a:tc>
                  <a:txBody>
                    <a:bodyPr/>
                    <a:lstStyle/>
                    <a:p>
                      <a:pPr marL="0" marR="0">
                        <a:lnSpc>
                          <a:spcPct val="115000"/>
                        </a:lnSpc>
                        <a:spcBef>
                          <a:spcPts val="0"/>
                        </a:spcBef>
                        <a:spcAft>
                          <a:spcPts val="0"/>
                        </a:spcAft>
                      </a:pPr>
                      <a:r>
                        <a:rPr lang="en-US" sz="1800">
                          <a:effectLst/>
                        </a:rPr>
                        <a:t>Guilty As Charged Conviction</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a:effectLst/>
                        </a:rPr>
                        <a:t>103</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2771">
                <a:tc>
                  <a:txBody>
                    <a:bodyPr/>
                    <a:lstStyle/>
                    <a:p>
                      <a:pPr marL="0" marR="0">
                        <a:lnSpc>
                          <a:spcPct val="115000"/>
                        </a:lnSpc>
                        <a:spcBef>
                          <a:spcPts val="0"/>
                        </a:spcBef>
                        <a:spcAft>
                          <a:spcPts val="0"/>
                        </a:spcAft>
                      </a:pPr>
                      <a:r>
                        <a:rPr lang="en-US" sz="1800">
                          <a:effectLst/>
                        </a:rPr>
                        <a:t>Case Adjudication Deferred</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a:effectLst/>
                        </a:rPr>
                        <a:t>42</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2771">
                <a:tc>
                  <a:txBody>
                    <a:bodyPr/>
                    <a:lstStyle/>
                    <a:p>
                      <a:pPr marL="0" marR="0">
                        <a:lnSpc>
                          <a:spcPct val="115000"/>
                        </a:lnSpc>
                        <a:spcBef>
                          <a:spcPts val="0"/>
                        </a:spcBef>
                        <a:spcAft>
                          <a:spcPts val="0"/>
                        </a:spcAft>
                      </a:pPr>
                      <a:r>
                        <a:rPr lang="en-US" sz="1800">
                          <a:effectLst/>
                        </a:rPr>
                        <a:t>Guilty Conviction of Lesser Charges</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dirty="0">
                          <a:effectLst/>
                        </a:rPr>
                        <a:t>22</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2771">
                <a:tc>
                  <a:txBody>
                    <a:bodyPr/>
                    <a:lstStyle/>
                    <a:p>
                      <a:pPr marL="0" marR="0">
                        <a:lnSpc>
                          <a:spcPct val="115000"/>
                        </a:lnSpc>
                        <a:spcBef>
                          <a:spcPts val="0"/>
                        </a:spcBef>
                        <a:spcAft>
                          <a:spcPts val="0"/>
                        </a:spcAft>
                      </a:pPr>
                      <a:r>
                        <a:rPr lang="en-US" sz="1800">
                          <a:effectLst/>
                        </a:rPr>
                        <a:t>Acquitted Cases</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a:effectLst/>
                        </a:rPr>
                        <a:t>15</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65539">
                <a:tc>
                  <a:txBody>
                    <a:bodyPr/>
                    <a:lstStyle/>
                    <a:p>
                      <a:pPr marL="0" marR="0">
                        <a:lnSpc>
                          <a:spcPct val="115000"/>
                        </a:lnSpc>
                        <a:spcBef>
                          <a:spcPts val="0"/>
                        </a:spcBef>
                        <a:spcAft>
                          <a:spcPts val="0"/>
                        </a:spcAft>
                      </a:pPr>
                      <a:r>
                        <a:rPr lang="en-US" sz="1800" dirty="0">
                          <a:effectLst/>
                        </a:rPr>
                        <a:t>Guilty Conviction of Lower Category Charge</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a:effectLst/>
                        </a:rPr>
                        <a:t>10</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2771">
                <a:tc>
                  <a:txBody>
                    <a:bodyPr/>
                    <a:lstStyle/>
                    <a:p>
                      <a:pPr marL="0" marR="0" algn="r">
                        <a:lnSpc>
                          <a:spcPct val="115000"/>
                        </a:lnSpc>
                        <a:spcBef>
                          <a:spcPts val="0"/>
                        </a:spcBef>
                        <a:spcAft>
                          <a:spcPts val="0"/>
                        </a:spcAft>
                      </a:pPr>
                      <a:r>
                        <a:rPr lang="en-US" sz="1800">
                          <a:effectLst/>
                        </a:rPr>
                        <a:t>TOTAL:</a:t>
                      </a:r>
                      <a:endPar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800" b="1" dirty="0" smtClean="0">
                          <a:effectLst/>
                        </a:rPr>
                        <a:t>2,592</a:t>
                      </a:r>
                      <a:endPar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7" name="Rectangle 1"/>
          <p:cNvSpPr>
            <a:spLocks noChangeArrowheads="1"/>
          </p:cNvSpPr>
          <p:nvPr/>
        </p:nvSpPr>
        <p:spPr bwMode="auto">
          <a:xfrm>
            <a:off x="680936" y="2057400"/>
            <a:ext cx="34531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smtClean="0">
                <a:ln>
                  <a:noFill/>
                </a:ln>
                <a:solidFill>
                  <a:schemeClr val="tx1"/>
                </a:solidFill>
                <a:effectLst/>
                <a:latin typeface="Franklin Gothic Book" panose="020B0503020102020204" pitchFamily="34" charset="0"/>
                <a:ea typeface="Times New Roman" panose="02020603050405020304" pitchFamily="18" charset="0"/>
                <a:cs typeface="Times New Roman" panose="02020603050405020304" pitchFamily="18" charset="0"/>
              </a:rPr>
              <a:t>Sum of Disposition by Type of Offense</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8961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z="4800" dirty="0" smtClean="0"/>
              <a:t>Use of </a:t>
            </a:r>
            <a:r>
              <a:rPr lang="en-US" sz="4800" dirty="0" err="1" smtClean="0"/>
              <a:t>S.T.O.P</a:t>
            </a:r>
            <a:r>
              <a:rPr lang="en-US" sz="4800" dirty="0" smtClean="0"/>
              <a:t>. VAWA Funds</a:t>
            </a:r>
            <a:r>
              <a:rPr lang="en-US" dirty="0" smtClean="0"/>
              <a:t/>
            </a:r>
            <a:br>
              <a:rPr lang="en-US" dirty="0" smtClean="0"/>
            </a:br>
            <a:r>
              <a:rPr lang="en-US" sz="4400" i="1" dirty="0" err="1" smtClean="0"/>
              <a:t>SFY</a:t>
            </a:r>
            <a:r>
              <a:rPr lang="en-US" sz="4400" i="1" dirty="0" smtClean="0"/>
              <a:t> 2013 Data</a:t>
            </a: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21</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91237213"/>
              </p:ext>
            </p:extLst>
          </p:nvPr>
        </p:nvGraphicFramePr>
        <p:xfrm>
          <a:off x="457200" y="2779931"/>
          <a:ext cx="8229600" cy="3200832"/>
        </p:xfrm>
        <a:graphic>
          <a:graphicData uri="http://schemas.openxmlformats.org/drawingml/2006/table">
            <a:tbl>
              <a:tblPr firstRow="1" firstCol="1" bandRow="1">
                <a:tableStyleId>{5C22544A-7EE6-4342-B048-85BDC9FD1C3A}</a:tableStyleId>
              </a:tblPr>
              <a:tblGrid>
                <a:gridCol w="1600200"/>
                <a:gridCol w="1143000"/>
                <a:gridCol w="1371600"/>
                <a:gridCol w="1371600"/>
                <a:gridCol w="1371600"/>
                <a:gridCol w="1371600"/>
              </a:tblGrid>
              <a:tr h="877669">
                <a:tc>
                  <a:txBody>
                    <a:bodyPr/>
                    <a:lstStyle/>
                    <a:p>
                      <a:pPr marL="0" marR="0">
                        <a:lnSpc>
                          <a:spcPct val="115000"/>
                        </a:lnSpc>
                        <a:spcBef>
                          <a:spcPts val="0"/>
                        </a:spcBef>
                        <a:spcAft>
                          <a:spcPts val="0"/>
                        </a:spcAft>
                      </a:pPr>
                      <a:r>
                        <a:rPr lang="en-US" sz="1400" dirty="0">
                          <a:effectLst/>
                        </a:rPr>
                        <a:t>Offender Type</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No. Continuing Offenders</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No. New Offenders</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Total Offenders Monitored</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No. Completing Probation WITHOUT violations</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No. Completing Probation WITH violations</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70403">
                <a:tc>
                  <a:txBody>
                    <a:bodyPr/>
                    <a:lstStyle/>
                    <a:p>
                      <a:pPr marL="0" marR="0">
                        <a:lnSpc>
                          <a:spcPct val="115000"/>
                        </a:lnSpc>
                        <a:spcBef>
                          <a:spcPts val="0"/>
                        </a:spcBef>
                        <a:spcAft>
                          <a:spcPts val="0"/>
                        </a:spcAft>
                      </a:pPr>
                      <a:r>
                        <a:rPr lang="en-US" sz="1400">
                          <a:effectLst/>
                        </a:rPr>
                        <a:t>Domestic /dating violence Offenders</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510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385</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effectLst/>
                        </a:rPr>
                        <a:t>895</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99</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300</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38092">
                <a:tc>
                  <a:txBody>
                    <a:bodyPr/>
                    <a:lstStyle/>
                    <a:p>
                      <a:pPr marL="0" marR="0">
                        <a:lnSpc>
                          <a:spcPct val="115000"/>
                        </a:lnSpc>
                        <a:spcBef>
                          <a:spcPts val="0"/>
                        </a:spcBef>
                        <a:spcAft>
                          <a:spcPts val="0"/>
                        </a:spcAft>
                      </a:pPr>
                      <a:r>
                        <a:rPr lang="en-US" sz="1400">
                          <a:effectLst/>
                        </a:rPr>
                        <a:t>Sexual assault offenders</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15</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1</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16</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0</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2</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27271">
                <a:tc>
                  <a:txBody>
                    <a:bodyPr/>
                    <a:lstStyle/>
                    <a:p>
                      <a:pPr marL="0" marR="0">
                        <a:lnSpc>
                          <a:spcPct val="115000"/>
                        </a:lnSpc>
                        <a:spcBef>
                          <a:spcPts val="0"/>
                        </a:spcBef>
                        <a:spcAft>
                          <a:spcPts val="0"/>
                        </a:spcAft>
                      </a:pPr>
                      <a:r>
                        <a:rPr lang="en-US" sz="1400">
                          <a:effectLst/>
                        </a:rPr>
                        <a:t>Stalking Offenders</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13</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1</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14</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0</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0</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0561">
                <a:tc>
                  <a:txBody>
                    <a:bodyPr/>
                    <a:lstStyle/>
                    <a:p>
                      <a:pPr marL="0" marR="0" algn="r">
                        <a:lnSpc>
                          <a:spcPct val="115000"/>
                        </a:lnSpc>
                        <a:spcBef>
                          <a:spcPts val="0"/>
                        </a:spcBef>
                        <a:spcAft>
                          <a:spcPts val="0"/>
                        </a:spcAft>
                      </a:pPr>
                      <a:r>
                        <a:rPr lang="en-US" sz="1400">
                          <a:effectLst/>
                        </a:rPr>
                        <a:t>TOTALS:</a:t>
                      </a:r>
                      <a:endPar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a:effectLst/>
                        </a:rPr>
                        <a:t>538</a:t>
                      </a:r>
                      <a:endPar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a:effectLst/>
                        </a:rPr>
                        <a:t>387</a:t>
                      </a:r>
                      <a:endPar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a:effectLst/>
                        </a:rPr>
                        <a:t>925</a:t>
                      </a:r>
                      <a:endPar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a:effectLst/>
                        </a:rPr>
                        <a:t>99</a:t>
                      </a:r>
                      <a:endPar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dirty="0">
                          <a:effectLst/>
                        </a:rPr>
                        <a:t>302</a:t>
                      </a:r>
                      <a:endPar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8" name="Rectangle 7"/>
          <p:cNvSpPr/>
          <p:nvPr/>
        </p:nvSpPr>
        <p:spPr>
          <a:xfrm>
            <a:off x="442127" y="1981200"/>
            <a:ext cx="8244673" cy="646331"/>
          </a:xfrm>
          <a:prstGeom prst="rect">
            <a:avLst/>
          </a:prstGeom>
        </p:spPr>
        <p:txBody>
          <a:bodyPr wrap="square">
            <a:spAutoFit/>
          </a:bodyPr>
          <a:lstStyle/>
          <a:p>
            <a:r>
              <a:rPr lang="en-US" i="1" dirty="0">
                <a:latin typeface="Franklin Gothic Book" panose="020B0503020102020204" pitchFamily="34" charset="0"/>
                <a:ea typeface="Times New Roman" panose="02020603050405020304" pitchFamily="18" charset="0"/>
                <a:cs typeface="Times New Roman" panose="02020603050405020304" pitchFamily="18" charset="0"/>
              </a:rPr>
              <a:t>Summary of Types of Offenders Monitored in </a:t>
            </a:r>
            <a:r>
              <a:rPr lang="en-US" i="1" dirty="0" smtClean="0">
                <a:latin typeface="Franklin Gothic Book" panose="020B0503020102020204" pitchFamily="34" charset="0"/>
                <a:ea typeface="Times New Roman" panose="02020603050405020304" pitchFamily="18" charset="0"/>
                <a:cs typeface="Times New Roman" panose="02020603050405020304" pitchFamily="18" charset="0"/>
              </a:rPr>
              <a:t>VAWA-Funded </a:t>
            </a:r>
            <a:r>
              <a:rPr lang="en-US" i="1" dirty="0">
                <a:latin typeface="Franklin Gothic Book" panose="020B0503020102020204" pitchFamily="34" charset="0"/>
                <a:ea typeface="Times New Roman" panose="02020603050405020304" pitchFamily="18" charset="0"/>
                <a:cs typeface="Times New Roman" panose="02020603050405020304" pitchFamily="18" charset="0"/>
              </a:rPr>
              <a:t>Probation </a:t>
            </a:r>
            <a:r>
              <a:rPr lang="en-US" i="1" dirty="0" smtClean="0">
                <a:latin typeface="Franklin Gothic Book" panose="020B0503020102020204" pitchFamily="34" charset="0"/>
                <a:ea typeface="Times New Roman" panose="02020603050405020304" pitchFamily="18" charset="0"/>
                <a:cs typeface="Times New Roman" panose="02020603050405020304" pitchFamily="18" charset="0"/>
              </a:rPr>
              <a:t>Program (ACC Superior Court)</a:t>
            </a:r>
            <a:endParaRPr lang="en-US" dirty="0"/>
          </a:p>
        </p:txBody>
      </p:sp>
    </p:spTree>
    <p:extLst>
      <p:ext uri="{BB962C8B-B14F-4D97-AF65-F5344CB8AC3E}">
        <p14:creationId xmlns:p14="http://schemas.microsoft.com/office/powerpoint/2010/main" val="1290237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z="4800" dirty="0" smtClean="0"/>
              <a:t>Use of </a:t>
            </a:r>
            <a:r>
              <a:rPr lang="en-US" sz="4800" dirty="0" err="1" smtClean="0"/>
              <a:t>S.T.O.P</a:t>
            </a:r>
            <a:r>
              <a:rPr lang="en-US" sz="4800" dirty="0" smtClean="0"/>
              <a:t>. VAWA Funds</a:t>
            </a:r>
            <a:r>
              <a:rPr lang="en-US" dirty="0" smtClean="0"/>
              <a:t/>
            </a:r>
            <a:br>
              <a:rPr lang="en-US" dirty="0" smtClean="0"/>
            </a:b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22</a:t>
            </a:fld>
            <a:endParaRPr lang="en-US"/>
          </a:p>
        </p:txBody>
      </p:sp>
      <p:sp>
        <p:nvSpPr>
          <p:cNvPr id="6" name="Content Placeholder 5"/>
          <p:cNvSpPr>
            <a:spLocks noGrp="1"/>
          </p:cNvSpPr>
          <p:nvPr>
            <p:ph idx="1"/>
          </p:nvPr>
        </p:nvSpPr>
        <p:spPr>
          <a:xfrm>
            <a:off x="457200" y="1828800"/>
            <a:ext cx="4114800" cy="4343400"/>
          </a:xfrm>
        </p:spPr>
        <p:txBody>
          <a:bodyPr/>
          <a:lstStyle/>
          <a:p>
            <a:r>
              <a:rPr lang="en-US" dirty="0" err="1" smtClean="0"/>
              <a:t>GCADV</a:t>
            </a:r>
            <a:r>
              <a:rPr lang="en-US" dirty="0" smtClean="0"/>
              <a:t> </a:t>
            </a:r>
            <a:r>
              <a:rPr lang="en-US" dirty="0"/>
              <a:t>and </a:t>
            </a:r>
            <a:r>
              <a:rPr lang="en-US" dirty="0" err="1"/>
              <a:t>GCFV</a:t>
            </a:r>
            <a:r>
              <a:rPr lang="en-US" dirty="0"/>
              <a:t> Produced 10 year Fatality Review Report</a:t>
            </a:r>
          </a:p>
          <a:p>
            <a:pPr lvl="1"/>
            <a:endParaRPr lang="en-US" dirty="0" smtClean="0"/>
          </a:p>
          <a:p>
            <a:pPr lvl="1"/>
            <a:endParaRPr lang="en-US" dirty="0"/>
          </a:p>
          <a:p>
            <a:endParaRPr lang="en-US" dirty="0"/>
          </a:p>
        </p:txBody>
      </p:sp>
      <p:pic>
        <p:nvPicPr>
          <p:cNvPr id="3" name="Picture 2"/>
          <p:cNvPicPr>
            <a:picLocks noChangeAspect="1"/>
          </p:cNvPicPr>
          <p:nvPr/>
        </p:nvPicPr>
        <p:blipFill rotWithShape="1">
          <a:blip r:embed="rId3"/>
          <a:srcRect l="65836" t="5556" r="16246" b="11481"/>
          <a:stretch/>
        </p:blipFill>
        <p:spPr>
          <a:xfrm>
            <a:off x="4953000" y="1828800"/>
            <a:ext cx="3495675" cy="4552507"/>
          </a:xfrm>
          <a:prstGeom prst="rect">
            <a:avLst/>
          </a:prstGeom>
        </p:spPr>
      </p:pic>
    </p:spTree>
    <p:extLst>
      <p:ext uri="{BB962C8B-B14F-4D97-AF65-F5344CB8AC3E}">
        <p14:creationId xmlns:p14="http://schemas.microsoft.com/office/powerpoint/2010/main" val="3788069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lstStyle/>
          <a:p>
            <a:r>
              <a:rPr lang="en-US" sz="4800" dirty="0" smtClean="0"/>
              <a:t>Use of </a:t>
            </a:r>
            <a:r>
              <a:rPr lang="en-US" sz="4800" dirty="0" err="1" smtClean="0"/>
              <a:t>S.T.O.P</a:t>
            </a:r>
            <a:r>
              <a:rPr lang="en-US" sz="4800" dirty="0" smtClean="0"/>
              <a:t>. VAWA Funds</a:t>
            </a:r>
            <a:r>
              <a:rPr lang="en-US" dirty="0" smtClean="0"/>
              <a:t/>
            </a:r>
            <a:br>
              <a:rPr lang="en-US" dirty="0" smtClean="0"/>
            </a:br>
            <a:r>
              <a:rPr lang="en-US" sz="4400" i="1" dirty="0" err="1" smtClean="0"/>
              <a:t>SFY</a:t>
            </a:r>
            <a:r>
              <a:rPr lang="en-US" sz="4400" i="1" dirty="0" smtClean="0"/>
              <a:t> 2013 Data</a:t>
            </a: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786971463"/>
              </p:ext>
            </p:extLst>
          </p:nvPr>
        </p:nvGraphicFramePr>
        <p:xfrm>
          <a:off x="1121944" y="1600194"/>
          <a:ext cx="6900112" cy="4525976"/>
        </p:xfrm>
        <a:graphic>
          <a:graphicData uri="http://schemas.openxmlformats.org/drawingml/2006/table">
            <a:tbl>
              <a:tblPr firstRow="1" firstCol="1" bandRow="1">
                <a:tableStyleId>{5C22544A-7EE6-4342-B048-85BDC9FD1C3A}</a:tableStyleId>
              </a:tblPr>
              <a:tblGrid>
                <a:gridCol w="3450056"/>
                <a:gridCol w="3450056"/>
              </a:tblGrid>
              <a:tr h="161642">
                <a:tc>
                  <a:txBody>
                    <a:bodyPr/>
                    <a:lstStyle/>
                    <a:p>
                      <a:pPr marL="0" marR="0">
                        <a:lnSpc>
                          <a:spcPct val="115000"/>
                        </a:lnSpc>
                        <a:spcBef>
                          <a:spcPts val="0"/>
                        </a:spcBef>
                        <a:spcAft>
                          <a:spcPts val="0"/>
                        </a:spcAft>
                      </a:pPr>
                      <a:r>
                        <a:rPr lang="en-US" sz="900" dirty="0">
                          <a:effectLst/>
                        </a:rPr>
                        <a:t>Audience Type</a:t>
                      </a:r>
                      <a:endPar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nSpc>
                          <a:spcPct val="115000"/>
                        </a:lnSpc>
                        <a:spcBef>
                          <a:spcPts val="0"/>
                        </a:spcBef>
                        <a:spcAft>
                          <a:spcPts val="0"/>
                        </a:spcAft>
                      </a:pPr>
                      <a:r>
                        <a:rPr lang="en-US" sz="900">
                          <a:effectLst/>
                        </a:rPr>
                        <a:t>No. Trained</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Law enforcement officers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dirty="0" smtClean="0">
                          <a:effectLst/>
                        </a:rPr>
                        <a:t>1.674</a:t>
                      </a:r>
                      <a:endPar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Non-governmental organization Victim Advocates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374</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Multidisciplinary Audience</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242</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Faith based organization staff</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169</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Government agency staff </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150</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Volunteers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140</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Attorneys or law students, not including Prosecutors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126</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Health care professionals, not including SANEs/SAFEs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109</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Governmental Victim Advocates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69</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Translators/Interpreters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64</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Elder organization staff</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54</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Corrections, probations, parole staff</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50</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Prosecutors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49</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Social service organization staff  </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44</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SANE/SAFEs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42</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Batterer Intervention Program staff</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32</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Advocacy organization </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23</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Court personnel - judges clerks </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18</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Non-attorney Legal Services Staff</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14</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Community based organization staff </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13</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Mental health professionals</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10</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Educators teachers administrators etc.</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9</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Immigrant Organization staff </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5</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Disability organization staff</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4</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Military command staff</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2</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nSpc>
                          <a:spcPct val="115000"/>
                        </a:lnSpc>
                        <a:spcBef>
                          <a:spcPts val="0"/>
                        </a:spcBef>
                        <a:spcAft>
                          <a:spcPts val="0"/>
                        </a:spcAft>
                      </a:pPr>
                      <a:r>
                        <a:rPr lang="en-US" sz="900">
                          <a:effectLst/>
                        </a:rPr>
                        <a:t>Juvenile justice staff residential community based programs </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a:effectLst/>
                        </a:rPr>
                        <a:t>1</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r h="161642">
                <a:tc>
                  <a:txBody>
                    <a:bodyPr/>
                    <a:lstStyle/>
                    <a:p>
                      <a:pPr marL="0" marR="0" algn="r">
                        <a:lnSpc>
                          <a:spcPct val="115000"/>
                        </a:lnSpc>
                        <a:spcBef>
                          <a:spcPts val="0"/>
                        </a:spcBef>
                        <a:spcAft>
                          <a:spcPts val="0"/>
                        </a:spcAft>
                      </a:pPr>
                      <a:r>
                        <a:rPr lang="en-US" sz="900">
                          <a:effectLst/>
                        </a:rPr>
                        <a:t>TOTAL:</a:t>
                      </a:r>
                      <a:endPar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c>
                  <a:txBody>
                    <a:bodyPr/>
                    <a:lstStyle/>
                    <a:p>
                      <a:pPr marL="0" marR="0" algn="r">
                        <a:lnSpc>
                          <a:spcPct val="115000"/>
                        </a:lnSpc>
                        <a:spcBef>
                          <a:spcPts val="0"/>
                        </a:spcBef>
                        <a:spcAft>
                          <a:spcPts val="0"/>
                        </a:spcAft>
                      </a:pPr>
                      <a:r>
                        <a:rPr lang="en-US" sz="900" b="1" dirty="0" smtClean="0">
                          <a:effectLst/>
                        </a:rPr>
                        <a:t>3.487</a:t>
                      </a:r>
                      <a:endParaRPr lang="en-US" sz="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1" marR="57501" marT="0" marB="0"/>
                </a:tc>
              </a:tr>
            </a:tbl>
          </a:graphicData>
        </a:graphic>
      </p:graphicFrame>
      <p:sp>
        <p:nvSpPr>
          <p:cNvPr id="8" name="Rectangle 1"/>
          <p:cNvSpPr>
            <a:spLocks noChangeArrowheads="1"/>
          </p:cNvSpPr>
          <p:nvPr/>
        </p:nvSpPr>
        <p:spPr bwMode="auto">
          <a:xfrm>
            <a:off x="106680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smtClean="0">
                <a:ln>
                  <a:noFill/>
                </a:ln>
                <a:solidFill>
                  <a:schemeClr val="tx1"/>
                </a:solidFill>
                <a:effectLst/>
                <a:latin typeface="Franklin Gothic Book" panose="020B0503020102020204" pitchFamily="34" charset="0"/>
                <a:ea typeface="Times New Roman" panose="02020603050405020304" pitchFamily="18" charset="0"/>
                <a:cs typeface="Times New Roman" panose="02020603050405020304" pitchFamily="18" charset="0"/>
              </a:rPr>
              <a:t>Summary of Types of Professionals Trained with STOP VAWA funds</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62788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2800"/>
            <a:ext cx="8229600" cy="1600200"/>
          </a:xfrm>
        </p:spPr>
        <p:txBody>
          <a:bodyPr/>
          <a:lstStyle/>
          <a:p>
            <a:r>
              <a:rPr lang="en-US" dirty="0" smtClean="0"/>
              <a:t>2014 </a:t>
            </a:r>
            <a:r>
              <a:rPr lang="en-US" dirty="0" err="1" smtClean="0"/>
              <a:t>S.T.O.P</a:t>
            </a:r>
            <a:r>
              <a:rPr lang="en-US" dirty="0" smtClean="0"/>
              <a:t>. and SASP Awards</a:t>
            </a:r>
            <a:endParaRPr lang="en-US"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24</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7140" y="1000760"/>
            <a:ext cx="2286000" cy="1897379"/>
          </a:xfrm>
          <a:prstGeom prst="rect">
            <a:avLst/>
          </a:prstGeom>
        </p:spPr>
      </p:pic>
    </p:spTree>
    <p:extLst>
      <p:ext uri="{BB962C8B-B14F-4D97-AF65-F5344CB8AC3E}">
        <p14:creationId xmlns:p14="http://schemas.microsoft.com/office/powerpoint/2010/main" val="2821060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z="4800" dirty="0" smtClean="0"/>
              <a:t>2014 Continuation Awards</a:t>
            </a:r>
            <a:r>
              <a:rPr lang="en-US" sz="4800" dirty="0"/>
              <a:t/>
            </a:r>
            <a:br>
              <a:rPr lang="en-US" sz="4800" dirty="0"/>
            </a:br>
            <a:r>
              <a:rPr lang="en-US" sz="4800" dirty="0" smtClean="0"/>
              <a:t>VAWA and SASP Allocations</a:t>
            </a:r>
            <a:endParaRPr lang="en-US" sz="4800" dirty="0"/>
          </a:p>
        </p:txBody>
      </p:sp>
      <p:sp>
        <p:nvSpPr>
          <p:cNvPr id="3" name="Content Placeholder 2"/>
          <p:cNvSpPr>
            <a:spLocks noGrp="1"/>
          </p:cNvSpPr>
          <p:nvPr>
            <p:ph idx="1"/>
          </p:nvPr>
        </p:nvSpPr>
        <p:spPr>
          <a:xfrm>
            <a:off x="457200" y="2362200"/>
            <a:ext cx="8229600" cy="3763963"/>
          </a:xfrm>
        </p:spPr>
        <p:txBody>
          <a:bodyPr/>
          <a:lstStyle/>
          <a:p>
            <a:r>
              <a:rPr lang="en-US" sz="3200" dirty="0" smtClean="0"/>
              <a:t>SASP – 6 awards totaling $314,471</a:t>
            </a:r>
          </a:p>
          <a:p>
            <a:r>
              <a:rPr lang="en-US" sz="3200" dirty="0" smtClean="0"/>
              <a:t>VAWA – 59 awards totaling $3,520,657</a:t>
            </a:r>
          </a:p>
          <a:p>
            <a:pPr lvl="1"/>
            <a:r>
              <a:rPr lang="en-US" sz="2000" dirty="0" smtClean="0"/>
              <a:t>22 Victim Services</a:t>
            </a:r>
          </a:p>
          <a:p>
            <a:pPr lvl="1"/>
            <a:r>
              <a:rPr lang="en-US" sz="2000" dirty="0" smtClean="0"/>
              <a:t>16 Prosecution</a:t>
            </a:r>
          </a:p>
          <a:p>
            <a:pPr lvl="1"/>
            <a:r>
              <a:rPr lang="en-US" sz="2000" dirty="0"/>
              <a:t>13 Law Enforcement</a:t>
            </a:r>
          </a:p>
          <a:p>
            <a:pPr lvl="1"/>
            <a:r>
              <a:rPr lang="en-US" sz="2000" dirty="0" smtClean="0"/>
              <a:t>4 Courts</a:t>
            </a:r>
          </a:p>
          <a:p>
            <a:pPr lvl="1"/>
            <a:r>
              <a:rPr lang="en-US" sz="2000" dirty="0" smtClean="0"/>
              <a:t>4 Discretionary</a:t>
            </a:r>
            <a:endParaRPr lang="en-US" sz="2000" dirty="0"/>
          </a:p>
          <a:p>
            <a:pPr lvl="1"/>
            <a:endParaRPr lang="en-US" dirty="0" smtClean="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25</a:t>
            </a:fld>
            <a:endParaRPr lang="en-US"/>
          </a:p>
        </p:txBody>
      </p:sp>
    </p:spTree>
    <p:extLst>
      <p:ext uri="{BB962C8B-B14F-4D97-AF65-F5344CB8AC3E}">
        <p14:creationId xmlns:p14="http://schemas.microsoft.com/office/powerpoint/2010/main" val="3988847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2014-2016 VAWA Implementation Plan Meeting</a:t>
            </a:r>
            <a:endParaRPr lang="en-US"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26</a:t>
            </a:fld>
            <a:endParaRPr lang="en-US"/>
          </a:p>
        </p:txBody>
      </p:sp>
      <p:graphicFrame>
        <p:nvGraphicFramePr>
          <p:cNvPr id="6" name="Chart 5"/>
          <p:cNvGraphicFramePr>
            <a:graphicFrameLocks/>
          </p:cNvGraphicFramePr>
          <p:nvPr>
            <p:extLst>
              <p:ext uri="{D42A27DB-BD31-4B8C-83A1-F6EECF244321}">
                <p14:modId xmlns:p14="http://schemas.microsoft.com/office/powerpoint/2010/main" val="1437179584"/>
              </p:ext>
            </p:extLst>
          </p:nvPr>
        </p:nvGraphicFramePr>
        <p:xfrm>
          <a:off x="762000" y="762000"/>
          <a:ext cx="7781278" cy="5105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78527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Culturally Specific Programs</a:t>
            </a:r>
          </a:p>
        </p:txBody>
      </p:sp>
      <p:sp>
        <p:nvSpPr>
          <p:cNvPr id="3" name="Content Placeholder 2"/>
          <p:cNvSpPr>
            <a:spLocks noGrp="1"/>
          </p:cNvSpPr>
          <p:nvPr>
            <p:ph idx="1"/>
          </p:nvPr>
        </p:nvSpPr>
        <p:spPr>
          <a:xfrm>
            <a:off x="457200" y="1828800"/>
            <a:ext cx="8229600" cy="4297363"/>
          </a:xfrm>
        </p:spPr>
        <p:txBody>
          <a:bodyPr>
            <a:noAutofit/>
          </a:bodyPr>
          <a:lstStyle/>
          <a:p>
            <a:r>
              <a:rPr lang="en-US" sz="3200" dirty="0"/>
              <a:t>Total of $389,884 in awards</a:t>
            </a:r>
          </a:p>
          <a:p>
            <a:r>
              <a:rPr lang="en-US" sz="3200" dirty="0"/>
              <a:t>31% of Victim Services </a:t>
            </a:r>
            <a:r>
              <a:rPr lang="en-US" sz="3200" dirty="0" smtClean="0"/>
              <a:t>funds</a:t>
            </a:r>
          </a:p>
          <a:p>
            <a:r>
              <a:rPr lang="en-US" sz="3200" dirty="0" smtClean="0"/>
              <a:t>6 Programs</a:t>
            </a:r>
          </a:p>
          <a:p>
            <a:pPr lvl="1"/>
            <a:r>
              <a:rPr lang="en-US" sz="2000" dirty="0" err="1" smtClean="0"/>
              <a:t>Caminar</a:t>
            </a:r>
            <a:r>
              <a:rPr lang="en-US" sz="2000" dirty="0" smtClean="0"/>
              <a:t> Latino</a:t>
            </a:r>
          </a:p>
          <a:p>
            <a:pPr lvl="1"/>
            <a:r>
              <a:rPr lang="en-US" sz="2000" dirty="0" smtClean="0"/>
              <a:t>Catholic Charities</a:t>
            </a:r>
          </a:p>
          <a:p>
            <a:pPr lvl="1"/>
            <a:r>
              <a:rPr lang="en-US" sz="2000" dirty="0" smtClean="0"/>
              <a:t>Cherokee Family Violence Center </a:t>
            </a:r>
          </a:p>
          <a:p>
            <a:pPr lvl="1"/>
            <a:r>
              <a:rPr lang="en-US" sz="2000" dirty="0" smtClean="0"/>
              <a:t>International Women’s House</a:t>
            </a:r>
          </a:p>
          <a:p>
            <a:pPr lvl="1"/>
            <a:r>
              <a:rPr lang="en-US" sz="2000" dirty="0" err="1" smtClean="0"/>
              <a:t>Raksha</a:t>
            </a:r>
            <a:endParaRPr lang="en-US" sz="2000" dirty="0" smtClean="0"/>
          </a:p>
          <a:p>
            <a:pPr lvl="1"/>
            <a:r>
              <a:rPr lang="en-US" sz="2000" dirty="0" smtClean="0"/>
              <a:t>Refugee Family Services (now New American Pathways)</a:t>
            </a:r>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27</a:t>
            </a:fld>
            <a:endParaRPr lang="en-US"/>
          </a:p>
        </p:txBody>
      </p:sp>
    </p:spTree>
    <p:extLst>
      <p:ext uri="{BB962C8B-B14F-4D97-AF65-F5344CB8AC3E}">
        <p14:creationId xmlns:p14="http://schemas.microsoft.com/office/powerpoint/2010/main" val="3406398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 Programs</a:t>
            </a:r>
            <a:endParaRPr lang="en-US" dirty="0"/>
          </a:p>
        </p:txBody>
      </p:sp>
      <p:sp>
        <p:nvSpPr>
          <p:cNvPr id="3" name="Content Placeholder 2"/>
          <p:cNvSpPr>
            <a:spLocks noGrp="1"/>
          </p:cNvSpPr>
          <p:nvPr>
            <p:ph idx="1"/>
          </p:nvPr>
        </p:nvSpPr>
        <p:spPr>
          <a:xfrm>
            <a:off x="457200" y="2209799"/>
            <a:ext cx="3886200" cy="3276601"/>
          </a:xfrm>
        </p:spPr>
        <p:txBody>
          <a:bodyPr/>
          <a:lstStyle/>
          <a:p>
            <a:r>
              <a:rPr lang="en-US" dirty="0" smtClean="0"/>
              <a:t>$668,925 or </a:t>
            </a:r>
            <a:r>
              <a:rPr lang="en-US" b="1" dirty="0" smtClean="0"/>
              <a:t>19% </a:t>
            </a:r>
            <a:r>
              <a:rPr lang="en-US" dirty="0" smtClean="0"/>
              <a:t>of funds are currently used to address sexual assault</a:t>
            </a:r>
          </a:p>
          <a:p>
            <a:pPr marL="0" indent="0">
              <a:buNone/>
            </a:pPr>
            <a:endParaRPr lang="en-US" dirty="0" smtClean="0"/>
          </a:p>
          <a:p>
            <a:r>
              <a:rPr lang="en-US" dirty="0" smtClean="0"/>
              <a:t>Must meet 20% requirement by March 2015</a:t>
            </a:r>
            <a:endParaRPr lang="en-US"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28</a:t>
            </a:fld>
            <a:endParaRPr lang="en-US"/>
          </a:p>
        </p:txBody>
      </p:sp>
      <p:pic>
        <p:nvPicPr>
          <p:cNvPr id="1028" name="Picture 4" descr="https://img1.etsystatic.com/000/0/5219251/il_340x270.32714168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372200"/>
            <a:ext cx="3238500"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839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29</a:t>
            </a:fld>
            <a:endParaRPr lang="en-US"/>
          </a:p>
        </p:txBody>
      </p:sp>
      <p:sp>
        <p:nvSpPr>
          <p:cNvPr id="6" name="Rectangle 5"/>
          <p:cNvSpPr/>
          <p:nvPr/>
        </p:nvSpPr>
        <p:spPr>
          <a:xfrm>
            <a:off x="3733800" y="2133600"/>
            <a:ext cx="1739160" cy="450892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7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287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Rectangle 1"/>
          <p:cNvSpPr/>
          <p:nvPr/>
        </p:nvSpPr>
        <p:spPr>
          <a:xfrm>
            <a:off x="2317380" y="762000"/>
            <a:ext cx="4572000" cy="1600438"/>
          </a:xfrm>
          <a:prstGeom prst="rect">
            <a:avLst/>
          </a:prstGeom>
        </p:spPr>
        <p:txBody>
          <a:bodyPr>
            <a:spAutoFit/>
          </a:bodyPr>
          <a:lstStyle/>
          <a:p>
            <a:pPr algn="ctr"/>
            <a:r>
              <a:rPr lang="en-US" sz="4900" dirty="0">
                <a:solidFill>
                  <a:schemeClr val="tx2"/>
                </a:solidFill>
                <a:effectLst>
                  <a:outerShdw blurRad="63500" dist="38100" dir="5400000" algn="t" rotWithShape="0">
                    <a:prstClr val="black">
                      <a:alpha val="25000"/>
                    </a:prstClr>
                  </a:outerShdw>
                </a:effectLst>
                <a:ea typeface="+mj-ea"/>
                <a:cs typeface="+mj-cs"/>
              </a:rPr>
              <a:t>Questions and Discussion</a:t>
            </a:r>
          </a:p>
        </p:txBody>
      </p:sp>
    </p:spTree>
    <p:extLst>
      <p:ext uri="{BB962C8B-B14F-4D97-AF65-F5344CB8AC3E}">
        <p14:creationId xmlns:p14="http://schemas.microsoft.com/office/powerpoint/2010/main" val="2722106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Ground Rules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Listen </a:t>
            </a:r>
          </a:p>
          <a:p>
            <a:r>
              <a:rPr lang="en-US" dirty="0" smtClean="0"/>
              <a:t>Respect</a:t>
            </a:r>
          </a:p>
          <a:p>
            <a:r>
              <a:rPr lang="en-US" dirty="0" smtClean="0"/>
              <a:t>Step up and step back</a:t>
            </a:r>
          </a:p>
          <a:p>
            <a:r>
              <a:rPr lang="en-US" dirty="0" smtClean="0"/>
              <a:t>Oppressive language is off-limits</a:t>
            </a:r>
          </a:p>
          <a:p>
            <a:r>
              <a:rPr lang="en-US" dirty="0" err="1" smtClean="0"/>
              <a:t>TCYOB</a:t>
            </a:r>
            <a:endParaRPr lang="en-US" dirty="0" smtClean="0"/>
          </a:p>
          <a:p>
            <a:r>
              <a:rPr lang="en-US" dirty="0" smtClean="0"/>
              <a:t>Participate!</a:t>
            </a:r>
          </a:p>
          <a:p>
            <a:r>
              <a:rPr lang="en-US" dirty="0" smtClean="0"/>
              <a:t>…Anything else?</a:t>
            </a:r>
            <a:endParaRPr lang="en-US"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3</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23950530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on 2014 Application Process</a:t>
            </a:r>
            <a:endParaRPr lang="en-US" dirty="0"/>
          </a:p>
        </p:txBody>
      </p:sp>
      <p:sp>
        <p:nvSpPr>
          <p:cNvPr id="3" name="Content Placeholder 2"/>
          <p:cNvSpPr>
            <a:spLocks noGrp="1"/>
          </p:cNvSpPr>
          <p:nvPr>
            <p:ph idx="1"/>
          </p:nvPr>
        </p:nvSpPr>
        <p:spPr>
          <a:xfrm>
            <a:off x="457200" y="2133600"/>
            <a:ext cx="4572000" cy="3992563"/>
          </a:xfrm>
        </p:spPr>
        <p:txBody>
          <a:bodyPr>
            <a:normAutofit/>
          </a:bodyPr>
          <a:lstStyle/>
          <a:p>
            <a:r>
              <a:rPr lang="en-US" sz="4800" dirty="0" smtClean="0"/>
              <a:t>RFAs?</a:t>
            </a:r>
          </a:p>
          <a:p>
            <a:r>
              <a:rPr lang="en-US" sz="4800" dirty="0" smtClean="0"/>
              <a:t>Application?</a:t>
            </a:r>
          </a:p>
          <a:p>
            <a:r>
              <a:rPr lang="en-US" sz="4800" dirty="0" smtClean="0"/>
              <a:t>Award process?</a:t>
            </a:r>
            <a:endParaRPr lang="en-US" sz="4800"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30</a:t>
            </a:fld>
            <a:endParaRPr lang="en-US"/>
          </a:p>
        </p:txBody>
      </p:sp>
      <p:pic>
        <p:nvPicPr>
          <p:cNvPr id="1026" name="Picture 2" descr="http://m.c.lnkd.licdn.com/mpr/mpr/p/5/005/073/308/3a9c0f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5257" y="2510631"/>
            <a:ext cx="285750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19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 Overview</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r>
              <a:rPr lang="en-US" sz="3600" dirty="0" smtClean="0"/>
              <a:t>Covers 2014-2016</a:t>
            </a:r>
          </a:p>
          <a:p>
            <a:r>
              <a:rPr lang="en-US" sz="3600" dirty="0" smtClean="0"/>
              <a:t>Submit updates in 2015 and 2016 with STOP application</a:t>
            </a:r>
          </a:p>
          <a:p>
            <a:r>
              <a:rPr lang="en-US" sz="3600" dirty="0" smtClean="0"/>
              <a:t>Next plan will cover 2017-2019</a:t>
            </a:r>
            <a:endParaRPr lang="en-US" sz="3600"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31</a:t>
            </a:fld>
            <a:endParaRPr lang="en-US"/>
          </a:p>
        </p:txBody>
      </p:sp>
    </p:spTree>
    <p:extLst>
      <p:ext uri="{BB962C8B-B14F-4D97-AF65-F5344CB8AC3E}">
        <p14:creationId xmlns:p14="http://schemas.microsoft.com/office/powerpoint/2010/main" val="20853507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 Overview</a:t>
            </a:r>
            <a:endParaRPr lang="en-US" dirty="0"/>
          </a:p>
        </p:txBody>
      </p:sp>
      <p:sp>
        <p:nvSpPr>
          <p:cNvPr id="3" name="Content Placeholder 2"/>
          <p:cNvSpPr>
            <a:spLocks noGrp="1"/>
          </p:cNvSpPr>
          <p:nvPr>
            <p:ph idx="1"/>
          </p:nvPr>
        </p:nvSpPr>
        <p:spPr/>
        <p:txBody>
          <a:bodyPr>
            <a:normAutofit/>
          </a:bodyPr>
          <a:lstStyle/>
          <a:p>
            <a:r>
              <a:rPr lang="en-US" dirty="0" smtClean="0"/>
              <a:t>Description of planning process</a:t>
            </a:r>
          </a:p>
          <a:p>
            <a:r>
              <a:rPr lang="en-US" dirty="0" smtClean="0"/>
              <a:t>Needs and Context (Data, demographics, maps, etc.)</a:t>
            </a:r>
          </a:p>
          <a:p>
            <a:r>
              <a:rPr lang="en-US" dirty="0" smtClean="0"/>
              <a:t>Plan priorities and approaches</a:t>
            </a:r>
          </a:p>
          <a:p>
            <a:pPr lvl="1"/>
            <a:r>
              <a:rPr lang="en-US" dirty="0" smtClean="0"/>
              <a:t>Priorities</a:t>
            </a:r>
          </a:p>
          <a:p>
            <a:pPr lvl="1"/>
            <a:r>
              <a:rPr lang="en-US" dirty="0" smtClean="0"/>
              <a:t>Goals</a:t>
            </a:r>
          </a:p>
          <a:p>
            <a:pPr lvl="1"/>
            <a:r>
              <a:rPr lang="en-US" dirty="0" smtClean="0"/>
              <a:t>Reducing DV-related homicides</a:t>
            </a:r>
          </a:p>
          <a:p>
            <a:pPr lvl="1"/>
            <a:r>
              <a:rPr lang="en-US" dirty="0" smtClean="0"/>
              <a:t>Currently funded programs</a:t>
            </a:r>
          </a:p>
          <a:p>
            <a:pPr lvl="1"/>
            <a:r>
              <a:rPr lang="en-US" dirty="0" smtClean="0"/>
              <a:t>Sexual Assault set-aside (goes into effect March 2015)</a:t>
            </a:r>
          </a:p>
          <a:p>
            <a:pPr lvl="1"/>
            <a:r>
              <a:rPr lang="en-US" dirty="0" smtClean="0"/>
              <a:t>Grant-making strategy</a:t>
            </a:r>
          </a:p>
          <a:p>
            <a:pPr lvl="1"/>
            <a:r>
              <a:rPr lang="en-US" dirty="0" smtClean="0"/>
              <a:t>Addressing the needs of underserved victims</a:t>
            </a:r>
          </a:p>
          <a:p>
            <a:endParaRPr lang="en-US" dirty="0" smtClean="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32</a:t>
            </a:fld>
            <a:endParaRPr lang="en-US"/>
          </a:p>
        </p:txBody>
      </p:sp>
    </p:spTree>
    <p:extLst>
      <p:ext uri="{BB962C8B-B14F-4D97-AF65-F5344CB8AC3E}">
        <p14:creationId xmlns:p14="http://schemas.microsoft.com/office/powerpoint/2010/main" val="40317752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625"/>
            <a:ext cx="8229600" cy="1143000"/>
          </a:xfrm>
        </p:spPr>
        <p:txBody>
          <a:bodyPr>
            <a:normAutofit/>
          </a:bodyPr>
          <a:lstStyle/>
          <a:p>
            <a:pPr algn="ctr"/>
            <a:r>
              <a:rPr lang="en-US" dirty="0" err="1" smtClean="0"/>
              <a:t>S.T.O.P</a:t>
            </a:r>
            <a:r>
              <a:rPr lang="en-US" dirty="0"/>
              <a:t>.</a:t>
            </a:r>
            <a:r>
              <a:rPr lang="en-US" dirty="0" smtClean="0"/>
              <a:t> Purpose Areas</a:t>
            </a:r>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pPr marL="0" indent="0">
              <a:buNone/>
            </a:pPr>
            <a:r>
              <a:rPr lang="en-US" b="1" dirty="0"/>
              <a:t>High Priorities (all tied)</a:t>
            </a:r>
          </a:p>
          <a:p>
            <a:pPr marL="0" indent="0">
              <a:buNone/>
            </a:pPr>
            <a:endParaRPr lang="en-US" i="1" dirty="0"/>
          </a:p>
          <a:p>
            <a:pPr marL="0" indent="0">
              <a:buNone/>
            </a:pPr>
            <a:r>
              <a:rPr lang="en-US" dirty="0"/>
              <a:t>9. </a:t>
            </a:r>
            <a:r>
              <a:rPr lang="en-US" dirty="0" smtClean="0"/>
              <a:t>Strengthen support for elderly victims and victims with disabilities</a:t>
            </a:r>
          </a:p>
          <a:p>
            <a:pPr marL="0" indent="0">
              <a:buNone/>
            </a:pPr>
            <a:endParaRPr lang="en-US" dirty="0"/>
          </a:p>
          <a:p>
            <a:pPr marL="0" indent="0">
              <a:buNone/>
            </a:pPr>
            <a:r>
              <a:rPr lang="en-US" dirty="0"/>
              <a:t>11. Maintaining core victim services and criminal justice initiatives, while supporting complementary new initiatives and emergency services for victims and their families</a:t>
            </a:r>
            <a:r>
              <a:rPr lang="en-US" dirty="0" smtClean="0"/>
              <a:t>.</a:t>
            </a:r>
          </a:p>
          <a:p>
            <a:pPr marL="0" indent="0">
              <a:buNone/>
            </a:pPr>
            <a:endParaRPr lang="en-US" dirty="0"/>
          </a:p>
          <a:p>
            <a:pPr marL="0" indent="0">
              <a:buNone/>
            </a:pPr>
            <a:r>
              <a:rPr lang="en-US" dirty="0"/>
              <a:t>20. Developing, enhancing, or strengthening prevention and educational </a:t>
            </a:r>
            <a:r>
              <a:rPr lang="en-US" dirty="0" smtClean="0"/>
              <a:t>programming</a:t>
            </a:r>
          </a:p>
        </p:txBody>
      </p:sp>
      <p:sp>
        <p:nvSpPr>
          <p:cNvPr id="5" name="Slide Number Placeholder 4"/>
          <p:cNvSpPr>
            <a:spLocks noGrp="1"/>
          </p:cNvSpPr>
          <p:nvPr>
            <p:ph type="sldNum" sz="quarter" idx="12"/>
          </p:nvPr>
        </p:nvSpPr>
        <p:spPr/>
        <p:txBody>
          <a:bodyPr/>
          <a:lstStyle/>
          <a:p>
            <a:fld id="{00BC4443-90F7-456F-8944-89493E6ED9E5}" type="slidenum">
              <a:rPr lang="en-US" smtClean="0"/>
              <a:pPr/>
              <a:t>33</a:t>
            </a:fld>
            <a:endParaRPr lang="en-US"/>
          </a:p>
        </p:txBody>
      </p:sp>
      <p:sp>
        <p:nvSpPr>
          <p:cNvPr id="4" name="Footer Placeholder 3"/>
          <p:cNvSpPr>
            <a:spLocks noGrp="1"/>
          </p:cNvSpPr>
          <p:nvPr>
            <p:ph type="ftr" sz="quarter" idx="11"/>
          </p:nvPr>
        </p:nvSpPr>
        <p:spPr/>
        <p:txBody>
          <a:bodyPr/>
          <a:lstStyle/>
          <a:p>
            <a:r>
              <a:rPr lang="en-US" dirty="0" smtClean="0"/>
              <a:t>2014-2016 VAWA Implementation Plan Meeting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60549" y="228600"/>
            <a:ext cx="8229600" cy="1048512"/>
          </a:xfrm>
        </p:spPr>
        <p:txBody>
          <a:bodyPr>
            <a:normAutofit/>
          </a:bodyPr>
          <a:lstStyle/>
          <a:p>
            <a:r>
              <a:rPr lang="en-US" dirty="0" err="1"/>
              <a:t>S.T.O.P</a:t>
            </a:r>
            <a:r>
              <a:rPr lang="en-US" dirty="0"/>
              <a:t>. </a:t>
            </a:r>
            <a:r>
              <a:rPr lang="en-US" dirty="0" smtClean="0"/>
              <a:t>Purpose Areas</a:t>
            </a:r>
            <a:endParaRPr lang="en-US" dirty="0"/>
          </a:p>
        </p:txBody>
      </p:sp>
      <p:sp>
        <p:nvSpPr>
          <p:cNvPr id="3" name="Content Placeholder 2"/>
          <p:cNvSpPr>
            <a:spLocks noGrp="1"/>
          </p:cNvSpPr>
          <p:nvPr>
            <p:ph idx="1"/>
          </p:nvPr>
        </p:nvSpPr>
        <p:spPr>
          <a:xfrm>
            <a:off x="460548" y="1447800"/>
            <a:ext cx="8226251" cy="4678363"/>
          </a:xfrm>
        </p:spPr>
        <p:txBody>
          <a:bodyPr>
            <a:normAutofit fontScale="92500" lnSpcReduction="20000"/>
          </a:bodyPr>
          <a:lstStyle/>
          <a:p>
            <a:r>
              <a:rPr lang="en-US" b="1" dirty="0"/>
              <a:t>Medium Priorities</a:t>
            </a:r>
          </a:p>
          <a:p>
            <a:endParaRPr lang="en-US" i="1" dirty="0"/>
          </a:p>
          <a:p>
            <a:pPr marL="0" indent="0">
              <a:buNone/>
            </a:pPr>
            <a:r>
              <a:rPr lang="en-US" dirty="0"/>
              <a:t>19. </a:t>
            </a:r>
            <a:r>
              <a:rPr lang="en-US" dirty="0" smtClean="0"/>
              <a:t>Improving access to services regardless of sexual </a:t>
            </a:r>
            <a:r>
              <a:rPr lang="en-US" dirty="0"/>
              <a:t>orientation or gender </a:t>
            </a:r>
            <a:r>
              <a:rPr lang="en-US" dirty="0" smtClean="0"/>
              <a:t>identity</a:t>
            </a:r>
          </a:p>
          <a:p>
            <a:pPr marL="0" indent="0">
              <a:buNone/>
            </a:pPr>
            <a:endParaRPr lang="en-US" dirty="0" smtClean="0"/>
          </a:p>
          <a:p>
            <a:pPr marL="0" indent="0">
              <a:buNone/>
            </a:pPr>
            <a:r>
              <a:rPr lang="en-US" dirty="0" smtClean="0"/>
              <a:t>(</a:t>
            </a:r>
            <a:r>
              <a:rPr lang="en-US" dirty="0"/>
              <a:t>5, 8, 10, and 14 tied)</a:t>
            </a:r>
          </a:p>
          <a:p>
            <a:pPr marL="0" indent="0">
              <a:buNone/>
            </a:pPr>
            <a:r>
              <a:rPr lang="en-US" dirty="0"/>
              <a:t>5. Developing, enlarging, or strengthening victim services and legal assistance </a:t>
            </a:r>
            <a:r>
              <a:rPr lang="en-US" dirty="0" smtClean="0"/>
              <a:t>programs</a:t>
            </a:r>
          </a:p>
          <a:p>
            <a:pPr marL="0" indent="0">
              <a:buNone/>
            </a:pPr>
            <a:r>
              <a:rPr lang="en-US" dirty="0" smtClean="0"/>
              <a:t>8</a:t>
            </a:r>
            <a:r>
              <a:rPr lang="en-US" dirty="0"/>
              <a:t>. Training of sexual assault forensic medical personnel </a:t>
            </a:r>
            <a:r>
              <a:rPr lang="en-US" dirty="0" smtClean="0"/>
              <a:t>examiners</a:t>
            </a:r>
            <a:endParaRPr lang="en-US" dirty="0"/>
          </a:p>
          <a:p>
            <a:pPr marL="0" indent="0">
              <a:buNone/>
            </a:pPr>
            <a:r>
              <a:rPr lang="en-US" dirty="0"/>
              <a:t>10. Providing assistance to victims of domestic violence and sexual assault in immigration matters</a:t>
            </a:r>
            <a:r>
              <a:rPr lang="en-US" dirty="0" smtClean="0"/>
              <a:t>.</a:t>
            </a:r>
            <a:endParaRPr lang="en-US" dirty="0"/>
          </a:p>
          <a:p>
            <a:pPr marL="0" indent="0">
              <a:buNone/>
            </a:pPr>
            <a:r>
              <a:rPr lang="en-US" dirty="0"/>
              <a:t>14. Developing and promoting state, local, or tribal legislation and policies that enhance best </a:t>
            </a:r>
            <a:r>
              <a:rPr lang="en-US" dirty="0" smtClean="0"/>
              <a:t>practices</a:t>
            </a:r>
            <a:endParaRPr lang="en-US"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34</a:t>
            </a:fld>
            <a:endParaRPr lang="en-US"/>
          </a:p>
        </p:txBody>
      </p:sp>
      <p:sp>
        <p:nvSpPr>
          <p:cNvPr id="2" name="Footer Placeholder 1"/>
          <p:cNvSpPr>
            <a:spLocks noGrp="1"/>
          </p:cNvSpPr>
          <p:nvPr>
            <p:ph type="ftr" sz="quarter" idx="11"/>
          </p:nvPr>
        </p:nvSpPr>
        <p:spPr/>
        <p:txBody>
          <a:bodyPr/>
          <a:lstStyle/>
          <a:p>
            <a:r>
              <a:rPr lang="en-US" smtClean="0"/>
              <a:t>2014-2016 VAWA Implementation Plan Meeting</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28600"/>
            <a:ext cx="8229600" cy="1143000"/>
          </a:xfrm>
        </p:spPr>
        <p:txBody>
          <a:bodyPr>
            <a:normAutofit/>
          </a:bodyPr>
          <a:lstStyle/>
          <a:p>
            <a:r>
              <a:rPr lang="en-US" dirty="0" err="1"/>
              <a:t>S.T.O.P</a:t>
            </a:r>
            <a:r>
              <a:rPr lang="en-US" dirty="0"/>
              <a:t>. </a:t>
            </a:r>
            <a:r>
              <a:rPr lang="en-US" dirty="0" smtClean="0"/>
              <a:t>Purpose Areas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dirty="0"/>
              <a:t>(1, 4 and 7 tied)</a:t>
            </a:r>
          </a:p>
          <a:p>
            <a:pPr marL="0" indent="0">
              <a:buNone/>
            </a:pPr>
            <a:r>
              <a:rPr lang="en-US" dirty="0" smtClean="0"/>
              <a:t>1. Training </a:t>
            </a:r>
            <a:r>
              <a:rPr lang="en-US" dirty="0"/>
              <a:t>law enforcement officers, judges, other court personnel, and </a:t>
            </a:r>
            <a:r>
              <a:rPr lang="en-US" dirty="0" smtClean="0"/>
              <a:t>prosecutors, including </a:t>
            </a:r>
            <a:r>
              <a:rPr lang="en-US" dirty="0"/>
              <a:t>the use of nonimmigrant status under subparagraphs (U) and (T) of section 101(a)(15) of the Immigration and Nationality Act (8 </a:t>
            </a:r>
            <a:r>
              <a:rPr lang="en-US" dirty="0" err="1"/>
              <a:t>U.S.C</a:t>
            </a:r>
            <a:r>
              <a:rPr lang="en-US" dirty="0"/>
              <a:t>. 1101(a</a:t>
            </a:r>
            <a:r>
              <a:rPr lang="en-US" dirty="0" smtClean="0"/>
              <a:t>)).</a:t>
            </a:r>
            <a:endParaRPr lang="en-US" dirty="0"/>
          </a:p>
          <a:p>
            <a:pPr marL="0" indent="0">
              <a:buNone/>
            </a:pPr>
            <a:r>
              <a:rPr lang="en-US" dirty="0"/>
              <a:t>4. Developing, installing, or expanding data collection and communication </a:t>
            </a:r>
            <a:r>
              <a:rPr lang="en-US" dirty="0" smtClean="0"/>
              <a:t>systems</a:t>
            </a:r>
          </a:p>
          <a:p>
            <a:pPr marL="0" indent="0">
              <a:buNone/>
            </a:pPr>
            <a:r>
              <a:rPr lang="en-US" dirty="0" smtClean="0"/>
              <a:t>7</a:t>
            </a:r>
            <a:r>
              <a:rPr lang="en-US" dirty="0"/>
              <a:t>. Supporting formal and informal statewide, multidisciplinary </a:t>
            </a:r>
            <a:r>
              <a:rPr lang="en-US" dirty="0" smtClean="0"/>
              <a:t>efforts</a:t>
            </a:r>
            <a:endParaRPr lang="en-US"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35</a:t>
            </a:fld>
            <a:endParaRPr lang="en-US"/>
          </a:p>
        </p:txBody>
      </p:sp>
      <p:sp>
        <p:nvSpPr>
          <p:cNvPr id="2" name="Footer Placeholder 1"/>
          <p:cNvSpPr>
            <a:spLocks noGrp="1"/>
          </p:cNvSpPr>
          <p:nvPr>
            <p:ph type="ftr" sz="quarter" idx="11"/>
          </p:nvPr>
        </p:nvSpPr>
        <p:spPr/>
        <p:txBody>
          <a:bodyPr/>
          <a:lstStyle/>
          <a:p>
            <a:r>
              <a:rPr lang="en-US" smtClean="0"/>
              <a:t>2014-2016 VAWA Implementation Plan Meeting</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3013" y="152400"/>
            <a:ext cx="8229600" cy="1143000"/>
          </a:xfrm>
        </p:spPr>
        <p:txBody>
          <a:bodyPr>
            <a:normAutofit/>
          </a:bodyPr>
          <a:lstStyle/>
          <a:p>
            <a:r>
              <a:rPr lang="en-US" dirty="0" err="1"/>
              <a:t>S.T.O.P</a:t>
            </a:r>
            <a:r>
              <a:rPr lang="en-US" dirty="0"/>
              <a:t>. </a:t>
            </a:r>
            <a:r>
              <a:rPr lang="en-US" dirty="0" smtClean="0"/>
              <a:t>Purpose Areas</a:t>
            </a:r>
            <a:endParaRPr lang="en-US" dirty="0"/>
          </a:p>
        </p:txBody>
      </p:sp>
      <p:sp>
        <p:nvSpPr>
          <p:cNvPr id="3" name="Content Placeholder 2"/>
          <p:cNvSpPr>
            <a:spLocks noGrp="1"/>
          </p:cNvSpPr>
          <p:nvPr>
            <p:ph idx="1"/>
          </p:nvPr>
        </p:nvSpPr>
        <p:spPr>
          <a:xfrm>
            <a:off x="453013" y="1524000"/>
            <a:ext cx="8233787" cy="4602163"/>
          </a:xfrm>
        </p:spPr>
        <p:txBody>
          <a:bodyPr>
            <a:normAutofit fontScale="77500" lnSpcReduction="20000"/>
          </a:bodyPr>
          <a:lstStyle/>
          <a:p>
            <a:pPr marL="0" indent="0">
              <a:buNone/>
            </a:pPr>
            <a:r>
              <a:rPr lang="en-US" dirty="0"/>
              <a:t>3. Developing and implementing more effective police, court, and prosecution policies, protocols, orders, and services</a:t>
            </a:r>
            <a:endParaRPr lang="en-US" b="1" dirty="0"/>
          </a:p>
          <a:p>
            <a:pPr marL="0" indent="0">
              <a:buNone/>
            </a:pPr>
            <a:endParaRPr lang="en-US" b="1" dirty="0" smtClean="0"/>
          </a:p>
          <a:p>
            <a:r>
              <a:rPr lang="en-US" b="1" dirty="0" smtClean="0"/>
              <a:t>Low </a:t>
            </a:r>
            <a:r>
              <a:rPr lang="en-US" b="1" dirty="0"/>
              <a:t>Priorities</a:t>
            </a:r>
          </a:p>
          <a:p>
            <a:pPr marL="0" indent="0">
              <a:buNone/>
            </a:pPr>
            <a:endParaRPr lang="en-US" i="1" dirty="0"/>
          </a:p>
          <a:p>
            <a:pPr marL="0" indent="0">
              <a:buNone/>
            </a:pPr>
            <a:r>
              <a:rPr lang="en-US" dirty="0"/>
              <a:t>15. Developing, implementing, or enhancing Sexual Assault Response </a:t>
            </a:r>
            <a:r>
              <a:rPr lang="en-US" dirty="0" smtClean="0"/>
              <a:t>Teams</a:t>
            </a:r>
            <a:endParaRPr lang="en-US" dirty="0"/>
          </a:p>
          <a:p>
            <a:pPr marL="0" indent="0">
              <a:buNone/>
            </a:pPr>
            <a:endParaRPr lang="en-US" dirty="0"/>
          </a:p>
          <a:p>
            <a:pPr marL="0" indent="0">
              <a:buNone/>
            </a:pPr>
            <a:r>
              <a:rPr lang="en-US" dirty="0"/>
              <a:t>16. Developing and strengthening policies, protocols, best practices, and training for law enforcement agencies and prosecutors relating to the investigation and prosecution of sexual assault cases and the appropriate treatment of victims</a:t>
            </a:r>
            <a:r>
              <a:rPr lang="en-US" dirty="0" smtClean="0"/>
              <a:t>.</a:t>
            </a:r>
          </a:p>
          <a:p>
            <a:pPr marL="0" indent="0">
              <a:buNone/>
            </a:pPr>
            <a:endParaRPr lang="en-US" dirty="0"/>
          </a:p>
          <a:p>
            <a:pPr marL="0" indent="0">
              <a:buNone/>
            </a:pPr>
            <a:r>
              <a:rPr lang="en-US" dirty="0"/>
              <a:t>18. Identifying and conducting inventories of backlogs of sexual assault evidence collection kits and developing protocols and policies for responding to and addressing such backlogs, including protocols and policies for notifying and involving victims.</a:t>
            </a:r>
          </a:p>
          <a:p>
            <a:pPr marL="457200" lvl="1" indent="0">
              <a:buNone/>
            </a:pPr>
            <a:endParaRPr lang="en-US"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36</a:t>
            </a:fld>
            <a:endParaRPr lang="en-US"/>
          </a:p>
        </p:txBody>
      </p:sp>
      <p:sp>
        <p:nvSpPr>
          <p:cNvPr id="2" name="Footer Placeholder 1"/>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173297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52400"/>
            <a:ext cx="8229600" cy="1143000"/>
          </a:xfrm>
        </p:spPr>
        <p:txBody>
          <a:bodyPr>
            <a:normAutofit/>
          </a:bodyPr>
          <a:lstStyle/>
          <a:p>
            <a:r>
              <a:rPr lang="en-US" dirty="0" err="1"/>
              <a:t>S.T.O.P</a:t>
            </a:r>
            <a:r>
              <a:rPr lang="en-US" dirty="0"/>
              <a:t>. </a:t>
            </a:r>
            <a:r>
              <a:rPr lang="en-US" dirty="0" smtClean="0"/>
              <a:t>Purpose Areas</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r>
              <a:rPr lang="en-US" dirty="0"/>
              <a:t>13. Providing funding to law enforcement agencies, victim services providers, and state, tribal, territorial, and local governments (which funding stream shall be known as the Crystal Judson Domestic Violence Protocol Program</a:t>
            </a:r>
            <a:r>
              <a:rPr lang="en-US" dirty="0" smtClean="0"/>
              <a:t>)</a:t>
            </a:r>
          </a:p>
          <a:p>
            <a:pPr marL="0" indent="0">
              <a:buNone/>
            </a:pPr>
            <a:endParaRPr lang="en-US" dirty="0" smtClean="0"/>
          </a:p>
          <a:p>
            <a:pPr marL="0" indent="0">
              <a:buNone/>
            </a:pPr>
            <a:r>
              <a:rPr lang="en-US" dirty="0"/>
              <a:t>12. Supporting the placement of special victim assistants (to be known as “Jessica Gonzales Victim Assistants”) in local law enforcement agencies to serve as liaisons between victims </a:t>
            </a:r>
            <a:r>
              <a:rPr lang="en-US" dirty="0" smtClean="0"/>
              <a:t>and </a:t>
            </a:r>
            <a:r>
              <a:rPr lang="en-US" dirty="0"/>
              <a:t>personnel in local law enforcement </a:t>
            </a:r>
            <a:r>
              <a:rPr lang="en-US" dirty="0" smtClean="0"/>
              <a:t>agencies</a:t>
            </a:r>
            <a:endParaRPr lang="en-US"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37</a:t>
            </a:fld>
            <a:endParaRPr lang="en-US"/>
          </a:p>
        </p:txBody>
      </p:sp>
      <p:sp>
        <p:nvSpPr>
          <p:cNvPr id="2" name="Footer Placeholder 1"/>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10789333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76200"/>
            <a:ext cx="8229600" cy="1143000"/>
          </a:xfrm>
        </p:spPr>
        <p:txBody>
          <a:bodyPr>
            <a:normAutofit/>
          </a:bodyPr>
          <a:lstStyle/>
          <a:p>
            <a:r>
              <a:rPr lang="en-US" dirty="0" err="1"/>
              <a:t>S.T.O.P</a:t>
            </a:r>
            <a:r>
              <a:rPr lang="en-US" dirty="0"/>
              <a:t>. </a:t>
            </a:r>
            <a:r>
              <a:rPr lang="en-US" dirty="0" smtClean="0"/>
              <a:t>Purpose Areas</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r>
              <a:rPr lang="en-US" dirty="0"/>
              <a:t>2. Developing, training, or expanding units of law enforcement officers, judges, other court personnel, and prosecutors </a:t>
            </a:r>
            <a:endParaRPr lang="en-US" dirty="0" smtClean="0"/>
          </a:p>
          <a:p>
            <a:pPr marL="0" indent="0">
              <a:buNone/>
            </a:pPr>
            <a:endParaRPr lang="en-US" dirty="0"/>
          </a:p>
          <a:p>
            <a:pPr marL="0" indent="0">
              <a:buNone/>
            </a:pPr>
            <a:r>
              <a:rPr lang="en-US" dirty="0"/>
              <a:t>6. Developing, enlarging, or strengthening programs addressing the needs and circumstances of Indian </a:t>
            </a:r>
            <a:r>
              <a:rPr lang="en-US" dirty="0" smtClean="0"/>
              <a:t>tribes</a:t>
            </a:r>
          </a:p>
          <a:p>
            <a:pPr marL="0" indent="0">
              <a:buNone/>
            </a:pPr>
            <a:endParaRPr lang="en-US" dirty="0"/>
          </a:p>
          <a:p>
            <a:pPr marL="0" indent="0">
              <a:buNone/>
            </a:pPr>
            <a:r>
              <a:rPr lang="en-US" dirty="0"/>
              <a:t>17. Developing, enlarging or strengthening programs addressing sexual assault against men, women, and youth in correctional or detention settings.</a:t>
            </a:r>
          </a:p>
          <a:p>
            <a:pPr marL="457200" lvl="1" indent="0">
              <a:buNone/>
            </a:pPr>
            <a:endParaRPr lang="en-US"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38</a:t>
            </a:fld>
            <a:endParaRPr lang="en-US"/>
          </a:p>
        </p:txBody>
      </p:sp>
      <p:sp>
        <p:nvSpPr>
          <p:cNvPr id="2" name="Footer Placeholder 1"/>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326321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3851" y="3863181"/>
            <a:ext cx="8229600" cy="1143000"/>
          </a:xfrm>
        </p:spPr>
        <p:txBody>
          <a:bodyPr>
            <a:normAutofit fontScale="90000"/>
          </a:bodyPr>
          <a:lstStyle/>
          <a:p>
            <a:r>
              <a:rPr lang="en-US" dirty="0" err="1"/>
              <a:t>S.T.O.P</a:t>
            </a:r>
            <a:r>
              <a:rPr lang="en-US" dirty="0"/>
              <a:t>. </a:t>
            </a:r>
            <a:r>
              <a:rPr lang="en-US" dirty="0" smtClean="0"/>
              <a:t>Purpose Areas:</a:t>
            </a:r>
            <a:br>
              <a:rPr lang="en-US" dirty="0" smtClean="0"/>
            </a:br>
            <a:r>
              <a:rPr lang="en-US" dirty="0" smtClean="0"/>
              <a:t> Logic Model</a:t>
            </a:r>
            <a:endParaRPr lang="en-US"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39</a:t>
            </a:fld>
            <a:endParaRPr lang="en-US"/>
          </a:p>
        </p:txBody>
      </p:sp>
      <p:sp>
        <p:nvSpPr>
          <p:cNvPr id="2" name="Footer Placeholder 1"/>
          <p:cNvSpPr>
            <a:spLocks noGrp="1"/>
          </p:cNvSpPr>
          <p:nvPr>
            <p:ph type="ftr" sz="quarter" idx="11"/>
          </p:nvPr>
        </p:nvSpPr>
        <p:spPr/>
        <p:txBody>
          <a:bodyPr/>
          <a:lstStyle/>
          <a:p>
            <a:r>
              <a:rPr lang="en-US" smtClean="0"/>
              <a:t>2014-2016 VAWA Implementation Plan Meeting</a:t>
            </a: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7140" y="1000760"/>
            <a:ext cx="2286000" cy="1897379"/>
          </a:xfrm>
          <a:prstGeom prst="rect">
            <a:avLst/>
          </a:prstGeom>
        </p:spPr>
      </p:pic>
    </p:spTree>
    <p:extLst>
      <p:ext uri="{BB962C8B-B14F-4D97-AF65-F5344CB8AC3E}">
        <p14:creationId xmlns:p14="http://schemas.microsoft.com/office/powerpoint/2010/main" val="668356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Participant Introductions</a:t>
            </a:r>
            <a:endParaRPr lang="en-US" dirty="0"/>
          </a:p>
        </p:txBody>
      </p:sp>
      <p:sp>
        <p:nvSpPr>
          <p:cNvPr id="3" name="Content Placeholder 2"/>
          <p:cNvSpPr>
            <a:spLocks noGrp="1"/>
          </p:cNvSpPr>
          <p:nvPr>
            <p:ph idx="1"/>
          </p:nvPr>
        </p:nvSpPr>
        <p:spPr>
          <a:xfrm>
            <a:off x="457200" y="1935480"/>
            <a:ext cx="8229600" cy="3855720"/>
          </a:xfrm>
        </p:spPr>
        <p:txBody>
          <a:bodyPr/>
          <a:lstStyle/>
          <a:p>
            <a:r>
              <a:rPr lang="en-US" sz="3200" dirty="0" smtClean="0"/>
              <a:t>Name</a:t>
            </a:r>
          </a:p>
          <a:p>
            <a:r>
              <a:rPr lang="en-US" sz="3200" dirty="0" smtClean="0"/>
              <a:t>Agency</a:t>
            </a:r>
          </a:p>
          <a:p>
            <a:r>
              <a:rPr lang="en-US" sz="3200" dirty="0" smtClean="0"/>
              <a:t>Role in Your Agency’s VAWA-Funded Program</a:t>
            </a:r>
          </a:p>
          <a:p>
            <a:r>
              <a:rPr lang="en-US" sz="3200" dirty="0" smtClean="0"/>
              <a:t>What’s a gift you hope to get this holiday season?</a:t>
            </a:r>
          </a:p>
          <a:p>
            <a:pPr>
              <a:buNone/>
            </a:pPr>
            <a:endParaRPr lang="en-US"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40</a:t>
            </a:fld>
            <a:endParaRPr lang="en-US"/>
          </a:p>
        </p:txBody>
      </p:sp>
      <p:sp>
        <p:nvSpPr>
          <p:cNvPr id="6" name="Rectangle 5"/>
          <p:cNvSpPr/>
          <p:nvPr/>
        </p:nvSpPr>
        <p:spPr>
          <a:xfrm>
            <a:off x="3733800" y="2133600"/>
            <a:ext cx="1739160" cy="450892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7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287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Rectangle 1"/>
          <p:cNvSpPr/>
          <p:nvPr/>
        </p:nvSpPr>
        <p:spPr>
          <a:xfrm>
            <a:off x="2317380" y="762000"/>
            <a:ext cx="4572000" cy="1600438"/>
          </a:xfrm>
          <a:prstGeom prst="rect">
            <a:avLst/>
          </a:prstGeom>
        </p:spPr>
        <p:txBody>
          <a:bodyPr>
            <a:spAutoFit/>
          </a:bodyPr>
          <a:lstStyle/>
          <a:p>
            <a:pPr algn="ctr"/>
            <a:r>
              <a:rPr lang="en-US" sz="4900" dirty="0">
                <a:solidFill>
                  <a:schemeClr val="tx2"/>
                </a:solidFill>
                <a:effectLst>
                  <a:outerShdw blurRad="63500" dist="38100" dir="5400000" algn="t" rotWithShape="0">
                    <a:prstClr val="black">
                      <a:alpha val="25000"/>
                    </a:prstClr>
                  </a:outerShdw>
                </a:effectLst>
                <a:ea typeface="+mj-ea"/>
                <a:cs typeface="+mj-cs"/>
              </a:rPr>
              <a:t>Questions and Discussion</a:t>
            </a:r>
          </a:p>
        </p:txBody>
      </p:sp>
    </p:spTree>
    <p:extLst>
      <p:ext uri="{BB962C8B-B14F-4D97-AF65-F5344CB8AC3E}">
        <p14:creationId xmlns:p14="http://schemas.microsoft.com/office/powerpoint/2010/main" val="33577025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a:r>
            <a:br>
              <a:rPr lang="en-US" dirty="0" smtClean="0"/>
            </a:br>
            <a:r>
              <a:rPr lang="en-US" dirty="0" smtClean="0"/>
              <a:t>Subcommittee Overview</a:t>
            </a:r>
            <a:endParaRPr lang="en-US" dirty="0"/>
          </a:p>
        </p:txBody>
      </p:sp>
      <p:sp>
        <p:nvSpPr>
          <p:cNvPr id="3" name="Content Placeholder 2"/>
          <p:cNvSpPr>
            <a:spLocks noGrp="1"/>
          </p:cNvSpPr>
          <p:nvPr>
            <p:ph idx="1"/>
          </p:nvPr>
        </p:nvSpPr>
        <p:spPr>
          <a:xfrm>
            <a:off x="228600" y="1524001"/>
            <a:ext cx="8915400" cy="4419600"/>
          </a:xfrm>
        </p:spPr>
        <p:txBody>
          <a:bodyPr>
            <a:noAutofit/>
          </a:bodyPr>
          <a:lstStyle/>
          <a:p>
            <a:pPr lvl="0"/>
            <a:r>
              <a:rPr lang="en-US" sz="4000" dirty="0" smtClean="0"/>
              <a:t>Training Initiatives</a:t>
            </a:r>
            <a:endParaRPr lang="en-US" sz="4000" dirty="0"/>
          </a:p>
          <a:p>
            <a:pPr lvl="0"/>
            <a:r>
              <a:rPr lang="en-US" sz="4000" dirty="0" smtClean="0"/>
              <a:t>Performance </a:t>
            </a:r>
            <a:r>
              <a:rPr lang="en-US" sz="4000" dirty="0"/>
              <a:t>Measurement and </a:t>
            </a:r>
            <a:r>
              <a:rPr lang="en-US" sz="4000" dirty="0" smtClean="0"/>
              <a:t>Evaluation</a:t>
            </a:r>
            <a:endParaRPr lang="en-US" sz="4000" dirty="0"/>
          </a:p>
          <a:p>
            <a:pPr lvl="0"/>
            <a:r>
              <a:rPr lang="en-US" sz="4000" dirty="0"/>
              <a:t>Multidisciplinary </a:t>
            </a:r>
            <a:r>
              <a:rPr lang="en-US" sz="4000" dirty="0" smtClean="0"/>
              <a:t>Teams</a:t>
            </a:r>
            <a:endParaRPr lang="en-US" sz="4000" dirty="0"/>
          </a:p>
          <a:p>
            <a:pPr lvl="0"/>
            <a:r>
              <a:rPr lang="en-US" sz="4000" dirty="0" smtClean="0"/>
              <a:t>Underserved Populations</a:t>
            </a:r>
            <a:endParaRPr lang="en-US" sz="4000" dirty="0"/>
          </a:p>
          <a:p>
            <a:pPr lvl="0"/>
            <a:r>
              <a:rPr lang="en-US" sz="4000" dirty="0" smtClean="0"/>
              <a:t>Policy </a:t>
            </a:r>
            <a:r>
              <a:rPr lang="en-US" sz="4000" dirty="0"/>
              <a:t>Development and </a:t>
            </a:r>
            <a:r>
              <a:rPr lang="en-US" sz="4000" dirty="0" smtClean="0"/>
              <a:t>Analysis</a:t>
            </a:r>
            <a:endParaRPr lang="en-US" sz="4000"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41</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22594799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a:r>
            <a:br>
              <a:rPr lang="en-US" dirty="0" smtClean="0"/>
            </a:br>
            <a:r>
              <a:rPr lang="en-US" dirty="0" smtClean="0"/>
              <a:t>Subcommittee </a:t>
            </a:r>
            <a:r>
              <a:rPr lang="en-US" dirty="0" smtClean="0"/>
              <a:t>Objectives</a:t>
            </a:r>
            <a:endParaRPr lang="en-US" dirty="0"/>
          </a:p>
        </p:txBody>
      </p:sp>
      <p:sp>
        <p:nvSpPr>
          <p:cNvPr id="3" name="Content Placeholder 2"/>
          <p:cNvSpPr>
            <a:spLocks noGrp="1"/>
          </p:cNvSpPr>
          <p:nvPr>
            <p:ph idx="1"/>
          </p:nvPr>
        </p:nvSpPr>
        <p:spPr>
          <a:xfrm>
            <a:off x="228600" y="1524001"/>
            <a:ext cx="8915400" cy="4419600"/>
          </a:xfrm>
        </p:spPr>
        <p:txBody>
          <a:bodyPr>
            <a:noAutofit/>
          </a:bodyPr>
          <a:lstStyle/>
          <a:p>
            <a:pPr lvl="0"/>
            <a:r>
              <a:rPr lang="en-US" sz="2800" dirty="0" smtClean="0"/>
              <a:t>Assess progress on 2014 goals</a:t>
            </a:r>
          </a:p>
          <a:p>
            <a:pPr lvl="0"/>
            <a:r>
              <a:rPr lang="en-US" sz="2800" dirty="0" smtClean="0"/>
              <a:t>Determine 2015 objectives (and plan ahead for 2016 if time)</a:t>
            </a:r>
          </a:p>
          <a:p>
            <a:pPr lvl="0"/>
            <a:r>
              <a:rPr lang="en-US" sz="2800" dirty="0" smtClean="0"/>
              <a:t>Vote on your subcommittee’s logic model</a:t>
            </a:r>
            <a:endParaRPr lang="en-US" sz="2800" dirty="0" smtClean="0"/>
          </a:p>
          <a:p>
            <a:pPr lvl="0"/>
            <a:r>
              <a:rPr lang="en-US" sz="2800" dirty="0" smtClean="0"/>
              <a:t>Pick a spokesperson for report-backs this afternoon</a:t>
            </a:r>
          </a:p>
          <a:p>
            <a:pPr lvl="0"/>
            <a:r>
              <a:rPr lang="en-US" sz="2800" dirty="0" smtClean="0"/>
              <a:t>Pick a leader who can help Betty set the agenda, attend at least 2 of the 3 meetings, and help hold members accountable</a:t>
            </a:r>
          </a:p>
          <a:p>
            <a:pPr lvl="0"/>
            <a:endParaRPr lang="en-US" sz="4000"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42</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26001810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Subcommittee Meetings</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sz="4400" dirty="0" smtClean="0"/>
              <a:t>11:30-12:30 pm</a:t>
            </a:r>
            <a:endParaRPr lang="en-US" sz="4400"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43</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3581400"/>
            <a:ext cx="2286000" cy="1897379"/>
          </a:xfrm>
          <a:prstGeom prst="rect">
            <a:avLst/>
          </a:prstGeom>
        </p:spPr>
      </p:pic>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11065446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LUNCH</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sz="4400" dirty="0" smtClean="0"/>
              <a:t>Please Return by </a:t>
            </a:r>
            <a:r>
              <a:rPr lang="en-US" sz="4400" b="1" dirty="0" smtClean="0"/>
              <a:t>1:30 pm</a:t>
            </a:r>
            <a:endParaRPr lang="en-US" sz="4400"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44</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3581400"/>
            <a:ext cx="2286000" cy="1897379"/>
          </a:xfrm>
          <a:prstGeom prst="rect">
            <a:avLst/>
          </a:prstGeom>
        </p:spPr>
      </p:pic>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Subcommittee Coordination Meetings</a:t>
            </a:r>
            <a:endParaRPr lang="en-US" dirty="0"/>
          </a:p>
        </p:txBody>
      </p:sp>
      <p:sp>
        <p:nvSpPr>
          <p:cNvPr id="3" name="Content Placeholder 2"/>
          <p:cNvSpPr>
            <a:spLocks noGrp="1"/>
          </p:cNvSpPr>
          <p:nvPr>
            <p:ph idx="1"/>
          </p:nvPr>
        </p:nvSpPr>
        <p:spPr/>
        <p:txBody>
          <a:bodyPr>
            <a:normAutofit fontScale="92500"/>
          </a:bodyPr>
          <a:lstStyle/>
          <a:p>
            <a:pPr algn="ctr">
              <a:buNone/>
            </a:pPr>
            <a:r>
              <a:rPr lang="en-US" sz="4400" dirty="0" smtClean="0"/>
              <a:t>1:30-2:15 pm</a:t>
            </a:r>
          </a:p>
          <a:p>
            <a:pPr algn="ctr">
              <a:buNone/>
            </a:pPr>
            <a:endParaRPr lang="en-US" sz="4400" b="1" dirty="0"/>
          </a:p>
          <a:p>
            <a:pPr algn="ctr">
              <a:buNone/>
            </a:pPr>
            <a:endParaRPr lang="en-US" sz="4400" b="1" dirty="0" smtClean="0"/>
          </a:p>
          <a:p>
            <a:pPr algn="ctr">
              <a:buNone/>
            </a:pPr>
            <a:endParaRPr lang="en-US" sz="4400" b="1" dirty="0"/>
          </a:p>
          <a:p>
            <a:pPr algn="ctr">
              <a:buNone/>
            </a:pPr>
            <a:r>
              <a:rPr lang="en-US" sz="4300" b="1" dirty="0" smtClean="0"/>
              <a:t>Training/Underserved/Evaluation</a:t>
            </a:r>
          </a:p>
          <a:p>
            <a:pPr algn="ctr">
              <a:buNone/>
            </a:pPr>
            <a:r>
              <a:rPr lang="en-US" sz="4300" b="1" dirty="0" smtClean="0"/>
              <a:t>Policy/MDT/Evaluation</a:t>
            </a:r>
            <a:endParaRPr lang="en-US" sz="4300"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2362200"/>
            <a:ext cx="2286000" cy="1897379"/>
          </a:xfrm>
          <a:prstGeom prst="rect">
            <a:avLst/>
          </a:prstGeom>
        </p:spPr>
      </p:pic>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9769021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Subcommittee Coordination Meetings</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sz="4400" dirty="0" smtClean="0"/>
              <a:t>2:15-3:00 pm</a:t>
            </a:r>
          </a:p>
          <a:p>
            <a:pPr algn="ctr">
              <a:buNone/>
            </a:pPr>
            <a:endParaRPr lang="en-US" sz="4400" b="1" dirty="0"/>
          </a:p>
          <a:p>
            <a:pPr algn="ctr">
              <a:buNone/>
            </a:pPr>
            <a:endParaRPr lang="en-US" sz="4400" b="1" dirty="0" smtClean="0"/>
          </a:p>
          <a:p>
            <a:pPr algn="ctr">
              <a:buNone/>
            </a:pPr>
            <a:endParaRPr lang="en-US" sz="4400" b="1" dirty="0"/>
          </a:p>
          <a:p>
            <a:pPr algn="ctr">
              <a:buNone/>
            </a:pPr>
            <a:r>
              <a:rPr lang="en-US" sz="4300" b="1" dirty="0" smtClean="0"/>
              <a:t>Training/Policy/Evaluation</a:t>
            </a:r>
          </a:p>
          <a:p>
            <a:pPr algn="ctr">
              <a:buNone/>
            </a:pPr>
            <a:r>
              <a:rPr lang="en-US" sz="4300" b="1" dirty="0"/>
              <a:t>Underserved</a:t>
            </a:r>
            <a:r>
              <a:rPr lang="en-US" sz="4300" b="1" dirty="0" smtClean="0"/>
              <a:t>/MDT/Evaluation</a:t>
            </a:r>
            <a:endParaRPr lang="en-US" sz="4300"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2362200"/>
            <a:ext cx="2286000" cy="1897379"/>
          </a:xfrm>
          <a:prstGeom prst="rect">
            <a:avLst/>
          </a:prstGeom>
        </p:spPr>
      </p:pic>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14735044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BREAK</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sz="4400" dirty="0" smtClean="0"/>
              <a:t>Please Return by </a:t>
            </a:r>
            <a:r>
              <a:rPr lang="en-US" sz="4400" b="1" dirty="0" smtClean="0"/>
              <a:t>3:15 pm</a:t>
            </a:r>
            <a:endParaRPr lang="en-US" sz="4400"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47</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3581400"/>
            <a:ext cx="2286000" cy="1897379"/>
          </a:xfrm>
          <a:prstGeom prst="rect">
            <a:avLst/>
          </a:prstGeom>
        </p:spPr>
      </p:pic>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16205474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lstStyle/>
          <a:p>
            <a:r>
              <a:rPr lang="en-US" dirty="0" smtClean="0"/>
              <a:t/>
            </a:r>
            <a:br>
              <a:rPr lang="en-US" dirty="0" smtClean="0"/>
            </a:br>
            <a:r>
              <a:rPr lang="en-US" dirty="0" smtClean="0"/>
              <a:t>Subcommittee Meeting Report-back</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sz="4400" dirty="0" smtClean="0"/>
              <a:t>3:15-3:30 pm</a:t>
            </a:r>
            <a:endParaRPr lang="en-US" sz="4400"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48</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3265170"/>
            <a:ext cx="2895600" cy="2403347"/>
          </a:xfrm>
          <a:prstGeom prst="rect">
            <a:avLst/>
          </a:prstGeom>
        </p:spPr>
      </p:pic>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39237285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lstStyle/>
          <a:p>
            <a:r>
              <a:rPr lang="en-US" dirty="0" smtClean="0"/>
              <a:t/>
            </a:r>
            <a:br>
              <a:rPr lang="en-US" dirty="0" smtClean="0"/>
            </a:br>
            <a:r>
              <a:rPr lang="en-US" dirty="0" smtClean="0"/>
              <a:t>Ideas for 2015 Plan Updates</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sz="4400" dirty="0" smtClean="0"/>
              <a:t>3:30-3:45 pm</a:t>
            </a:r>
            <a:endParaRPr lang="en-US" sz="4400" b="1"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49</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3265170"/>
            <a:ext cx="2895600" cy="2403347"/>
          </a:xfrm>
          <a:prstGeom prst="rect">
            <a:avLst/>
          </a:prstGeom>
        </p:spPr>
      </p:pic>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3477633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Where we are</a:t>
            </a:r>
          </a:p>
          <a:p>
            <a:pPr lvl="1"/>
            <a:r>
              <a:rPr lang="en-US" dirty="0"/>
              <a:t>Develop understanding of </a:t>
            </a:r>
            <a:r>
              <a:rPr lang="en-US" dirty="0" err="1"/>
              <a:t>PREA</a:t>
            </a:r>
            <a:r>
              <a:rPr lang="en-US" dirty="0"/>
              <a:t> and its </a:t>
            </a:r>
            <a:r>
              <a:rPr lang="en-US" dirty="0" smtClean="0"/>
              <a:t>implications</a:t>
            </a:r>
          </a:p>
          <a:p>
            <a:pPr lvl="1"/>
            <a:r>
              <a:rPr lang="en-US" dirty="0" smtClean="0"/>
              <a:t>Review data on use of VAWA funds</a:t>
            </a:r>
            <a:endParaRPr lang="en-US" dirty="0"/>
          </a:p>
          <a:p>
            <a:pPr lvl="1"/>
            <a:r>
              <a:rPr lang="en-US" dirty="0" smtClean="0"/>
              <a:t>Review </a:t>
            </a:r>
            <a:r>
              <a:rPr lang="en-US" dirty="0"/>
              <a:t>and understand current VAWA and SASP allocations</a:t>
            </a:r>
          </a:p>
          <a:p>
            <a:pPr lvl="1"/>
            <a:r>
              <a:rPr lang="en-US" dirty="0" smtClean="0"/>
              <a:t>Provide feedback on application/award process</a:t>
            </a:r>
          </a:p>
          <a:p>
            <a:pPr lvl="1"/>
            <a:r>
              <a:rPr lang="en-US" dirty="0" smtClean="0"/>
              <a:t>Review </a:t>
            </a:r>
            <a:r>
              <a:rPr lang="en-US" dirty="0"/>
              <a:t>and </a:t>
            </a:r>
            <a:r>
              <a:rPr lang="en-US" dirty="0" smtClean="0"/>
              <a:t>assess progress on Implementation </a:t>
            </a:r>
            <a:r>
              <a:rPr lang="en-US" dirty="0"/>
              <a:t>Plan </a:t>
            </a:r>
            <a:r>
              <a:rPr lang="en-US" dirty="0" smtClean="0"/>
              <a:t>goals</a:t>
            </a:r>
          </a:p>
          <a:p>
            <a:pPr lvl="1"/>
            <a:endParaRPr lang="en-US" dirty="0" smtClean="0"/>
          </a:p>
          <a:p>
            <a:r>
              <a:rPr lang="en-US" dirty="0" smtClean="0"/>
              <a:t>Where we are going</a:t>
            </a:r>
          </a:p>
          <a:p>
            <a:pPr lvl="1"/>
            <a:r>
              <a:rPr lang="en-US" dirty="0" smtClean="0"/>
              <a:t>Advance work in subcommittees, including collaboration with other subcommittees</a:t>
            </a:r>
          </a:p>
          <a:p>
            <a:pPr lvl="1"/>
            <a:r>
              <a:rPr lang="en-US" dirty="0" smtClean="0"/>
              <a:t>Produce ideas for 2015-2016 </a:t>
            </a:r>
            <a:r>
              <a:rPr lang="en-US" dirty="0" smtClean="0"/>
              <a:t>updates in our STOP applications</a:t>
            </a:r>
            <a:endParaRPr lang="en-US" dirty="0" smtClean="0"/>
          </a:p>
          <a:p>
            <a:pPr lvl="1"/>
            <a:r>
              <a:rPr lang="en-US" dirty="0" smtClean="0"/>
              <a:t>Determine our n</a:t>
            </a:r>
            <a:r>
              <a:rPr lang="en-US" dirty="0" smtClean="0"/>
              <a:t>ext </a:t>
            </a:r>
            <a:r>
              <a:rPr lang="en-US" dirty="0" smtClean="0"/>
              <a:t>steps in 2015</a:t>
            </a:r>
          </a:p>
          <a:p>
            <a:pPr marL="457200" lvl="1" indent="0">
              <a:buNone/>
            </a:pPr>
            <a:endParaRPr lang="en-US" dirty="0" smtClean="0"/>
          </a:p>
          <a:p>
            <a:r>
              <a:rPr lang="en-US" dirty="0" smtClean="0"/>
              <a:t>…Anything else?</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5</a:t>
            </a:fld>
            <a:endParaRPr lang="en-US"/>
          </a:p>
        </p:txBody>
      </p:sp>
    </p:spTree>
    <p:extLst>
      <p:ext uri="{BB962C8B-B14F-4D97-AF65-F5344CB8AC3E}">
        <p14:creationId xmlns:p14="http://schemas.microsoft.com/office/powerpoint/2010/main" val="14117816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a:bodyPr>
          <a:lstStyle/>
          <a:p>
            <a:pPr algn="ctr"/>
            <a:r>
              <a:rPr lang="en-US" dirty="0" smtClean="0"/>
              <a:t>Next Steps</a:t>
            </a:r>
            <a:endParaRPr lang="en-US" dirty="0"/>
          </a:p>
        </p:txBody>
      </p:sp>
      <p:sp>
        <p:nvSpPr>
          <p:cNvPr id="3" name="Content Placeholder 2"/>
          <p:cNvSpPr>
            <a:spLocks noGrp="1"/>
          </p:cNvSpPr>
          <p:nvPr>
            <p:ph idx="1"/>
          </p:nvPr>
        </p:nvSpPr>
        <p:spPr>
          <a:xfrm>
            <a:off x="457200" y="2057400"/>
            <a:ext cx="8229600" cy="4068763"/>
          </a:xfrm>
        </p:spPr>
        <p:txBody>
          <a:bodyPr>
            <a:normAutofit fontScale="92500" lnSpcReduction="10000"/>
          </a:bodyPr>
          <a:lstStyle/>
          <a:p>
            <a:r>
              <a:rPr lang="en-US" b="1" dirty="0" smtClean="0"/>
              <a:t>Wider Opportunities for Women Workshop</a:t>
            </a:r>
          </a:p>
          <a:p>
            <a:pPr marL="0" indent="0">
              <a:buNone/>
            </a:pPr>
            <a:r>
              <a:rPr lang="en-US" dirty="0"/>
              <a:t>Ensuring Economic Independence for Victims of Domestic Violence, Dating Violence, Sexual Assault and </a:t>
            </a:r>
            <a:r>
              <a:rPr lang="en-US" dirty="0" smtClean="0"/>
              <a:t>Stalking</a:t>
            </a:r>
          </a:p>
          <a:p>
            <a:pPr marL="0" indent="0" fontAlgn="base">
              <a:buNone/>
            </a:pPr>
            <a:r>
              <a:rPr lang="en-US" b="1" dirty="0"/>
              <a:t>DATES</a:t>
            </a:r>
            <a:r>
              <a:rPr lang="en-US" dirty="0"/>
              <a:t>: January 7-8, 2015</a:t>
            </a:r>
          </a:p>
          <a:p>
            <a:pPr marL="0" indent="0" fontAlgn="base">
              <a:buNone/>
            </a:pPr>
            <a:r>
              <a:rPr lang="en-US" b="1" dirty="0"/>
              <a:t>TIMES</a:t>
            </a:r>
            <a:r>
              <a:rPr lang="en-US" dirty="0"/>
              <a:t>: 10am-5pm on January 7</a:t>
            </a:r>
            <a:r>
              <a:rPr lang="en-US" baseline="30000" dirty="0"/>
              <a:t>th</a:t>
            </a:r>
            <a:r>
              <a:rPr lang="en-US" dirty="0"/>
              <a:t> and 9am-12pm on January 8</a:t>
            </a:r>
            <a:r>
              <a:rPr lang="en-US" baseline="30000" dirty="0"/>
              <a:t>th</a:t>
            </a:r>
            <a:endParaRPr lang="en-US" dirty="0"/>
          </a:p>
          <a:p>
            <a:pPr marL="0" indent="0" fontAlgn="base">
              <a:buNone/>
            </a:pPr>
            <a:r>
              <a:rPr lang="en-US" b="1" dirty="0"/>
              <a:t>LOCATION</a:t>
            </a:r>
            <a:r>
              <a:rPr lang="en-US" dirty="0"/>
              <a:t>: Georgia Public Safety Training Center (GPSTC)</a:t>
            </a:r>
            <a:br>
              <a:rPr lang="en-US" dirty="0"/>
            </a:br>
            <a:r>
              <a:rPr lang="en-US" dirty="0"/>
              <a:t>1000 Indian Springs Drive, Forsyth, Georgia 31029</a:t>
            </a:r>
            <a:br>
              <a:rPr lang="en-US" dirty="0"/>
            </a:br>
            <a:r>
              <a:rPr lang="en-US" dirty="0"/>
              <a:t>Learning Resource Center (</a:t>
            </a:r>
            <a:r>
              <a:rPr lang="en-US" dirty="0" err="1"/>
              <a:t>LRC</a:t>
            </a:r>
            <a:r>
              <a:rPr lang="en-US" dirty="0"/>
              <a:t>)</a:t>
            </a:r>
          </a:p>
          <a:p>
            <a:pPr marL="0" indent="0" fontAlgn="base">
              <a:buNone/>
            </a:pPr>
            <a:r>
              <a:rPr lang="en-US" dirty="0" smtClean="0"/>
              <a:t>***Eligible for 8 hours POST credit!***</a:t>
            </a:r>
            <a:endParaRPr lang="en-US" b="1" dirty="0"/>
          </a:p>
          <a:p>
            <a:pPr marL="0" indent="0">
              <a:buNone/>
            </a:pPr>
            <a:r>
              <a:rPr lang="en-US" dirty="0" smtClean="0"/>
              <a:t>Register online at cjcc.georgia.gov by 1/5/14</a:t>
            </a:r>
          </a:p>
        </p:txBody>
      </p:sp>
      <p:sp>
        <p:nvSpPr>
          <p:cNvPr id="5" name="Slide Number Placeholder 4"/>
          <p:cNvSpPr>
            <a:spLocks noGrp="1"/>
          </p:cNvSpPr>
          <p:nvPr>
            <p:ph type="sldNum" sz="quarter" idx="12"/>
          </p:nvPr>
        </p:nvSpPr>
        <p:spPr/>
        <p:txBody>
          <a:bodyPr/>
          <a:lstStyle/>
          <a:p>
            <a:fld id="{00BC4443-90F7-456F-8944-89493E6ED9E5}" type="slidenum">
              <a:rPr lang="en-US" smtClean="0"/>
              <a:pPr/>
              <a:t>50</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16483505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a:bodyPr>
          <a:lstStyle/>
          <a:p>
            <a:pPr algn="ctr"/>
            <a:r>
              <a:rPr lang="en-US" dirty="0" smtClean="0"/>
              <a:t>Next Steps</a:t>
            </a:r>
            <a:endParaRPr lang="en-US" dirty="0"/>
          </a:p>
        </p:txBody>
      </p:sp>
      <p:sp>
        <p:nvSpPr>
          <p:cNvPr id="3" name="Content Placeholder 2"/>
          <p:cNvSpPr>
            <a:spLocks noGrp="1"/>
          </p:cNvSpPr>
          <p:nvPr>
            <p:ph idx="1"/>
          </p:nvPr>
        </p:nvSpPr>
        <p:spPr>
          <a:xfrm>
            <a:off x="457200" y="2057400"/>
            <a:ext cx="8229600" cy="4068763"/>
          </a:xfrm>
        </p:spPr>
        <p:txBody>
          <a:bodyPr>
            <a:normAutofit fontScale="77500" lnSpcReduction="20000"/>
          </a:bodyPr>
          <a:lstStyle/>
          <a:p>
            <a:r>
              <a:rPr lang="en-US" b="1" dirty="0" smtClean="0"/>
              <a:t>Wider Opportunities for Women Workshop</a:t>
            </a:r>
          </a:p>
          <a:p>
            <a:endParaRPr lang="en-US" b="1" dirty="0" smtClean="0"/>
          </a:p>
          <a:p>
            <a:pPr marL="0" indent="0">
              <a:buNone/>
            </a:pPr>
            <a:r>
              <a:rPr lang="en-US" dirty="0" smtClean="0"/>
              <a:t>Feedback on draft agenda?</a:t>
            </a:r>
          </a:p>
          <a:p>
            <a:r>
              <a:rPr lang="en-US" dirty="0"/>
              <a:t>Defining the </a:t>
            </a:r>
            <a:r>
              <a:rPr lang="en-US" dirty="0" smtClean="0"/>
              <a:t>Problem (Case studies and discussion)</a:t>
            </a:r>
          </a:p>
          <a:p>
            <a:r>
              <a:rPr lang="en-US" dirty="0"/>
              <a:t>Understanding Safety as a Matter of Economic Security</a:t>
            </a:r>
          </a:p>
          <a:p>
            <a:r>
              <a:rPr lang="en-US" dirty="0"/>
              <a:t>The System’s Approach to Economic Security</a:t>
            </a:r>
          </a:p>
          <a:p>
            <a:r>
              <a:rPr lang="en-US" dirty="0"/>
              <a:t>Strengthening the Role of the Criminal Justice System: From the Initial Call to Enforcement of Court Orders</a:t>
            </a:r>
          </a:p>
          <a:p>
            <a:r>
              <a:rPr lang="en-US" dirty="0"/>
              <a:t>Next Steps: Integrating Practical Strategies into Existing Practices</a:t>
            </a:r>
          </a:p>
          <a:p>
            <a:r>
              <a:rPr lang="en-US" dirty="0"/>
              <a:t>Strengthening  Policies and Protocols: STOP Implementation </a:t>
            </a:r>
            <a:r>
              <a:rPr lang="en-US" dirty="0" smtClean="0"/>
              <a:t>Plan</a:t>
            </a:r>
          </a:p>
          <a:p>
            <a:r>
              <a:rPr lang="en-US" dirty="0"/>
              <a:t>Creating a System-Wide Response to Survivors’ Economic Security</a:t>
            </a:r>
          </a:p>
          <a:p>
            <a:r>
              <a:rPr lang="en-US" dirty="0"/>
              <a:t>Next Steps: Building a Coordinated Community Response to Economic </a:t>
            </a:r>
            <a:r>
              <a:rPr lang="en-US" dirty="0" smtClean="0"/>
              <a:t>Security</a:t>
            </a:r>
            <a:endParaRPr lang="en-US" dirty="0"/>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00BC4443-90F7-456F-8944-89493E6ED9E5}" type="slidenum">
              <a:rPr lang="en-US" smtClean="0"/>
              <a:pPr/>
              <a:t>51</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25963907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a:bodyPr>
          <a:lstStyle/>
          <a:p>
            <a:pPr algn="ctr"/>
            <a:r>
              <a:rPr lang="en-US" dirty="0" smtClean="0"/>
              <a:t>Next Steps</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r>
              <a:rPr lang="en-US" dirty="0"/>
              <a:t>VAWA Implementation Plan is </a:t>
            </a:r>
            <a:r>
              <a:rPr lang="en-US" dirty="0" smtClean="0"/>
              <a:t>probably </a:t>
            </a:r>
            <a:r>
              <a:rPr lang="en-US" b="1" dirty="0" smtClean="0"/>
              <a:t>due in March 2015</a:t>
            </a:r>
            <a:endParaRPr lang="en-US" b="1" dirty="0"/>
          </a:p>
          <a:p>
            <a:r>
              <a:rPr lang="en-US" dirty="0"/>
              <a:t>Draft plan will be circulated </a:t>
            </a:r>
            <a:r>
              <a:rPr lang="en-US" dirty="0" smtClean="0"/>
              <a:t>for comments</a:t>
            </a:r>
          </a:p>
          <a:p>
            <a:r>
              <a:rPr lang="en-US" dirty="0" smtClean="0"/>
              <a:t>Will need letters from some current grantees and representative organizations</a:t>
            </a:r>
          </a:p>
          <a:p>
            <a:pPr lvl="1"/>
            <a:r>
              <a:rPr lang="en-US" sz="2400" dirty="0" smtClean="0"/>
              <a:t>Cover current use of funds</a:t>
            </a:r>
          </a:p>
          <a:p>
            <a:pPr lvl="1"/>
            <a:r>
              <a:rPr lang="en-US" sz="2400" dirty="0" smtClean="0"/>
              <a:t>Address proposed use of funds for 2015</a:t>
            </a:r>
          </a:p>
          <a:p>
            <a:pPr lvl="1"/>
            <a:r>
              <a:rPr lang="en-US" sz="2400" dirty="0" smtClean="0"/>
              <a:t>Betty will circulate template</a:t>
            </a:r>
          </a:p>
          <a:p>
            <a:r>
              <a:rPr lang="en-US" dirty="0" smtClean="0"/>
              <a:t>Will need documentation of </a:t>
            </a:r>
            <a:r>
              <a:rPr lang="en-US" dirty="0"/>
              <a:t>collaboration </a:t>
            </a:r>
            <a:r>
              <a:rPr lang="en-US" dirty="0" smtClean="0"/>
              <a:t>forms</a:t>
            </a:r>
          </a:p>
          <a:p>
            <a:pPr marL="0" indent="0">
              <a:buNone/>
            </a:pPr>
            <a:endParaRPr lang="en-US"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52</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35121932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a:bodyPr>
          <a:lstStyle/>
          <a:p>
            <a:pPr algn="ctr"/>
            <a:r>
              <a:rPr lang="en-US" dirty="0" smtClean="0"/>
              <a:t>Next Steps</a:t>
            </a:r>
            <a:endParaRPr lang="en-US" dirty="0"/>
          </a:p>
        </p:txBody>
      </p:sp>
      <p:sp>
        <p:nvSpPr>
          <p:cNvPr id="3" name="Content Placeholder 2"/>
          <p:cNvSpPr>
            <a:spLocks noGrp="1"/>
          </p:cNvSpPr>
          <p:nvPr>
            <p:ph idx="1"/>
          </p:nvPr>
        </p:nvSpPr>
        <p:spPr>
          <a:xfrm>
            <a:off x="457200" y="2057400"/>
            <a:ext cx="8229600" cy="4068763"/>
          </a:xfrm>
        </p:spPr>
        <p:txBody>
          <a:bodyPr>
            <a:normAutofit fontScale="92500" lnSpcReduction="10000"/>
          </a:bodyPr>
          <a:lstStyle/>
          <a:p>
            <a:r>
              <a:rPr lang="en-US" dirty="0"/>
              <a:t>Next Subcommittee Meetings – </a:t>
            </a:r>
            <a:r>
              <a:rPr lang="en-US" dirty="0" err="1" smtClean="0"/>
              <a:t>TBA</a:t>
            </a:r>
            <a:r>
              <a:rPr lang="en-US" dirty="0" smtClean="0"/>
              <a:t> in March, June and September 2015</a:t>
            </a:r>
          </a:p>
          <a:p>
            <a:r>
              <a:rPr lang="en-US" dirty="0" smtClean="0"/>
              <a:t>Next full Committee Meeting – December 2015 or January 2016</a:t>
            </a:r>
          </a:p>
          <a:p>
            <a:r>
              <a:rPr lang="en-US" dirty="0" smtClean="0"/>
              <a:t>New special condition #68 goes into effect 1/1/15</a:t>
            </a:r>
          </a:p>
          <a:p>
            <a:pPr marL="0" indent="0">
              <a:buNone/>
            </a:pPr>
            <a:r>
              <a:rPr lang="en-US" dirty="0"/>
              <a:t>“Subgrantees agree to participate on the state’s </a:t>
            </a:r>
            <a:r>
              <a:rPr lang="en-US" dirty="0" err="1"/>
              <a:t>S.T.O.P</a:t>
            </a:r>
            <a:r>
              <a:rPr lang="en-US" dirty="0"/>
              <a:t>. VAWA Implementation Plan Committee. The subgrantee commits to delegating participation of at least one staff representative to attend the annual full planning meeting and to participate on at least one subcommittee by attending or calling in to at least one quarterly subcommittee meeting.”</a:t>
            </a:r>
          </a:p>
          <a:p>
            <a:endParaRPr lang="en-US" dirty="0" smtClean="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53</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extLst>
      <p:ext uri="{BB962C8B-B14F-4D97-AF65-F5344CB8AC3E}">
        <p14:creationId xmlns:p14="http://schemas.microsoft.com/office/powerpoint/2010/main" val="4191331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lgn="ctr"/>
            <a:r>
              <a:rPr lang="en-US" dirty="0" smtClean="0"/>
              <a:t>Wrap-Up</a:t>
            </a:r>
            <a:endParaRPr lang="en-US" dirty="0"/>
          </a:p>
        </p:txBody>
      </p:sp>
      <p:sp>
        <p:nvSpPr>
          <p:cNvPr id="3" name="Content Placeholder 2"/>
          <p:cNvSpPr>
            <a:spLocks noGrp="1"/>
          </p:cNvSpPr>
          <p:nvPr>
            <p:ph idx="1"/>
          </p:nvPr>
        </p:nvSpPr>
        <p:spPr/>
        <p:txBody>
          <a:bodyPr/>
          <a:lstStyle/>
          <a:p>
            <a:r>
              <a:rPr lang="en-US" dirty="0" smtClean="0"/>
              <a:t>Thank you for attending!  We appreciate your input and feedback.</a:t>
            </a:r>
          </a:p>
          <a:p>
            <a:endParaRPr lang="en-US" dirty="0" smtClean="0"/>
          </a:p>
          <a:p>
            <a:r>
              <a:rPr lang="en-US" dirty="0" smtClean="0"/>
              <a:t>For questions or comments, call or email:</a:t>
            </a:r>
          </a:p>
          <a:p>
            <a:pPr algn="ctr">
              <a:buNone/>
            </a:pPr>
            <a:r>
              <a:rPr lang="en-US" dirty="0" smtClean="0"/>
              <a:t>Betty Barnard</a:t>
            </a:r>
          </a:p>
          <a:p>
            <a:pPr algn="ctr">
              <a:buNone/>
            </a:pPr>
            <a:r>
              <a:rPr lang="en-US" dirty="0" smtClean="0"/>
              <a:t>Planning &amp; Policy Development Specialist</a:t>
            </a:r>
          </a:p>
          <a:p>
            <a:pPr algn="ctr">
              <a:buNone/>
            </a:pPr>
            <a:r>
              <a:rPr lang="en-US" dirty="0" smtClean="0">
                <a:hlinkClick r:id="rId3"/>
              </a:rPr>
              <a:t>Betty.Barnard@cjcc.ga.gov</a:t>
            </a:r>
            <a:endParaRPr lang="en-US" dirty="0" smtClean="0"/>
          </a:p>
          <a:p>
            <a:pPr algn="ctr">
              <a:buNone/>
            </a:pPr>
            <a:r>
              <a:rPr lang="en-US" dirty="0" smtClean="0"/>
              <a:t>404.654.5691</a:t>
            </a:r>
            <a:endParaRPr lang="en-US" dirty="0"/>
          </a:p>
        </p:txBody>
      </p:sp>
      <p:sp>
        <p:nvSpPr>
          <p:cNvPr id="5" name="Slide Number Placeholder 4"/>
          <p:cNvSpPr>
            <a:spLocks noGrp="1"/>
          </p:cNvSpPr>
          <p:nvPr>
            <p:ph type="sldNum" sz="quarter" idx="12"/>
          </p:nvPr>
        </p:nvSpPr>
        <p:spPr/>
        <p:txBody>
          <a:bodyPr/>
          <a:lstStyle/>
          <a:p>
            <a:fld id="{00BC4443-90F7-456F-8944-89493E6ED9E5}" type="slidenum">
              <a:rPr lang="en-US" smtClean="0"/>
              <a:pPr/>
              <a:t>54</a:t>
            </a:fld>
            <a:endParaRPr lang="en-US"/>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2800"/>
            <a:ext cx="8229600" cy="1600200"/>
          </a:xfrm>
        </p:spPr>
        <p:txBody>
          <a:bodyPr/>
          <a:lstStyle/>
          <a:p>
            <a:r>
              <a:rPr lang="en-US" dirty="0" smtClean="0"/>
              <a:t>Prison Rape Elimination Act (</a:t>
            </a:r>
            <a:r>
              <a:rPr lang="en-US" dirty="0" err="1" smtClean="0"/>
              <a:t>PREA</a:t>
            </a:r>
            <a:r>
              <a:rPr lang="en-US" dirty="0" smtClean="0"/>
              <a:t>) Updates</a:t>
            </a:r>
            <a:endParaRPr lang="en-US"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6</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7140" y="1000760"/>
            <a:ext cx="2286000" cy="1897379"/>
          </a:xfrm>
          <a:prstGeom prst="rect">
            <a:avLst/>
          </a:prstGeom>
        </p:spPr>
      </p:pic>
    </p:spTree>
    <p:extLst>
      <p:ext uri="{BB962C8B-B14F-4D97-AF65-F5344CB8AC3E}">
        <p14:creationId xmlns:p14="http://schemas.microsoft.com/office/powerpoint/2010/main" val="3267935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Get to know your local correctional agencies and facilities</a:t>
            </a:r>
          </a:p>
          <a:p>
            <a:r>
              <a:rPr lang="en-US" dirty="0"/>
              <a:t>Seek common ground</a:t>
            </a:r>
          </a:p>
          <a:p>
            <a:r>
              <a:rPr lang="en-US" dirty="0"/>
              <a:t>Respect each other’s role and every survivor’s dignity</a:t>
            </a:r>
          </a:p>
          <a:p>
            <a:r>
              <a:rPr lang="en-US" dirty="0"/>
              <a:t>Access and share all available resources</a:t>
            </a:r>
          </a:p>
          <a:p>
            <a:r>
              <a:rPr lang="en-US" dirty="0"/>
              <a:t>Communicate effectively about sensitive issues	</a:t>
            </a:r>
          </a:p>
          <a:p>
            <a:r>
              <a:rPr lang="en-US" dirty="0"/>
              <a:t>D</a:t>
            </a:r>
            <a:r>
              <a:rPr lang="en-US" dirty="0" smtClean="0"/>
              <a:t>o </a:t>
            </a:r>
            <a:r>
              <a:rPr lang="en-US" dirty="0"/>
              <a:t>something </a:t>
            </a:r>
          </a:p>
          <a:p>
            <a:r>
              <a:rPr lang="en-US" dirty="0"/>
              <a:t>Be the experts you are </a:t>
            </a:r>
          </a:p>
          <a:p>
            <a:endParaRPr lang="en-US"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7</a:t>
            </a:fld>
            <a:endParaRPr lang="en-US"/>
          </a:p>
        </p:txBody>
      </p:sp>
      <p:sp>
        <p:nvSpPr>
          <p:cNvPr id="6" name="Title 5"/>
          <p:cNvSpPr>
            <a:spLocks noGrp="1"/>
          </p:cNvSpPr>
          <p:nvPr>
            <p:ph type="title"/>
          </p:nvPr>
        </p:nvSpPr>
        <p:spPr/>
        <p:txBody>
          <a:bodyPr/>
          <a:lstStyle/>
          <a:p>
            <a:r>
              <a:rPr lang="en-US" dirty="0" smtClean="0"/>
              <a:t>What Can We Do?</a:t>
            </a:r>
            <a:endParaRPr lang="en-US" dirty="0"/>
          </a:p>
        </p:txBody>
      </p:sp>
    </p:spTree>
    <p:extLst>
      <p:ext uri="{BB962C8B-B14F-4D97-AF65-F5344CB8AC3E}">
        <p14:creationId xmlns:p14="http://schemas.microsoft.com/office/powerpoint/2010/main" val="488639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2800"/>
            <a:ext cx="8229600" cy="1600200"/>
          </a:xfrm>
        </p:spPr>
        <p:txBody>
          <a:bodyPr/>
          <a:lstStyle/>
          <a:p>
            <a:r>
              <a:rPr lang="en-US" dirty="0" smtClean="0"/>
              <a:t>Use of </a:t>
            </a:r>
            <a:r>
              <a:rPr lang="en-US" dirty="0" err="1" smtClean="0"/>
              <a:t>S.T.O.P</a:t>
            </a:r>
            <a:r>
              <a:rPr lang="en-US" dirty="0" smtClean="0"/>
              <a:t>. Funds and Statewide Statistics</a:t>
            </a:r>
            <a:endParaRPr lang="en-US"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8</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7140" y="1000760"/>
            <a:ext cx="2286000" cy="1897379"/>
          </a:xfrm>
          <a:prstGeom prst="rect">
            <a:avLst/>
          </a:prstGeom>
        </p:spPr>
      </p:pic>
    </p:spTree>
    <p:extLst>
      <p:ext uri="{BB962C8B-B14F-4D97-AF65-F5344CB8AC3E}">
        <p14:creationId xmlns:p14="http://schemas.microsoft.com/office/powerpoint/2010/main" val="3334586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z="4800" dirty="0" smtClean="0"/>
              <a:t>Use of </a:t>
            </a:r>
            <a:r>
              <a:rPr lang="en-US" sz="4800" dirty="0" err="1" smtClean="0"/>
              <a:t>S.T.O.P</a:t>
            </a:r>
            <a:r>
              <a:rPr lang="en-US" sz="4800" dirty="0" smtClean="0"/>
              <a:t>. VAWA Funds</a:t>
            </a:r>
            <a:r>
              <a:rPr lang="en-US" dirty="0" smtClean="0"/>
              <a:t/>
            </a:r>
            <a:br>
              <a:rPr lang="en-US" dirty="0" smtClean="0"/>
            </a:br>
            <a:r>
              <a:rPr lang="en-US" sz="4400" i="1" dirty="0" err="1" smtClean="0"/>
              <a:t>SFY</a:t>
            </a:r>
            <a:r>
              <a:rPr lang="en-US" sz="4400" i="1" dirty="0" smtClean="0"/>
              <a:t> 2013 Data</a:t>
            </a:r>
            <a:endParaRPr lang="en-US" sz="4400" i="1" dirty="0"/>
          </a:p>
        </p:txBody>
      </p:sp>
      <p:sp>
        <p:nvSpPr>
          <p:cNvPr id="4" name="Footer Placeholder 3"/>
          <p:cNvSpPr>
            <a:spLocks noGrp="1"/>
          </p:cNvSpPr>
          <p:nvPr>
            <p:ph type="ftr" sz="quarter" idx="11"/>
          </p:nvPr>
        </p:nvSpPr>
        <p:spPr/>
        <p:txBody>
          <a:bodyPr/>
          <a:lstStyle/>
          <a:p>
            <a:r>
              <a:rPr lang="en-US" smtClean="0"/>
              <a:t>2014-2016 VAWA Implementation Plan Meeting</a:t>
            </a:r>
            <a:endParaRPr lang="en-US"/>
          </a:p>
        </p:txBody>
      </p:sp>
      <p:sp>
        <p:nvSpPr>
          <p:cNvPr id="5" name="Slide Number Placeholder 4"/>
          <p:cNvSpPr>
            <a:spLocks noGrp="1"/>
          </p:cNvSpPr>
          <p:nvPr>
            <p:ph type="sldNum" sz="quarter" idx="12"/>
          </p:nvPr>
        </p:nvSpPr>
        <p:spPr/>
        <p:txBody>
          <a:bodyPr/>
          <a:lstStyle/>
          <a:p>
            <a:fld id="{00BC4443-90F7-456F-8944-89493E6ED9E5}" type="slidenum">
              <a:rPr lang="en-US" smtClean="0"/>
              <a:pPr/>
              <a:t>9</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92378291"/>
              </p:ext>
            </p:extLst>
          </p:nvPr>
        </p:nvGraphicFramePr>
        <p:xfrm>
          <a:off x="659165" y="1839686"/>
          <a:ext cx="7722835" cy="4103915"/>
        </p:xfrm>
        <a:graphic>
          <a:graphicData uri="http://schemas.openxmlformats.org/drawingml/2006/table">
            <a:tbl>
              <a:tblPr firstRow="1" firstCol="1" bandRow="1">
                <a:tableStyleId>{5C22544A-7EE6-4342-B048-85BDC9FD1C3A}</a:tableStyleId>
              </a:tblPr>
              <a:tblGrid>
                <a:gridCol w="1108101"/>
                <a:gridCol w="1344399"/>
                <a:gridCol w="1341173"/>
                <a:gridCol w="1295204"/>
                <a:gridCol w="1318592"/>
                <a:gridCol w="1315366"/>
              </a:tblGrid>
              <a:tr h="1055914">
                <a:tc gridSpan="6">
                  <a:txBody>
                    <a:bodyPr/>
                    <a:lstStyle/>
                    <a:p>
                      <a:pPr marL="0" marR="0" algn="ctr">
                        <a:spcBef>
                          <a:spcPts val="0"/>
                        </a:spcBef>
                        <a:spcAft>
                          <a:spcPts val="0"/>
                        </a:spcAft>
                      </a:pPr>
                      <a:endParaRPr lang="en-US" sz="1800" dirty="0" smtClean="0">
                        <a:solidFill>
                          <a:srgbClr val="00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3200" dirty="0" smtClean="0">
                          <a:solidFill>
                            <a:schemeClr val="bg1"/>
                          </a:solidFill>
                          <a:effectLst/>
                          <a:latin typeface="Times New Roman" panose="02020603050405020304" pitchFamily="18" charset="0"/>
                          <a:ea typeface="Times New Roman" panose="02020603050405020304" pitchFamily="18" charset="0"/>
                        </a:rPr>
                        <a:t>Victims</a:t>
                      </a:r>
                      <a:r>
                        <a:rPr lang="en-US" sz="3200" baseline="0" dirty="0" smtClean="0">
                          <a:solidFill>
                            <a:schemeClr val="bg1"/>
                          </a:solidFill>
                          <a:effectLst/>
                          <a:latin typeface="Times New Roman" panose="02020603050405020304" pitchFamily="18" charset="0"/>
                          <a:ea typeface="Times New Roman" panose="02020603050405020304" pitchFamily="18" charset="0"/>
                        </a:rPr>
                        <a:t> Served with VAWA Funds</a:t>
                      </a:r>
                      <a:endParaRPr lang="en-US" sz="3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a:spcBef>
                          <a:spcPts val="0"/>
                        </a:spcBef>
                        <a:spcAft>
                          <a:spcPts val="0"/>
                        </a:spcAft>
                      </a:pP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r>
              <a:tr h="1524001">
                <a:tc>
                  <a:txBody>
                    <a:bodyPr/>
                    <a:lstStyle/>
                    <a:p>
                      <a:pPr marL="0" marR="0" algn="ctr">
                        <a:spcBef>
                          <a:spcPts val="0"/>
                        </a:spcBef>
                        <a:spcAft>
                          <a:spcPts val="0"/>
                        </a:spcAft>
                      </a:pPr>
                      <a:endParaRPr lang="en-US" sz="1800" dirty="0" smtClean="0">
                        <a:effectLst/>
                      </a:endParaRPr>
                    </a:p>
                    <a:p>
                      <a:pPr marL="0" marR="0" algn="ctr">
                        <a:spcBef>
                          <a:spcPts val="0"/>
                        </a:spcBef>
                        <a:spcAft>
                          <a:spcPts val="0"/>
                        </a:spcAft>
                      </a:pPr>
                      <a:r>
                        <a:rPr lang="en-US" sz="1800" dirty="0" smtClean="0">
                          <a:effectLst/>
                        </a:rPr>
                        <a:t>OVW </a:t>
                      </a:r>
                      <a:r>
                        <a:rPr lang="en-US" sz="1800" dirty="0">
                          <a:effectLst/>
                        </a:rPr>
                        <a:t>Funding Year</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VAWA funds </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Domestic Violence</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Sexual Assault</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Stalking</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TOTAL</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r>
              <a:tr h="508000">
                <a:tc>
                  <a:txBody>
                    <a:bodyPr/>
                    <a:lstStyle/>
                    <a:p>
                      <a:pPr marL="0" marR="0">
                        <a:spcBef>
                          <a:spcPts val="0"/>
                        </a:spcBef>
                        <a:spcAft>
                          <a:spcPts val="0"/>
                        </a:spcAft>
                      </a:pPr>
                      <a:r>
                        <a:rPr lang="en-US" sz="1800">
                          <a:effectLst/>
                        </a:rPr>
                        <a:t>2011</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3,866,723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6,392</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2,682</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189</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9,263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r>
              <a:tr h="508000">
                <a:tc>
                  <a:txBody>
                    <a:bodyPr/>
                    <a:lstStyle/>
                    <a:p>
                      <a:pPr marL="0" marR="0">
                        <a:spcBef>
                          <a:spcPts val="0"/>
                        </a:spcBef>
                        <a:spcAft>
                          <a:spcPts val="0"/>
                        </a:spcAft>
                      </a:pPr>
                      <a:r>
                        <a:rPr lang="en-US" sz="1800">
                          <a:effectLst/>
                        </a:rPr>
                        <a:t>2012</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3,716,426</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2,711</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1,610</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112</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4,433</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r>
              <a:tr h="508000">
                <a:tc>
                  <a:txBody>
                    <a:bodyPr/>
                    <a:lstStyle/>
                    <a:p>
                      <a:pPr marL="0" marR="0">
                        <a:spcBef>
                          <a:spcPts val="0"/>
                        </a:spcBef>
                        <a:spcAft>
                          <a:spcPts val="0"/>
                        </a:spcAft>
                      </a:pPr>
                      <a:r>
                        <a:rPr lang="en-US" sz="1800">
                          <a:effectLst/>
                        </a:rPr>
                        <a:t>2013</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3,521,492</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TBD</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TBD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TBD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TBD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331047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4276</TotalTime>
  <Words>4640</Words>
  <Application>Microsoft Office PowerPoint</Application>
  <PresentationFormat>On-screen Show (4:3)</PresentationFormat>
  <Paragraphs>1004</Paragraphs>
  <Slides>54</Slides>
  <Notes>49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Arial</vt:lpstr>
      <vt:lpstr>Calibri</vt:lpstr>
      <vt:lpstr>Century Gothic</vt:lpstr>
      <vt:lpstr>Courier New</vt:lpstr>
      <vt:lpstr>Franklin Gothic Book</vt:lpstr>
      <vt:lpstr>Palatino Linotype</vt:lpstr>
      <vt:lpstr>Times New Roman</vt:lpstr>
      <vt:lpstr>Executive</vt:lpstr>
      <vt:lpstr>2014-2016 S.T.O.P. VAWA Implementation Plan Meeting</vt:lpstr>
      <vt:lpstr>Welcome &amp; Introductions</vt:lpstr>
      <vt:lpstr>Ground Rules</vt:lpstr>
      <vt:lpstr>Participant Introductions</vt:lpstr>
      <vt:lpstr>Objectives</vt:lpstr>
      <vt:lpstr>Prison Rape Elimination Act (PREA) Updates</vt:lpstr>
      <vt:lpstr>What Can We Do?</vt:lpstr>
      <vt:lpstr>Use of S.T.O.P. Funds and Statewide Statistics</vt:lpstr>
      <vt:lpstr>Use of S.T.O.P. VAWA Funds SFY 2013 Data</vt:lpstr>
      <vt:lpstr>SFY 2013 Data VOCA, VAWA and SASP</vt:lpstr>
      <vt:lpstr>PowerPoint Presentation</vt:lpstr>
      <vt:lpstr>SFY 2013 Data VOCA, VAWA and SASP</vt:lpstr>
      <vt:lpstr>VAWA Non-Discrimination Provision FAQs</vt:lpstr>
      <vt:lpstr>Use of S.T.O.P. VAWA Funds SFY 2013 Data</vt:lpstr>
      <vt:lpstr>Use of S.T.O.P. VAWA Funds SFY 2013 Data</vt:lpstr>
      <vt:lpstr>Outcome Survey Results May 1-October 31, 2013</vt:lpstr>
      <vt:lpstr>Outcome Survey Results May 1-October 31, 2013</vt:lpstr>
      <vt:lpstr>Outcome Survey Results May 1-October 31, 2013</vt:lpstr>
      <vt:lpstr>Use of S.T.O.P. VAWA Funds SFY 2013 Data</vt:lpstr>
      <vt:lpstr>Use of S.T.O.P. VAWA Funds SFY 2013 Data</vt:lpstr>
      <vt:lpstr>Use of S.T.O.P. VAWA Funds SFY 2013 Data</vt:lpstr>
      <vt:lpstr>Use of S.T.O.P. VAWA Funds </vt:lpstr>
      <vt:lpstr>Use of S.T.O.P. VAWA Funds SFY 2013 Data</vt:lpstr>
      <vt:lpstr>2014 S.T.O.P. and SASP Awards</vt:lpstr>
      <vt:lpstr>2014 Continuation Awards VAWA and SASP Allocations</vt:lpstr>
      <vt:lpstr>PowerPoint Presentation</vt:lpstr>
      <vt:lpstr>Culturally Specific Programs</vt:lpstr>
      <vt:lpstr>Sexual Assault Programs</vt:lpstr>
      <vt:lpstr>PowerPoint Presentation</vt:lpstr>
      <vt:lpstr>Feedback on 2014 Application Process</vt:lpstr>
      <vt:lpstr>Implementation Plan Overview</vt:lpstr>
      <vt:lpstr>Implementation Plan Overview</vt:lpstr>
      <vt:lpstr>S.T.O.P. Purpose Areas</vt:lpstr>
      <vt:lpstr>S.T.O.P. Purpose Areas</vt:lpstr>
      <vt:lpstr>S.T.O.P. Purpose Areas</vt:lpstr>
      <vt:lpstr>S.T.O.P. Purpose Areas</vt:lpstr>
      <vt:lpstr>S.T.O.P. Purpose Areas</vt:lpstr>
      <vt:lpstr>S.T.O.P. Purpose Areas</vt:lpstr>
      <vt:lpstr>S.T.O.P. Purpose Areas:  Logic Model</vt:lpstr>
      <vt:lpstr>PowerPoint Presentation</vt:lpstr>
      <vt:lpstr> Subcommittee Overview</vt:lpstr>
      <vt:lpstr> Subcommittee Objectives</vt:lpstr>
      <vt:lpstr> Subcommittee Meetings</vt:lpstr>
      <vt:lpstr> LUNCH</vt:lpstr>
      <vt:lpstr> Subcommittee Coordination Meetings</vt:lpstr>
      <vt:lpstr> Subcommittee Coordination Meetings</vt:lpstr>
      <vt:lpstr> BREAK</vt:lpstr>
      <vt:lpstr> Subcommittee Meeting Report-back</vt:lpstr>
      <vt:lpstr> Ideas for 2015 Plan Updates</vt:lpstr>
      <vt:lpstr>Next Steps</vt:lpstr>
      <vt:lpstr>Next Steps</vt:lpstr>
      <vt:lpstr>Next Steps</vt:lpstr>
      <vt:lpstr>Next Steps</vt:lpstr>
      <vt:lpstr>Wrap-Up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2011-2013 VAWA Implementation Plan Meeting</dc:title>
  <dc:creator>slopez-boy</dc:creator>
  <cp:lastModifiedBy>B Barnard</cp:lastModifiedBy>
  <cp:revision>182</cp:revision>
  <cp:lastPrinted>2014-02-18T19:07:10Z</cp:lastPrinted>
  <dcterms:created xsi:type="dcterms:W3CDTF">2010-11-18T19:01:36Z</dcterms:created>
  <dcterms:modified xsi:type="dcterms:W3CDTF">2014-12-04T00:14:39Z</dcterms:modified>
</cp:coreProperties>
</file>