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3" r:id="rId1"/>
  </p:sldMasterIdLst>
  <p:notesMasterIdLst>
    <p:notesMasterId r:id="rId61"/>
  </p:notesMasterIdLst>
  <p:handoutMasterIdLst>
    <p:handoutMasterId r:id="rId62"/>
  </p:handoutMasterIdLst>
  <p:sldIdLst>
    <p:sldId id="468" r:id="rId2"/>
    <p:sldId id="469" r:id="rId3"/>
    <p:sldId id="676" r:id="rId4"/>
    <p:sldId id="677" r:id="rId5"/>
    <p:sldId id="678" r:id="rId6"/>
    <p:sldId id="679" r:id="rId7"/>
    <p:sldId id="685" r:id="rId8"/>
    <p:sldId id="683" r:id="rId9"/>
    <p:sldId id="704" r:id="rId10"/>
    <p:sldId id="681" r:id="rId11"/>
    <p:sldId id="684" r:id="rId12"/>
    <p:sldId id="686" r:id="rId13"/>
    <p:sldId id="682" r:id="rId14"/>
    <p:sldId id="687" r:id="rId15"/>
    <p:sldId id="688" r:id="rId16"/>
    <p:sldId id="728" r:id="rId17"/>
    <p:sldId id="692" r:id="rId18"/>
    <p:sldId id="693" r:id="rId19"/>
    <p:sldId id="690" r:id="rId20"/>
    <p:sldId id="689" r:id="rId21"/>
    <p:sldId id="691" r:id="rId22"/>
    <p:sldId id="695" r:id="rId23"/>
    <p:sldId id="696" r:id="rId24"/>
    <p:sldId id="697" r:id="rId25"/>
    <p:sldId id="698" r:id="rId26"/>
    <p:sldId id="699" r:id="rId27"/>
    <p:sldId id="700" r:id="rId28"/>
    <p:sldId id="701" r:id="rId29"/>
    <p:sldId id="702" r:id="rId30"/>
    <p:sldId id="703" r:id="rId31"/>
    <p:sldId id="705" r:id="rId32"/>
    <p:sldId id="706" r:id="rId33"/>
    <p:sldId id="707" r:id="rId34"/>
    <p:sldId id="708" r:id="rId35"/>
    <p:sldId id="473" r:id="rId36"/>
    <p:sldId id="709" r:id="rId37"/>
    <p:sldId id="727" r:id="rId38"/>
    <p:sldId id="710" r:id="rId39"/>
    <p:sldId id="474" r:id="rId40"/>
    <p:sldId id="711" r:id="rId41"/>
    <p:sldId id="712" r:id="rId42"/>
    <p:sldId id="713" r:id="rId43"/>
    <p:sldId id="718" r:id="rId44"/>
    <p:sldId id="714" r:id="rId45"/>
    <p:sldId id="715" r:id="rId46"/>
    <p:sldId id="716" r:id="rId47"/>
    <p:sldId id="661" r:id="rId48"/>
    <p:sldId id="719" r:id="rId49"/>
    <p:sldId id="720" r:id="rId50"/>
    <p:sldId id="717" r:id="rId51"/>
    <p:sldId id="722" r:id="rId52"/>
    <p:sldId id="723" r:id="rId53"/>
    <p:sldId id="724" r:id="rId54"/>
    <p:sldId id="725" r:id="rId55"/>
    <p:sldId id="721" r:id="rId56"/>
    <p:sldId id="582" r:id="rId57"/>
    <p:sldId id="655" r:id="rId58"/>
    <p:sldId id="471" r:id="rId59"/>
    <p:sldId id="656" r:id="rId60"/>
  </p:sldIdLst>
  <p:sldSz cx="9144000" cy="6858000" type="screen4x3"/>
  <p:notesSz cx="6900863" cy="9291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17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tts"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808080"/>
    <a:srgbClr val="0080A8"/>
    <a:srgbClr val="FF0000"/>
    <a:srgbClr val="B00000"/>
    <a:srgbClr val="B80000"/>
    <a:srgbClr val="948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5024" autoAdjust="0"/>
    <p:restoredTop sz="82542" autoAdjust="0"/>
  </p:normalViewPr>
  <p:slideViewPr>
    <p:cSldViewPr>
      <p:cViewPr varScale="1">
        <p:scale>
          <a:sx n="100" d="100"/>
          <a:sy n="100" d="100"/>
        </p:scale>
        <p:origin x="25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20" y="534"/>
      </p:cViewPr>
      <p:guideLst>
        <p:guide orient="horz" pos="2926"/>
        <p:guide pos="217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1" y="0"/>
            <a:ext cx="2990999" cy="464900"/>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lvl1pPr defTabSz="920518">
              <a:defRPr sz="1300"/>
            </a:lvl1pPr>
          </a:lstStyle>
          <a:p>
            <a:pPr>
              <a:defRPr/>
            </a:pPr>
            <a:endParaRPr lang="en-US" dirty="0"/>
          </a:p>
        </p:txBody>
      </p:sp>
      <p:sp>
        <p:nvSpPr>
          <p:cNvPr id="182275" name="Rectangle 3"/>
          <p:cNvSpPr>
            <a:spLocks noGrp="1" noChangeArrowheads="1"/>
          </p:cNvSpPr>
          <p:nvPr>
            <p:ph type="dt" sz="quarter" idx="1"/>
          </p:nvPr>
        </p:nvSpPr>
        <p:spPr bwMode="auto">
          <a:xfrm>
            <a:off x="3909864" y="0"/>
            <a:ext cx="2990999" cy="464900"/>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lvl1pPr algn="r" defTabSz="920518">
              <a:defRPr sz="1300"/>
            </a:lvl1pPr>
          </a:lstStyle>
          <a:p>
            <a:pPr>
              <a:defRPr/>
            </a:pPr>
            <a:fld id="{9DA21024-5624-4FE6-BBB9-61FA6154E66A}" type="datetime1">
              <a:rPr lang="en-US"/>
              <a:pPr>
                <a:defRPr/>
              </a:pPr>
              <a:t>4/23/2014</a:t>
            </a:fld>
            <a:endParaRPr lang="en-US" dirty="0"/>
          </a:p>
        </p:txBody>
      </p:sp>
      <p:sp>
        <p:nvSpPr>
          <p:cNvPr id="182276" name="Rectangle 4"/>
          <p:cNvSpPr>
            <a:spLocks noGrp="1" noChangeArrowheads="1"/>
          </p:cNvSpPr>
          <p:nvPr>
            <p:ph type="ftr" sz="quarter" idx="2"/>
          </p:nvPr>
        </p:nvSpPr>
        <p:spPr bwMode="auto">
          <a:xfrm>
            <a:off x="1" y="8826740"/>
            <a:ext cx="2990999" cy="464899"/>
          </a:xfrm>
          <a:prstGeom prst="rect">
            <a:avLst/>
          </a:prstGeom>
          <a:noFill/>
          <a:ln w="9525">
            <a:noFill/>
            <a:miter lim="800000"/>
            <a:headEnd/>
            <a:tailEnd/>
          </a:ln>
        </p:spPr>
        <p:txBody>
          <a:bodyPr vert="horz" wrap="square" lIns="92171" tIns="46086" rIns="92171" bIns="46086" numCol="1" anchor="b" anchorCtr="0" compatLnSpc="1">
            <a:prstTxWarp prst="textNoShape">
              <a:avLst/>
            </a:prstTxWarp>
          </a:bodyPr>
          <a:lstStyle>
            <a:lvl1pPr defTabSz="920518">
              <a:defRPr sz="1300"/>
            </a:lvl1pPr>
          </a:lstStyle>
          <a:p>
            <a:pPr>
              <a:defRPr/>
            </a:pPr>
            <a:endParaRPr lang="en-US" dirty="0"/>
          </a:p>
        </p:txBody>
      </p:sp>
      <p:sp>
        <p:nvSpPr>
          <p:cNvPr id="182277" name="Rectangle 5"/>
          <p:cNvSpPr>
            <a:spLocks noGrp="1" noChangeArrowheads="1"/>
          </p:cNvSpPr>
          <p:nvPr>
            <p:ph type="sldNum" sz="quarter" idx="3"/>
          </p:nvPr>
        </p:nvSpPr>
        <p:spPr bwMode="auto">
          <a:xfrm>
            <a:off x="3909864" y="8826740"/>
            <a:ext cx="2990999" cy="464899"/>
          </a:xfrm>
          <a:prstGeom prst="rect">
            <a:avLst/>
          </a:prstGeom>
          <a:noFill/>
          <a:ln w="9525">
            <a:noFill/>
            <a:miter lim="800000"/>
            <a:headEnd/>
            <a:tailEnd/>
          </a:ln>
        </p:spPr>
        <p:txBody>
          <a:bodyPr vert="horz" wrap="square" lIns="92171" tIns="46086" rIns="92171" bIns="46086" numCol="1" anchor="b" anchorCtr="0" compatLnSpc="1">
            <a:prstTxWarp prst="textNoShape">
              <a:avLst/>
            </a:prstTxWarp>
          </a:bodyPr>
          <a:lstStyle>
            <a:lvl1pPr algn="r" defTabSz="920518">
              <a:defRPr sz="1300"/>
            </a:lvl1pPr>
          </a:lstStyle>
          <a:p>
            <a:pPr>
              <a:defRPr/>
            </a:pPr>
            <a:fld id="{9B4472B4-7DD8-471B-B57A-46A8DD985264}" type="slidenum">
              <a:rPr lang="en-US"/>
              <a:pPr>
                <a:defRPr/>
              </a:pPr>
              <a:t>‹#›</a:t>
            </a:fld>
            <a:endParaRPr lang="en-US" dirty="0"/>
          </a:p>
        </p:txBody>
      </p:sp>
    </p:spTree>
    <p:extLst>
      <p:ext uri="{BB962C8B-B14F-4D97-AF65-F5344CB8AC3E}">
        <p14:creationId xmlns:p14="http://schemas.microsoft.com/office/powerpoint/2010/main" val="842393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2990999" cy="464900"/>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lvl1pPr defTabSz="920518">
              <a:defRPr sz="1300"/>
            </a:lvl1pPr>
          </a:lstStyle>
          <a:p>
            <a:pPr>
              <a:defRPr/>
            </a:pPr>
            <a:endParaRPr lang="en-US" dirty="0"/>
          </a:p>
        </p:txBody>
      </p:sp>
      <p:sp>
        <p:nvSpPr>
          <p:cNvPr id="49155" name="Rectangle 3"/>
          <p:cNvSpPr>
            <a:spLocks noGrp="1" noChangeArrowheads="1"/>
          </p:cNvSpPr>
          <p:nvPr>
            <p:ph type="dt" idx="1"/>
          </p:nvPr>
        </p:nvSpPr>
        <p:spPr bwMode="auto">
          <a:xfrm>
            <a:off x="3909864" y="0"/>
            <a:ext cx="2990999" cy="464900"/>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lvl1pPr algn="r" defTabSz="920518">
              <a:defRPr sz="1300"/>
            </a:lvl1pPr>
          </a:lstStyle>
          <a:p>
            <a:pPr>
              <a:defRPr/>
            </a:pPr>
            <a:fld id="{5A95C942-F5A1-470B-A8F8-A6800B29F301}" type="datetime1">
              <a:rPr lang="en-US"/>
              <a:pPr>
                <a:defRPr/>
              </a:pPr>
              <a:t>4/23/2014</a:t>
            </a:fld>
            <a:endParaRPr lang="en-US" dirty="0"/>
          </a:p>
        </p:txBody>
      </p:sp>
      <p:sp>
        <p:nvSpPr>
          <p:cNvPr id="29700" name="Rectangle 4"/>
          <p:cNvSpPr>
            <a:spLocks noGrp="1" noRot="1" noChangeAspect="1" noChangeArrowheads="1" noTextEdit="1"/>
          </p:cNvSpPr>
          <p:nvPr>
            <p:ph type="sldImg" idx="2"/>
          </p:nvPr>
        </p:nvSpPr>
        <p:spPr bwMode="auto">
          <a:xfrm>
            <a:off x="1143000" y="0"/>
            <a:ext cx="4413250" cy="3309938"/>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229717" y="3462151"/>
            <a:ext cx="6441431" cy="5131345"/>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1" y="8826740"/>
            <a:ext cx="2990999" cy="464899"/>
          </a:xfrm>
          <a:prstGeom prst="rect">
            <a:avLst/>
          </a:prstGeom>
          <a:noFill/>
          <a:ln w="9525">
            <a:noFill/>
            <a:miter lim="800000"/>
            <a:headEnd/>
            <a:tailEnd/>
          </a:ln>
        </p:spPr>
        <p:txBody>
          <a:bodyPr vert="horz" wrap="square" lIns="92171" tIns="46086" rIns="92171" bIns="46086" numCol="1" anchor="b" anchorCtr="0" compatLnSpc="1">
            <a:prstTxWarp prst="textNoShape">
              <a:avLst/>
            </a:prstTxWarp>
          </a:bodyPr>
          <a:lstStyle>
            <a:lvl1pPr defTabSz="920518">
              <a:defRPr sz="1300"/>
            </a:lvl1pPr>
          </a:lstStyle>
          <a:p>
            <a:pPr>
              <a:defRPr/>
            </a:pPr>
            <a:endParaRPr lang="en-US" dirty="0"/>
          </a:p>
        </p:txBody>
      </p:sp>
      <p:sp>
        <p:nvSpPr>
          <p:cNvPr id="49159" name="Rectangle 7"/>
          <p:cNvSpPr>
            <a:spLocks noGrp="1" noChangeArrowheads="1"/>
          </p:cNvSpPr>
          <p:nvPr>
            <p:ph type="sldNum" sz="quarter" idx="5"/>
          </p:nvPr>
        </p:nvSpPr>
        <p:spPr bwMode="auto">
          <a:xfrm>
            <a:off x="3909864" y="8826740"/>
            <a:ext cx="2990999" cy="464899"/>
          </a:xfrm>
          <a:prstGeom prst="rect">
            <a:avLst/>
          </a:prstGeom>
          <a:noFill/>
          <a:ln w="9525">
            <a:noFill/>
            <a:miter lim="800000"/>
            <a:headEnd/>
            <a:tailEnd/>
          </a:ln>
        </p:spPr>
        <p:txBody>
          <a:bodyPr vert="horz" wrap="square" lIns="92171" tIns="46086" rIns="92171" bIns="46086" numCol="1" anchor="b" anchorCtr="0" compatLnSpc="1">
            <a:prstTxWarp prst="textNoShape">
              <a:avLst/>
            </a:prstTxWarp>
          </a:bodyPr>
          <a:lstStyle>
            <a:lvl1pPr algn="r" defTabSz="920518">
              <a:defRPr sz="1300"/>
            </a:lvl1pPr>
          </a:lstStyle>
          <a:p>
            <a:pPr>
              <a:defRPr/>
            </a:pPr>
            <a:fld id="{DA379F3D-33B0-4E97-B3B4-98FF4F46084B}" type="slidenum">
              <a:rPr lang="en-US"/>
              <a:pPr>
                <a:defRPr/>
              </a:pPr>
              <a:t>‹#›</a:t>
            </a:fld>
            <a:endParaRPr lang="en-US" dirty="0"/>
          </a:p>
        </p:txBody>
      </p:sp>
    </p:spTree>
    <p:extLst>
      <p:ext uri="{BB962C8B-B14F-4D97-AF65-F5344CB8AC3E}">
        <p14:creationId xmlns:p14="http://schemas.microsoft.com/office/powerpoint/2010/main" val="29554365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dirty="0"/>
              <a:t>Recovery Act - Victim Services Workshop</a:t>
            </a:r>
          </a:p>
        </p:txBody>
      </p:sp>
      <p:sp>
        <p:nvSpPr>
          <p:cNvPr id="30723"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92D763D7-5C2D-4CBC-B395-C16771D8EE70}" type="slidenum">
              <a:rPr lang="en-US" sz="1300"/>
              <a:pPr algn="r" defTabSz="920518"/>
              <a:t>1</a:t>
            </a:fld>
            <a:endParaRPr lang="en-US" sz="1300" dirty="0"/>
          </a:p>
        </p:txBody>
      </p:sp>
      <p:sp>
        <p:nvSpPr>
          <p:cNvPr id="30724"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FD39A356-CF81-4F39-8984-A8E816F65658}" type="slidenum">
              <a:rPr lang="en-US" sz="1300"/>
              <a:pPr algn="r" defTabSz="920518"/>
              <a:t>1</a:t>
            </a:fld>
            <a:endParaRPr lang="en-US" sz="1300" dirty="0"/>
          </a:p>
        </p:txBody>
      </p:sp>
      <p:sp>
        <p:nvSpPr>
          <p:cNvPr id="30725" name="Slide Image Placeholder 1"/>
          <p:cNvSpPr>
            <a:spLocks noGrp="1" noRot="1" noChangeAspect="1" noTextEdit="1"/>
          </p:cNvSpPr>
          <p:nvPr>
            <p:ph type="sldImg"/>
          </p:nvPr>
        </p:nvSpPr>
        <p:spPr>
          <a:ln/>
        </p:spPr>
      </p:sp>
      <p:sp>
        <p:nvSpPr>
          <p:cNvPr id="30726" name="Notes Placeholder 2"/>
          <p:cNvSpPr>
            <a:spLocks noGrp="1"/>
          </p:cNvSpPr>
          <p:nvPr>
            <p:ph type="body" idx="1"/>
          </p:nvPr>
        </p:nvSpPr>
        <p:spPr>
          <a:noFill/>
          <a:ln/>
        </p:spPr>
        <p:txBody>
          <a:bodyPr/>
          <a:lstStyle/>
          <a:p>
            <a:pPr eaLnBrk="1" hangingPunct="1"/>
            <a:endParaRPr lang="en-US" dirty="0" smtClean="0"/>
          </a:p>
        </p:txBody>
      </p:sp>
      <p:sp>
        <p:nvSpPr>
          <p:cNvPr id="30727" name="Slide Number Placeholder 3"/>
          <p:cNvSpPr txBox="1">
            <a:spLocks noGrp="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547D1354-69AB-446D-A6F5-E0D2F80E08B9}" type="slidenum">
              <a:rPr lang="en-US" sz="1300"/>
              <a:pPr algn="r" defTabSz="920518"/>
              <a:t>1</a:t>
            </a:fld>
            <a:endParaRPr lang="en-US" sz="1300" dirty="0"/>
          </a:p>
        </p:txBody>
      </p:sp>
    </p:spTree>
    <p:extLst>
      <p:ext uri="{BB962C8B-B14F-4D97-AF65-F5344CB8AC3E}">
        <p14:creationId xmlns:p14="http://schemas.microsoft.com/office/powerpoint/2010/main" val="421877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u="sng" dirty="0" smtClean="0">
                <a:latin typeface="Baskerville Old Face" pitchFamily="18" charset="0"/>
                <a:ea typeface="Times New Roman" pitchFamily="18" charset="0"/>
                <a:cs typeface="Franklin Gothic Book" pitchFamily="34" charset="0"/>
              </a:rPr>
              <a:t>Enhancement:</a:t>
            </a:r>
            <a:r>
              <a:rPr lang="en-US" sz="1200" dirty="0" smtClean="0">
                <a:latin typeface="Baskerville Old Face" pitchFamily="18" charset="0"/>
                <a:ea typeface="Times New Roman" pitchFamily="18" charset="0"/>
                <a:cs typeface="Franklin Gothic Book" pitchFamily="34" charset="0"/>
              </a:rPr>
              <a:t> Adding capacity for current services i.e. more slots-</a:t>
            </a:r>
            <a:r>
              <a:rPr lang="en-US" sz="1200" i="1" dirty="0" smtClean="0">
                <a:latin typeface="Baskerville Old Face" pitchFamily="18" charset="0"/>
                <a:ea typeface="Times New Roman" pitchFamily="18" charset="0"/>
                <a:cs typeface="Franklin Gothic Book" pitchFamily="34" charset="0"/>
              </a:rPr>
              <a:t>Elaborate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u="sng" dirty="0" smtClean="0">
              <a:latin typeface="Baskerville Old Face" pitchFamily="18" charset="0"/>
              <a:ea typeface="Times New Roman" pitchFamily="18" charset="0"/>
              <a:cs typeface="Franklin Gothic Book"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u="sng" dirty="0" smtClean="0">
                <a:latin typeface="Baskerville Old Face" pitchFamily="18" charset="0"/>
                <a:ea typeface="Times New Roman" pitchFamily="18" charset="0"/>
                <a:cs typeface="Franklin Gothic Book" pitchFamily="34" charset="0"/>
              </a:rPr>
              <a:t>Expansion:</a:t>
            </a:r>
            <a:r>
              <a:rPr lang="en-US" sz="1200" dirty="0" smtClean="0">
                <a:latin typeface="Baskerville Old Face" pitchFamily="18" charset="0"/>
                <a:ea typeface="Times New Roman" pitchFamily="18" charset="0"/>
                <a:cs typeface="Franklin Gothic Book" pitchFamily="34" charset="0"/>
              </a:rPr>
              <a:t> Adding an additional EB service to the existing menu.-</a:t>
            </a:r>
            <a:r>
              <a:rPr lang="en-US" sz="1200" i="1" dirty="0" smtClean="0">
                <a:latin typeface="Baskerville Old Face" pitchFamily="18" charset="0"/>
                <a:ea typeface="Times New Roman" pitchFamily="18" charset="0"/>
                <a:cs typeface="Franklin Gothic Book" pitchFamily="34" charset="0"/>
              </a:rPr>
              <a:t>Elaborate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Baskerville Old Face" pitchFamily="18" charset="0"/>
              <a:ea typeface="Times New Roman" pitchFamily="18" charset="0"/>
              <a:cs typeface="Franklin Gothic Book" pitchFamily="34" charset="0"/>
            </a:endParaRPr>
          </a:p>
          <a:p>
            <a:pPr marL="0" indent="0">
              <a:spcBef>
                <a:spcPct val="0"/>
              </a:spcBef>
              <a:buNone/>
            </a:pPr>
            <a:r>
              <a:rPr lang="en-US" sz="1200" dirty="0" smtClean="0">
                <a:latin typeface="Baskerville Old Face" pitchFamily="18" charset="0"/>
                <a:ea typeface="Times New Roman" pitchFamily="18" charset="0"/>
                <a:cs typeface="Franklin Gothic Book" pitchFamily="34" charset="0"/>
              </a:rPr>
              <a:t>If awarded an enhancement opportunity, programs must adhere to all guidelines                                                </a:t>
            </a:r>
          </a:p>
          <a:p>
            <a:pPr marL="0" indent="0">
              <a:spcBef>
                <a:spcPct val="0"/>
              </a:spcBef>
              <a:buNone/>
            </a:pPr>
            <a:r>
              <a:rPr lang="en-US" sz="1200" dirty="0" smtClean="0">
                <a:latin typeface="Baskerville Old Face" pitchFamily="18" charset="0"/>
                <a:ea typeface="Times New Roman" pitchFamily="18" charset="0"/>
                <a:cs typeface="Franklin Gothic Book" pitchFamily="34" charset="0"/>
              </a:rPr>
              <a:t>and regulations set forth in the 2014 Juvenile Incentive Grant Program RFP.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Baskerville Old Face" pitchFamily="18" charset="0"/>
              <a:ea typeface="Times New Roman" pitchFamily="18" charset="0"/>
              <a:cs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10</a:t>
            </a:fld>
            <a:endParaRPr lang="en-US" dirty="0"/>
          </a:p>
        </p:txBody>
      </p:sp>
    </p:spTree>
    <p:extLst>
      <p:ext uri="{BB962C8B-B14F-4D97-AF65-F5344CB8AC3E}">
        <p14:creationId xmlns:p14="http://schemas.microsoft.com/office/powerpoint/2010/main" val="370947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Arial" charset="0"/>
                <a:ea typeface="+mn-ea"/>
                <a:cs typeface="+mn-cs"/>
              </a:rPr>
              <a:t>The purpose of this grant opportunity is to provide funding for local programs designed to serve youth in the community who would otherwise be committed to Georgia’s Department of Juvenile Justice (DJJ). </a:t>
            </a:r>
          </a:p>
          <a:p>
            <a:r>
              <a:rPr kumimoji="1" lang="en-US" sz="1200" kern="1200" baseline="0" dirty="0" smtClean="0">
                <a:solidFill>
                  <a:schemeClr val="tx1"/>
                </a:solidFill>
                <a:latin typeface="Arial" charset="0"/>
                <a:ea typeface="+mn-ea"/>
                <a:cs typeface="+mn-cs"/>
              </a:rPr>
              <a:t>Applicants are encouraged to examine their local data from the previous fiscal year in order to understand the profiles of youth who were committed to DJJ before, and who, with appropriate community-based services, could be served at home. </a:t>
            </a:r>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11</a:t>
            </a:fld>
            <a:endParaRPr lang="en-US" dirty="0"/>
          </a:p>
        </p:txBody>
      </p:sp>
    </p:spTree>
    <p:extLst>
      <p:ext uri="{BB962C8B-B14F-4D97-AF65-F5344CB8AC3E}">
        <p14:creationId xmlns:p14="http://schemas.microsoft.com/office/powerpoint/2010/main" val="3051692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Baskerville Old Face" pitchFamily="18" charset="0"/>
              </a:rPr>
              <a:t>Applicant counties will have the benefit of utilizing a standardized risk assessments to aid in decision-making. The instruments include, at a minimum, the: PDRA,DAI, CNA</a:t>
            </a:r>
            <a:endParaRPr kumimoji="1" lang="en-US" sz="1200" kern="1200" baseline="0" dirty="0" smtClean="0">
              <a:solidFill>
                <a:schemeClr val="tx1"/>
              </a:solidFill>
              <a:latin typeface="Arial" charset="0"/>
              <a:ea typeface="+mn-ea"/>
              <a:cs typeface="+mn-cs"/>
            </a:endParaRPr>
          </a:p>
          <a:p>
            <a:endParaRPr kumimoji="1" lang="en-US" sz="1200" kern="1200" baseline="0" dirty="0" smtClean="0">
              <a:solidFill>
                <a:schemeClr val="tx1"/>
              </a:solidFill>
              <a:latin typeface="Arial" charset="0"/>
              <a:ea typeface="+mn-ea"/>
              <a:cs typeface="+mn-cs"/>
            </a:endParaRPr>
          </a:p>
          <a:p>
            <a:r>
              <a:rPr kumimoji="1" lang="en-US" sz="1200" kern="1200" baseline="0" dirty="0" smtClean="0">
                <a:solidFill>
                  <a:schemeClr val="tx1"/>
                </a:solidFill>
                <a:latin typeface="Arial" charset="0"/>
                <a:ea typeface="+mn-ea"/>
                <a:cs typeface="+mn-cs"/>
              </a:rPr>
              <a:t>Considerable evidence has been found to show that assessing each youth’s risk of re-arrest can help with classifying youth for both appropriate levels/types of programming, as well as, the necessary intensiveness of services. Therefore, applicant counties will have the benefit of utilizing a standardized risk assessments to aid in decision-making. </a:t>
            </a:r>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12</a:t>
            </a:fld>
            <a:endParaRPr lang="en-US" dirty="0"/>
          </a:p>
        </p:txBody>
      </p:sp>
    </p:spTree>
    <p:extLst>
      <p:ext uri="{BB962C8B-B14F-4D97-AF65-F5344CB8AC3E}">
        <p14:creationId xmlns:p14="http://schemas.microsoft.com/office/powerpoint/2010/main" val="1598450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Arial" charset="0"/>
                <a:ea typeface="+mn-ea"/>
                <a:cs typeface="+mn-cs"/>
              </a:rPr>
              <a:t>CJCC and the Juvenile Justice Incentive Funding Committee ask that applicants fully describe how their project will reduce risk factors of participants through the use of an evidence model that addresses family engagement, reduces negative peer association, increases pro-social activities, and is tailored to the individual cognitive and maturational levels of their participants </a:t>
            </a:r>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13</a:t>
            </a:fld>
            <a:endParaRPr lang="en-US" dirty="0"/>
          </a:p>
        </p:txBody>
      </p:sp>
    </p:spTree>
    <p:extLst>
      <p:ext uri="{BB962C8B-B14F-4D97-AF65-F5344CB8AC3E}">
        <p14:creationId xmlns:p14="http://schemas.microsoft.com/office/powerpoint/2010/main" val="205299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as last year </a:t>
            </a:r>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14</a:t>
            </a:fld>
            <a:endParaRPr lang="en-US" dirty="0"/>
          </a:p>
        </p:txBody>
      </p:sp>
    </p:spTree>
    <p:extLst>
      <p:ext uri="{BB962C8B-B14F-4D97-AF65-F5344CB8AC3E}">
        <p14:creationId xmlns:p14="http://schemas.microsoft.com/office/powerpoint/2010/main" val="826994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as last</a:t>
            </a:r>
            <a:r>
              <a:rPr lang="en-US" baseline="0" dirty="0" smtClean="0"/>
              <a:t> year </a:t>
            </a:r>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15</a:t>
            </a:fld>
            <a:endParaRPr lang="en-US" dirty="0"/>
          </a:p>
        </p:txBody>
      </p:sp>
    </p:spTree>
    <p:extLst>
      <p:ext uri="{BB962C8B-B14F-4D97-AF65-F5344CB8AC3E}">
        <p14:creationId xmlns:p14="http://schemas.microsoft.com/office/powerpoint/2010/main" val="1017215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The application must follow the outline as described on page 20 of the RFP</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All of proposal documents are also required to be submitted electronically by scanning and uploading the documents to the online application.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The proposal package must be completed and submitted in accordance with RFP guidelines for submission listed on page 7 of the RFP</a:t>
            </a:r>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17</a:t>
            </a:fld>
            <a:endParaRPr lang="en-US" dirty="0"/>
          </a:p>
        </p:txBody>
      </p:sp>
    </p:spTree>
    <p:extLst>
      <p:ext uri="{BB962C8B-B14F-4D97-AF65-F5344CB8AC3E}">
        <p14:creationId xmlns:p14="http://schemas.microsoft.com/office/powerpoint/2010/main" val="2198762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Disqualification factors may include any of the following: </a:t>
            </a:r>
          </a:p>
          <a:p>
            <a:pPr lvl="1">
              <a:buFont typeface="Arial" pitchFamily="34" charset="0"/>
              <a:buChar char="•"/>
            </a:pPr>
            <a:r>
              <a:rPr lang="en-US" dirty="0" smtClean="0"/>
              <a:t>Failure to include application narrative, application budget, and application attachments; </a:t>
            </a:r>
          </a:p>
          <a:p>
            <a:pPr lvl="1">
              <a:buFont typeface="Arial" pitchFamily="34" charset="0"/>
              <a:buChar char="•"/>
            </a:pPr>
            <a:r>
              <a:rPr lang="en-US" dirty="0" smtClean="0"/>
              <a:t>Failure to provide appropriate number of copies and format requested; </a:t>
            </a:r>
          </a:p>
          <a:p>
            <a:pPr lvl="1">
              <a:buFont typeface="Arial" pitchFamily="34" charset="0"/>
              <a:buChar char="•"/>
            </a:pPr>
            <a:r>
              <a:rPr lang="en-US" dirty="0" smtClean="0"/>
              <a:t>Applicant is not a public government entity; </a:t>
            </a:r>
          </a:p>
          <a:p>
            <a:pPr lvl="1">
              <a:buFont typeface="Arial" pitchFamily="34" charset="0"/>
              <a:buChar char="•"/>
            </a:pPr>
            <a:r>
              <a:rPr lang="en-US" dirty="0" smtClean="0"/>
              <a:t>Submission fails to include an original signature of the applicant’s executive officer on the application face sheet; or </a:t>
            </a:r>
          </a:p>
          <a:p>
            <a:pPr lvl="1">
              <a:buFont typeface="Arial" pitchFamily="34" charset="0"/>
              <a:buChar char="•"/>
            </a:pPr>
            <a:r>
              <a:rPr lang="en-US" dirty="0" smtClean="0"/>
              <a:t>Application lacks original signatures where appropriate. </a:t>
            </a:r>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18</a:t>
            </a:fld>
            <a:endParaRPr lang="en-US" dirty="0"/>
          </a:p>
        </p:txBody>
      </p:sp>
    </p:spTree>
    <p:extLst>
      <p:ext uri="{BB962C8B-B14F-4D97-AF65-F5344CB8AC3E}">
        <p14:creationId xmlns:p14="http://schemas.microsoft.com/office/powerpoint/2010/main" val="29240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Explain</a:t>
            </a:r>
            <a:r>
              <a:rPr lang="en-US" b="0" baseline="0" dirty="0" smtClean="0"/>
              <a:t> the </a:t>
            </a:r>
            <a:r>
              <a:rPr lang="en-US" b="1" baseline="0" dirty="0" smtClean="0"/>
              <a:t>Graduated Sanctions </a:t>
            </a:r>
            <a:r>
              <a:rPr lang="en-US" b="0" baseline="0" dirty="0" smtClean="0"/>
              <a:t>Note </a:t>
            </a:r>
            <a:endParaRPr lang="en-US" b="0"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19</a:t>
            </a:fld>
            <a:endParaRPr lang="en-US" dirty="0"/>
          </a:p>
        </p:txBody>
      </p:sp>
    </p:spTree>
    <p:extLst>
      <p:ext uri="{BB962C8B-B14F-4D97-AF65-F5344CB8AC3E}">
        <p14:creationId xmlns:p14="http://schemas.microsoft.com/office/powerpoint/2010/main" val="1641103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Explain</a:t>
            </a:r>
            <a:r>
              <a:rPr lang="en-US" b="0" baseline="0" dirty="0" smtClean="0"/>
              <a:t> the </a:t>
            </a:r>
            <a:r>
              <a:rPr lang="en-US" b="1" baseline="0" dirty="0" smtClean="0"/>
              <a:t>Graduated Sanctions </a:t>
            </a:r>
            <a:r>
              <a:rPr lang="en-US" b="0" baseline="0" dirty="0" smtClean="0"/>
              <a:t>Note </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20</a:t>
            </a:fld>
            <a:endParaRPr lang="en-US" dirty="0"/>
          </a:p>
        </p:txBody>
      </p:sp>
    </p:spTree>
    <p:extLst>
      <p:ext uri="{BB962C8B-B14F-4D97-AF65-F5344CB8AC3E}">
        <p14:creationId xmlns:p14="http://schemas.microsoft.com/office/powerpoint/2010/main" val="316627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dirty="0"/>
              <a:t>Recovery Act - Victim Services Workshop</a:t>
            </a:r>
          </a:p>
        </p:txBody>
      </p:sp>
      <p:sp>
        <p:nvSpPr>
          <p:cNvPr id="31747"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D3A75B73-943A-42E3-9849-54B2A463ED12}" type="slidenum">
              <a:rPr lang="en-US" sz="1300"/>
              <a:pPr algn="r" defTabSz="920518"/>
              <a:t>2</a:t>
            </a:fld>
            <a:endParaRPr lang="en-US" sz="1300" dirty="0"/>
          </a:p>
        </p:txBody>
      </p:sp>
      <p:sp>
        <p:nvSpPr>
          <p:cNvPr id="31748"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62" tIns="46082" rIns="92162" bIns="46082" anchor="b"/>
          <a:lstStyle/>
          <a:p>
            <a:pPr algn="r" defTabSz="920518"/>
            <a:fld id="{65052492-E3E5-4E5E-B49F-915647CC9E86}" type="slidenum">
              <a:rPr lang="en-US" sz="1300"/>
              <a:pPr algn="r" defTabSz="920518"/>
              <a:t>2</a:t>
            </a:fld>
            <a:endParaRPr lang="en-US" sz="1300" dirty="0"/>
          </a:p>
        </p:txBody>
      </p:sp>
      <p:sp>
        <p:nvSpPr>
          <p:cNvPr id="31749"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62" tIns="46082" rIns="92162" bIns="46082" anchor="b"/>
          <a:lstStyle/>
          <a:p>
            <a:pPr algn="r" defTabSz="920518"/>
            <a:fld id="{EAC4DCF2-CC00-4D09-B00D-890DEF5C4C3E}" type="slidenum">
              <a:rPr lang="en-US" sz="1300"/>
              <a:pPr algn="r" defTabSz="920518"/>
              <a:t>2</a:t>
            </a:fld>
            <a:endParaRPr lang="en-US" sz="1300" dirty="0"/>
          </a:p>
        </p:txBody>
      </p:sp>
      <p:sp>
        <p:nvSpPr>
          <p:cNvPr id="31750" name="Rectangle 2"/>
          <p:cNvSpPr>
            <a:spLocks noGrp="1" noRot="1" noChangeAspect="1" noChangeArrowheads="1" noTextEdit="1"/>
          </p:cNvSpPr>
          <p:nvPr>
            <p:ph type="sldImg"/>
          </p:nvPr>
        </p:nvSpPr>
        <p:spPr>
          <a:ln/>
        </p:spPr>
      </p:sp>
      <p:sp>
        <p:nvSpPr>
          <p:cNvPr id="31751" name="Rectangle 3"/>
          <p:cNvSpPr>
            <a:spLocks noGrp="1" noChangeArrowheads="1"/>
          </p:cNvSpPr>
          <p:nvPr>
            <p:ph type="body" idx="1"/>
          </p:nvPr>
        </p:nvSpPr>
        <p:spPr>
          <a:noFill/>
          <a:ln/>
        </p:spPr>
        <p:txBody>
          <a:bodyPr lIns="92162" tIns="46082" rIns="92162" bIns="46082"/>
          <a:lstStyle/>
          <a:p>
            <a:r>
              <a:rPr lang="en-US" dirty="0" smtClean="0">
                <a:cs typeface="Arial" charset="0"/>
              </a:rPr>
              <a:t>Restrooms/Refreshments</a:t>
            </a:r>
            <a:r>
              <a:rPr lang="en-US" baseline="0" dirty="0" smtClean="0">
                <a:cs typeface="Arial" charset="0"/>
              </a:rPr>
              <a:t> location</a:t>
            </a:r>
          </a:p>
          <a:p>
            <a:endParaRPr lang="en-US" dirty="0" smtClean="0">
              <a:cs typeface="Arial" charset="0"/>
            </a:endParaRPr>
          </a:p>
          <a:p>
            <a:r>
              <a:rPr lang="en-US" dirty="0" smtClean="0">
                <a:cs typeface="Arial" charset="0"/>
              </a:rPr>
              <a:t>Today’s workshop will address several different components. We will cover the material rather quickly as the presentation is relatively short and if you’re not able to effectively make note of the important points to remember, you will be able to download and view the presentation at a later time. Also at the end of the presentation, we will be available to answer any questions or address any concerns that you might have .</a:t>
            </a:r>
          </a:p>
          <a:p>
            <a:r>
              <a:rPr lang="en-US" dirty="0" smtClean="0">
                <a:cs typeface="Arial" charset="0"/>
              </a:rPr>
              <a:t> </a:t>
            </a:r>
          </a:p>
          <a:p>
            <a:r>
              <a:rPr lang="en-US" dirty="0" smtClean="0">
                <a:cs typeface="Arial" charset="0"/>
              </a:rPr>
              <a:t>Please note that the material from today’s presentation will be available to download from our web site at  </a:t>
            </a:r>
            <a:r>
              <a:rPr lang="en-US" dirty="0" smtClean="0">
                <a:solidFill>
                  <a:srgbClr val="3333FF"/>
                </a:solidFill>
                <a:cs typeface="Arial" charset="0"/>
              </a:rPr>
              <a:t>http://cjcc.georgia.gov. </a:t>
            </a:r>
          </a:p>
          <a:p>
            <a:endParaRPr lang="en-US" dirty="0" smtClean="0">
              <a:cs typeface="Arial" charset="0"/>
            </a:endParaRPr>
          </a:p>
        </p:txBody>
      </p:sp>
    </p:spTree>
    <p:extLst>
      <p:ext uri="{BB962C8B-B14F-4D97-AF65-F5344CB8AC3E}">
        <p14:creationId xmlns:p14="http://schemas.microsoft.com/office/powerpoint/2010/main" val="1971085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Limit the narrative to eleven (11) pages</a:t>
            </a:r>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23</a:t>
            </a:fld>
            <a:endParaRPr lang="en-US" dirty="0"/>
          </a:p>
        </p:txBody>
      </p:sp>
    </p:spTree>
    <p:extLst>
      <p:ext uri="{BB962C8B-B14F-4D97-AF65-F5344CB8AC3E}">
        <p14:creationId xmlns:p14="http://schemas.microsoft.com/office/powerpoint/2010/main" val="3685058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Bef>
                <a:spcPct val="0"/>
              </a:spcBef>
              <a:buFontTx/>
              <a:buNone/>
              <a:tabLst>
                <a:tab pos="0" algn="l"/>
              </a:tabLst>
              <a:defRPr/>
            </a:pPr>
            <a:r>
              <a:rPr lang="en-US" sz="1200" b="1" dirty="0" smtClean="0">
                <a:ea typeface="Times New Roman" pitchFamily="18" charset="0"/>
                <a:cs typeface="Franklin Gothic Book" pitchFamily="34" charset="0"/>
              </a:rPr>
              <a:t>Page limit for this section- </a:t>
            </a:r>
            <a:r>
              <a:rPr lang="en-US" sz="1200" b="1" i="1" dirty="0" smtClean="0">
                <a:ea typeface="Times New Roman" pitchFamily="18" charset="0"/>
                <a:cs typeface="Franklin Gothic Book" pitchFamily="34" charset="0"/>
              </a:rPr>
              <a:t>½ page</a:t>
            </a:r>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24</a:t>
            </a:fld>
            <a:endParaRPr lang="en-US" dirty="0"/>
          </a:p>
        </p:txBody>
      </p:sp>
    </p:spTree>
    <p:extLst>
      <p:ext uri="{BB962C8B-B14F-4D97-AF65-F5344CB8AC3E}">
        <p14:creationId xmlns:p14="http://schemas.microsoft.com/office/powerpoint/2010/main" val="360776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buFont typeface="+mj-lt"/>
              <a:buAutoNum type="arabicPeriod"/>
              <a:defRPr/>
            </a:pPr>
            <a:r>
              <a:rPr lang="en-US" dirty="0" smtClean="0"/>
              <a:t>Name the implementing agency. Provide a brief description of the implementing agency.  Name the applicant and fiscal agents, if these agencies are different from the implementing agency. . </a:t>
            </a:r>
          </a:p>
          <a:p>
            <a:pPr marL="457200" indent="-457200">
              <a:buFont typeface="+mj-lt"/>
              <a:buAutoNum type="arabicPeriod"/>
              <a:defRPr/>
            </a:pPr>
            <a:r>
              <a:rPr lang="en-US" dirty="0" smtClean="0"/>
              <a:t>List the agency’s qualifications and experience with managing grants.</a:t>
            </a:r>
          </a:p>
          <a:p>
            <a:pPr marL="457200" indent="-457200">
              <a:buFont typeface="+mj-lt"/>
              <a:buAutoNum type="arabicPeriod"/>
              <a:defRPr/>
            </a:pPr>
            <a:r>
              <a:rPr lang="en-US" dirty="0" smtClean="0"/>
              <a:t>List the Community Partners and their description and contribution, if any, to the proposed program.</a:t>
            </a:r>
          </a:p>
          <a:p>
            <a:pPr marL="457200" indent="-457200">
              <a:buFont typeface="+mj-lt"/>
              <a:buAutoNum type="arabicPeriod"/>
              <a:defRPr/>
            </a:pPr>
            <a:r>
              <a:rPr lang="en-US" dirty="0" smtClean="0"/>
              <a:t>Does the fiscal agent have the ability to maintain a quarterly cash flow?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a typeface="Times New Roman" pitchFamily="18" charset="0"/>
                <a:cs typeface="Franklin Gothic Book" pitchFamily="34" charset="0"/>
              </a:rPr>
              <a:t>Page limit for this section- </a:t>
            </a:r>
            <a:r>
              <a:rPr lang="en-US" b="1" i="1" dirty="0" smtClean="0">
                <a:ea typeface="Times New Roman" pitchFamily="18" charset="0"/>
                <a:cs typeface="Franklin Gothic Book" pitchFamily="34" charset="0"/>
              </a:rPr>
              <a:t>½ page</a:t>
            </a:r>
            <a:endParaRPr lang="en-US" b="1" i="1" dirty="0" smtClean="0"/>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26</a:t>
            </a:fld>
            <a:endParaRPr lang="en-US" dirty="0"/>
          </a:p>
        </p:txBody>
      </p:sp>
    </p:spTree>
    <p:extLst>
      <p:ext uri="{BB962C8B-B14F-4D97-AF65-F5344CB8AC3E}">
        <p14:creationId xmlns:p14="http://schemas.microsoft.com/office/powerpoint/2010/main" val="99410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Bef>
                <a:spcPct val="0"/>
              </a:spcBef>
              <a:buFont typeface="Arial" pitchFamily="34" charset="0"/>
              <a:buNone/>
              <a:defRPr/>
            </a:pPr>
            <a:r>
              <a:rPr lang="en-US" sz="1200" b="1" dirty="0" smtClean="0">
                <a:ea typeface="Times New Roman" pitchFamily="18" charset="0"/>
                <a:cs typeface="Franklin Gothic Book" pitchFamily="34" charset="0"/>
              </a:rPr>
              <a:t>Page limit for this section- </a:t>
            </a:r>
            <a:r>
              <a:rPr lang="en-US" sz="1200" b="1" i="1" dirty="0" smtClean="0">
                <a:ea typeface="Times New Roman" pitchFamily="18" charset="0"/>
                <a:cs typeface="Franklin Gothic Book" pitchFamily="34" charset="0"/>
              </a:rPr>
              <a:t>½ page</a:t>
            </a:r>
          </a:p>
          <a:p>
            <a:pPr marL="0" indent="0">
              <a:spcBef>
                <a:spcPct val="0"/>
              </a:spcBef>
              <a:buFont typeface="Arial" pitchFamily="34" charset="0"/>
              <a:buNone/>
              <a:defRPr/>
            </a:pPr>
            <a:endParaRPr lang="en-US" sz="1200" b="1" i="1" dirty="0" smtClean="0"/>
          </a:p>
          <a:p>
            <a:pPr marL="0" indent="0">
              <a:spcBef>
                <a:spcPct val="0"/>
              </a:spcBef>
              <a:buFontTx/>
              <a:buNone/>
              <a:defRPr/>
            </a:pPr>
            <a:r>
              <a:rPr lang="en-US" sz="1200" dirty="0" smtClean="0">
                <a:ea typeface="Times New Roman" pitchFamily="18" charset="0"/>
                <a:cs typeface="Franklin Gothic Book" pitchFamily="34" charset="0"/>
              </a:rPr>
              <a:t>Provide a detailed description of the clearly defined target population to be served in the grant period, </a:t>
            </a:r>
          </a:p>
          <a:p>
            <a:pPr marL="0" indent="0">
              <a:spcBef>
                <a:spcPct val="0"/>
              </a:spcBef>
              <a:buFontTx/>
              <a:buNone/>
              <a:defRPr/>
            </a:pPr>
            <a:r>
              <a:rPr lang="en-US" sz="1200" dirty="0" smtClean="0">
                <a:ea typeface="Times New Roman" pitchFamily="18" charset="0"/>
                <a:cs typeface="Franklin Gothic Book" pitchFamily="34" charset="0"/>
              </a:rPr>
              <a:t>including the following:</a:t>
            </a:r>
            <a:endParaRPr lang="en-US" sz="1200" b="1" dirty="0" smtClean="0">
              <a:latin typeface="Arial" pitchFamily="34" charset="0"/>
            </a:endParaRPr>
          </a:p>
          <a:p>
            <a:pPr marL="228600" indent="-228600">
              <a:spcBef>
                <a:spcPct val="0"/>
              </a:spcBef>
              <a:buFont typeface="+mj-lt"/>
              <a:buAutoNum type="arabicPeriod"/>
              <a:defRPr/>
            </a:pPr>
            <a:r>
              <a:rPr lang="en-US" sz="1200" dirty="0" smtClean="0">
                <a:ea typeface="Times New Roman" pitchFamily="18" charset="0"/>
                <a:cs typeface="Franklin Gothic Book" pitchFamily="34" charset="0"/>
              </a:rPr>
              <a:t>Target group/age range: a) middle school; b) high school; or c) both middle and high schools;</a:t>
            </a:r>
            <a:endParaRPr lang="en-US" sz="1200" dirty="0" smtClean="0">
              <a:latin typeface="Arial" pitchFamily="34" charset="0"/>
            </a:endParaRPr>
          </a:p>
          <a:p>
            <a:pPr marL="228600" indent="-228600">
              <a:spcBef>
                <a:spcPct val="0"/>
              </a:spcBef>
              <a:buFont typeface="+mj-lt"/>
              <a:buAutoNum type="arabicPeriod"/>
              <a:defRPr/>
            </a:pPr>
            <a:r>
              <a:rPr lang="en-US" sz="1200" dirty="0" smtClean="0">
                <a:ea typeface="Times New Roman" pitchFamily="18" charset="0"/>
                <a:cs typeface="Franklin Gothic Book" pitchFamily="34" charset="0"/>
              </a:rPr>
              <a:t>Number of projected youth to be served;</a:t>
            </a:r>
          </a:p>
          <a:p>
            <a:pPr marL="228600" indent="-228600">
              <a:spcBef>
                <a:spcPct val="0"/>
              </a:spcBef>
              <a:buFont typeface="+mj-lt"/>
              <a:buAutoNum type="arabicPeriod"/>
              <a:defRPr/>
            </a:pPr>
            <a:r>
              <a:rPr lang="en-US" sz="1200" b="1" dirty="0" smtClean="0"/>
              <a:t>How and Why </a:t>
            </a:r>
            <a:r>
              <a:rPr lang="en-US" sz="1200" dirty="0" smtClean="0"/>
              <a:t>Target Population selected?</a:t>
            </a:r>
          </a:p>
          <a:p>
            <a:pPr marL="228600" indent="-228600">
              <a:spcBef>
                <a:spcPct val="0"/>
              </a:spcBef>
              <a:buFont typeface="+mj-lt"/>
              <a:buAutoNum type="arabicPeriod"/>
              <a:defRPr/>
            </a:pPr>
            <a:r>
              <a:rPr lang="en-US" sz="1200" dirty="0" smtClean="0">
                <a:ea typeface="Times New Roman" pitchFamily="18" charset="0"/>
                <a:cs typeface="Franklin Gothic Book" pitchFamily="34" charset="0"/>
              </a:rPr>
              <a:t>Gender: a) male only; b) female only; or c) male and female;</a:t>
            </a:r>
            <a:endParaRPr lang="en-US" sz="1200" dirty="0" smtClean="0">
              <a:latin typeface="Arial" pitchFamily="34" charset="0"/>
            </a:endParaRPr>
          </a:p>
          <a:p>
            <a:pPr marL="228600" indent="-228600">
              <a:spcBef>
                <a:spcPct val="0"/>
              </a:spcBef>
              <a:buFont typeface="+mj-lt"/>
              <a:buAutoNum type="arabicPeriod"/>
              <a:defRPr/>
            </a:pPr>
            <a:r>
              <a:rPr lang="en-US" sz="1200" dirty="0" smtClean="0">
                <a:ea typeface="Times New Roman" pitchFamily="18" charset="0"/>
                <a:cs typeface="Franklin Gothic Book" pitchFamily="34" charset="0"/>
              </a:rPr>
              <a:t>County or counties to be served; and</a:t>
            </a:r>
            <a:endParaRPr lang="en-US" sz="1200" dirty="0" smtClean="0">
              <a:latin typeface="Arial" pitchFamily="34" charset="0"/>
            </a:endParaRPr>
          </a:p>
          <a:p>
            <a:pPr marL="228600" indent="-228600">
              <a:spcBef>
                <a:spcPct val="0"/>
              </a:spcBef>
              <a:buFont typeface="+mj-lt"/>
              <a:buAutoNum type="arabicPeriod"/>
              <a:defRPr/>
            </a:pPr>
            <a:r>
              <a:rPr lang="en-US" sz="1200" dirty="0" smtClean="0">
                <a:ea typeface="Times New Roman" pitchFamily="18" charset="0"/>
                <a:cs typeface="Franklin Gothic Book" pitchFamily="34" charset="0"/>
              </a:rPr>
              <a:t>Other demographics, including at-risk population(s). </a:t>
            </a:r>
            <a:endParaRPr lang="en-US" sz="1200" dirty="0" smtClean="0">
              <a:latin typeface="Arial" pitchFamily="34" charset="0"/>
            </a:endParaRPr>
          </a:p>
          <a:p>
            <a:pPr marL="228600" indent="-228600">
              <a:spcBef>
                <a:spcPct val="0"/>
              </a:spcBef>
              <a:buFont typeface="+mj-lt"/>
              <a:buAutoNum type="arabicPeriod"/>
              <a:defRPr/>
            </a:pPr>
            <a:r>
              <a:rPr lang="en-US" sz="1200" dirty="0" smtClean="0">
                <a:ea typeface="Times New Roman" pitchFamily="18" charset="0"/>
                <a:cs typeface="Franklin Gothic Book" pitchFamily="34" charset="0"/>
              </a:rPr>
              <a:t>List assessment instruments to be used for selected target population(More fully described in Section 4.d.4.-Intake)</a:t>
            </a:r>
            <a:endParaRPr lang="en-US" sz="1200" dirty="0" smtClean="0">
              <a:latin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27</a:t>
            </a:fld>
            <a:endParaRPr lang="en-US" dirty="0"/>
          </a:p>
        </p:txBody>
      </p:sp>
    </p:spTree>
    <p:extLst>
      <p:ext uri="{BB962C8B-B14F-4D97-AF65-F5344CB8AC3E}">
        <p14:creationId xmlns:p14="http://schemas.microsoft.com/office/powerpoint/2010/main" val="1219884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Bef>
                <a:spcPct val="0"/>
              </a:spcBef>
              <a:buFont typeface="Arial" pitchFamily="34" charset="0"/>
              <a:buNone/>
              <a:defRPr/>
            </a:pPr>
            <a:r>
              <a:rPr lang="en-US" sz="2000" b="1" dirty="0" smtClean="0">
                <a:ea typeface="Times New Roman" pitchFamily="18" charset="0"/>
                <a:cs typeface="Franklin Gothic Book" pitchFamily="34" charset="0"/>
              </a:rPr>
              <a:t>Page limit for this section- </a:t>
            </a:r>
            <a:r>
              <a:rPr lang="en-US" sz="2000" b="1" i="1" dirty="0" smtClean="0">
                <a:ea typeface="Times New Roman" pitchFamily="18" charset="0"/>
                <a:cs typeface="Franklin Gothic Book" pitchFamily="34" charset="0"/>
              </a:rPr>
              <a:t>6 pages</a:t>
            </a:r>
          </a:p>
          <a:p>
            <a:pPr marL="457200" indent="-457200">
              <a:buNone/>
              <a:defRPr/>
            </a:pPr>
            <a:r>
              <a:rPr lang="en-US" sz="2000" b="1" i="1" dirty="0" smtClean="0"/>
              <a:t>A. 	</a:t>
            </a:r>
            <a:r>
              <a:rPr lang="en-US" sz="1800" dirty="0" smtClean="0"/>
              <a:t>Describe the overall format and design of the program, addressing the following:</a:t>
            </a:r>
          </a:p>
          <a:p>
            <a:pPr marL="914400" lvl="1" indent="-457200">
              <a:buFont typeface="+mj-lt"/>
              <a:buAutoNum type="alphaLcPeriod"/>
              <a:defRPr/>
            </a:pPr>
            <a:r>
              <a:rPr lang="en-US" sz="1800" dirty="0" smtClean="0"/>
              <a:t>Program type (i.e., Youth Reporting Center, community-based, school-based, or other);</a:t>
            </a:r>
          </a:p>
          <a:p>
            <a:pPr marL="914400" lvl="1" indent="-457200">
              <a:buFont typeface="+mj-lt"/>
              <a:buAutoNum type="alphaLcPeriod"/>
              <a:defRPr/>
            </a:pPr>
            <a:r>
              <a:rPr lang="en-US" sz="1800" dirty="0" smtClean="0"/>
              <a:t>Program time (i.e., during school hours, after school, weekends, summer, and/or year-round); </a:t>
            </a:r>
          </a:p>
          <a:p>
            <a:pPr marL="914400" lvl="1" indent="-457200">
              <a:buFont typeface="+mj-lt"/>
              <a:buAutoNum type="alphaLcPeriod"/>
              <a:defRPr/>
            </a:pPr>
            <a:r>
              <a:rPr lang="en-US" sz="1800" dirty="0" smtClean="0"/>
              <a:t>Program frequency (i.e., the number of times the program is implemented or, in other words, the number of program cycles); </a:t>
            </a:r>
          </a:p>
          <a:p>
            <a:pPr marL="914400" lvl="1" indent="-457200">
              <a:buFont typeface="+mj-lt"/>
              <a:buAutoNum type="alphaLcPeriod"/>
              <a:defRPr/>
            </a:pPr>
            <a:r>
              <a:rPr lang="en-US" sz="1800" dirty="0" smtClean="0"/>
              <a:t>Program duration (i.e., the length of the program in days, weeks, and/or months)</a:t>
            </a:r>
          </a:p>
          <a:p>
            <a:pPr marL="914400" lvl="1" indent="-457200">
              <a:buFont typeface="+mj-lt"/>
              <a:buAutoNum type="alphaLcPeriod"/>
              <a:defRPr/>
            </a:pPr>
            <a:r>
              <a:rPr lang="en-US" sz="1800" dirty="0" smtClean="0"/>
              <a:t>Program hours (i.e., the minimum number of program hours per youth).</a:t>
            </a:r>
          </a:p>
          <a:p>
            <a:pPr marL="914400" lvl="1" indent="-457200">
              <a:buFont typeface="+mj-lt"/>
              <a:buAutoNum type="alphaLcPeriod"/>
              <a:defRPr/>
            </a:pPr>
            <a:endParaRPr lang="en-US" sz="1800" dirty="0" smtClean="0"/>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28</a:t>
            </a:fld>
            <a:endParaRPr lang="en-US" dirty="0"/>
          </a:p>
        </p:txBody>
      </p:sp>
    </p:spTree>
    <p:extLst>
      <p:ext uri="{BB962C8B-B14F-4D97-AF65-F5344CB8AC3E}">
        <p14:creationId xmlns:p14="http://schemas.microsoft.com/office/powerpoint/2010/main" val="1740122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 </a:t>
            </a:r>
            <a:r>
              <a:rPr lang="en-US" sz="1200" dirty="0" smtClean="0"/>
              <a:t>Provide a detailed timeline from July 1, 2014 – June 30, 2015 of planned grant activities, including, but not limited to, program start and end dates for each site, special events, and planning.</a:t>
            </a:r>
          </a:p>
          <a:p>
            <a:r>
              <a:rPr lang="en-US" sz="1200" b="1" dirty="0" smtClean="0"/>
              <a:t>C. </a:t>
            </a:r>
            <a:r>
              <a:rPr lang="en-US" sz="1200" dirty="0" smtClean="0"/>
              <a:t>Describe how the proposed program site is a safe and convenient location for youth and parents to receive services. Attach any Memorandum(s) of Understanding for sites not under the jurisdiction of the applying or implementing agency (Attachment A-3). </a:t>
            </a:r>
            <a:endParaRPr lang="en-US" b="1" dirty="0" smtClean="0"/>
          </a:p>
          <a:p>
            <a:r>
              <a:rPr lang="en-US" b="1" dirty="0" smtClean="0"/>
              <a:t>D. </a:t>
            </a:r>
            <a:r>
              <a:rPr lang="en-US" dirty="0" smtClean="0"/>
              <a:t>Applicant must provide a detailed description of how the DJJ Detention</a:t>
            </a:r>
            <a:r>
              <a:rPr lang="en-US" baseline="0" dirty="0" smtClean="0"/>
              <a:t> Assessment Instruments (DAI), Pre-Disposition Risk Assessment (PDRA) will be utilized to ensure consistency and uniformity in decision-making. </a:t>
            </a:r>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29</a:t>
            </a:fld>
            <a:endParaRPr lang="en-US" dirty="0"/>
          </a:p>
        </p:txBody>
      </p:sp>
    </p:spTree>
    <p:extLst>
      <p:ext uri="{BB962C8B-B14F-4D97-AF65-F5344CB8AC3E}">
        <p14:creationId xmlns:p14="http://schemas.microsoft.com/office/powerpoint/2010/main" val="573576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 State the proposed primary curriculum or evidence-based interventions that will be employed during this grant period. Describe how this will be implemented. </a:t>
            </a:r>
          </a:p>
          <a:p>
            <a:pPr lvl="2"/>
            <a:r>
              <a:rPr lang="en-US" dirty="0" smtClean="0"/>
              <a:t>Any new evidence based intervention must come from the list on pages 14 and 15 of the RFP</a:t>
            </a:r>
          </a:p>
          <a:p>
            <a:pPr lvl="2"/>
            <a:r>
              <a:rPr lang="en-US" dirty="0" smtClean="0"/>
              <a:t>State and describe any other developmental activities program participants will receive in addition to the curriculum or intervention listed above. Explain how each of these developmental activities will be implemented. </a:t>
            </a:r>
          </a:p>
          <a:p>
            <a:pPr lvl="2"/>
            <a:r>
              <a:rPr lang="en-US" dirty="0" smtClean="0"/>
              <a:t>Insert a chart that indicates the activity, the type of activity, and the number of hours per activity per youth that will be supported, in whole or part, by these grant funds. </a:t>
            </a:r>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30</a:t>
            </a:fld>
            <a:endParaRPr lang="en-US" dirty="0"/>
          </a:p>
        </p:txBody>
      </p:sp>
    </p:spTree>
    <p:extLst>
      <p:ext uri="{BB962C8B-B14F-4D97-AF65-F5344CB8AC3E}">
        <p14:creationId xmlns:p14="http://schemas.microsoft.com/office/powerpoint/2010/main" val="2313545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ea typeface="Times New Roman" pitchFamily="18" charset="0"/>
                <a:cs typeface="Franklin Gothic Book" pitchFamily="34" charset="0"/>
              </a:rPr>
              <a:t>Page limit for this section- </a:t>
            </a:r>
            <a:r>
              <a:rPr lang="en-US" sz="1200" b="1" i="1" dirty="0" smtClean="0">
                <a:ea typeface="Times New Roman" pitchFamily="18" charset="0"/>
                <a:cs typeface="Franklin Gothic Book" pitchFamily="34" charset="0"/>
              </a:rPr>
              <a:t>2 pages</a:t>
            </a:r>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32</a:t>
            </a:fld>
            <a:endParaRPr lang="en-US" dirty="0"/>
          </a:p>
        </p:txBody>
      </p:sp>
    </p:spTree>
    <p:extLst>
      <p:ext uri="{BB962C8B-B14F-4D97-AF65-F5344CB8AC3E}">
        <p14:creationId xmlns:p14="http://schemas.microsoft.com/office/powerpoint/2010/main" val="1357618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a.    Describe the specific activities that will take place during this upcoming grant period to ensure sustainability. </a:t>
            </a:r>
          </a:p>
          <a:p>
            <a:endParaRPr lang="en-US" dirty="0" smtClean="0"/>
          </a:p>
          <a:p>
            <a:pPr>
              <a:buNone/>
            </a:pPr>
            <a:r>
              <a:rPr lang="en-US" dirty="0" smtClean="0"/>
              <a:t>b.    List the current funding sources and amount of funding for your organization. </a:t>
            </a:r>
          </a:p>
          <a:p>
            <a:pPr>
              <a:buNone/>
            </a:pPr>
            <a:endParaRPr lang="en-US" dirty="0" smtClean="0"/>
          </a:p>
          <a:p>
            <a:pPr>
              <a:buNone/>
            </a:pPr>
            <a:r>
              <a:rPr lang="en-US" dirty="0" smtClean="0"/>
              <a:t>c.    Identify potential state, federal, and or/private funding streams for program support. </a:t>
            </a:r>
          </a:p>
          <a:p>
            <a:pPr>
              <a:buNone/>
            </a:pPr>
            <a:endParaRPr lang="en-US" dirty="0" smtClean="0"/>
          </a:p>
          <a:p>
            <a:pPr>
              <a:buNone/>
            </a:pPr>
            <a:r>
              <a:rPr lang="en-US" dirty="0" smtClean="0"/>
              <a:t>d.    Identify any staff or volunteers that have assigned, dedicated efforts towards sustainability. </a:t>
            </a:r>
          </a:p>
          <a:p>
            <a:endParaRPr lang="en-US" dirty="0" smtClean="0"/>
          </a:p>
          <a:p>
            <a:pPr>
              <a:buNone/>
            </a:pPr>
            <a:r>
              <a:rPr lang="en-US" dirty="0" smtClean="0"/>
              <a:t>e.    Identify potential ways to increase current evidence-based service capacity for target population. </a:t>
            </a:r>
          </a:p>
          <a:p>
            <a:endParaRPr lang="en-US" dirty="0" smtClean="0"/>
          </a:p>
          <a:p>
            <a:pPr>
              <a:buNone/>
            </a:pPr>
            <a:r>
              <a:rPr lang="en-US" dirty="0" smtClean="0"/>
              <a:t>f.    Describe any local actions taken to specifically support evidence-based services </a:t>
            </a:r>
          </a:p>
          <a:p>
            <a:r>
              <a:rPr lang="en-US" dirty="0" smtClean="0"/>
              <a:t>(1 page Cont. Only) </a:t>
            </a:r>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33</a:t>
            </a:fld>
            <a:endParaRPr lang="en-US" dirty="0"/>
          </a:p>
        </p:txBody>
      </p:sp>
    </p:spTree>
    <p:extLst>
      <p:ext uri="{BB962C8B-B14F-4D97-AF65-F5344CB8AC3E}">
        <p14:creationId xmlns:p14="http://schemas.microsoft.com/office/powerpoint/2010/main" val="1041207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Provide a detailed description of any previous successful interventions or grant funding received for similar programs. Include a detailed summary of activities, number/percent of youth served to-date, and supporting data to demonstrate whether or not the project objectives and goals were met.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problems were encountered in previous grants or objectives were not fully achieved, please provide a full description detailing issues and corrective action(s) taken to address. </a:t>
            </a:r>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34</a:t>
            </a:fld>
            <a:endParaRPr lang="en-US" dirty="0"/>
          </a:p>
        </p:txBody>
      </p:sp>
    </p:spTree>
    <p:extLst>
      <p:ext uri="{BB962C8B-B14F-4D97-AF65-F5344CB8AC3E}">
        <p14:creationId xmlns:p14="http://schemas.microsoft.com/office/powerpoint/2010/main" val="158970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Overview of the Reform</a:t>
            </a:r>
            <a:r>
              <a:rPr lang="en-US" b="1" baseline="0" dirty="0" smtClean="0"/>
              <a:t> </a:t>
            </a:r>
          </a:p>
          <a:p>
            <a:r>
              <a:rPr kumimoji="1" lang="en-US" sz="1200" kern="1200" baseline="0" dirty="0" smtClean="0">
                <a:solidFill>
                  <a:schemeClr val="tx1"/>
                </a:solidFill>
                <a:latin typeface="Arial" charset="0"/>
                <a:ea typeface="+mn-ea"/>
                <a:cs typeface="+mn-cs"/>
              </a:rPr>
              <a:t>In 2011, the Special Council on Criminal Justice Reform was formed to study Georgia’s criminal justice system and was charged by Governor Nathan Deal with recommending policy changes. On December 18, 2012, the Council released their final report to the Governor …..</a:t>
            </a:r>
          </a:p>
          <a:p>
            <a:r>
              <a:rPr kumimoji="1" lang="en-US" sz="1200" kern="1200" baseline="0" dirty="0" smtClean="0">
                <a:solidFill>
                  <a:schemeClr val="tx1"/>
                </a:solidFill>
                <a:latin typeface="Arial" charset="0"/>
                <a:ea typeface="+mn-ea"/>
                <a:cs typeface="+mn-cs"/>
              </a:rPr>
              <a:t>Discuss the total amount available via the Governor’s recommendation and approval by the legislature.:</a:t>
            </a:r>
          </a:p>
          <a:p>
            <a:r>
              <a:rPr kumimoji="1" lang="en-US" sz="1200" b="1" kern="1200" baseline="0" dirty="0" smtClean="0">
                <a:solidFill>
                  <a:schemeClr val="tx1"/>
                </a:solidFill>
                <a:latin typeface="Arial" charset="0"/>
                <a:ea typeface="+mn-ea"/>
                <a:cs typeface="+mn-cs"/>
              </a:rPr>
              <a:t>5</a:t>
            </a:r>
            <a:r>
              <a:rPr kumimoji="1" lang="en-US" sz="1200" kern="1200" baseline="0" dirty="0" smtClean="0">
                <a:solidFill>
                  <a:schemeClr val="tx1"/>
                </a:solidFill>
                <a:latin typeface="Arial" charset="0"/>
                <a:ea typeface="+mn-ea"/>
                <a:cs typeface="+mn-cs"/>
              </a:rPr>
              <a:t> Million State</a:t>
            </a:r>
          </a:p>
          <a:p>
            <a:r>
              <a:rPr kumimoji="1" lang="en-US" sz="1200" b="1" kern="1200" baseline="0" dirty="0" smtClean="0">
                <a:solidFill>
                  <a:schemeClr val="tx1"/>
                </a:solidFill>
                <a:latin typeface="Arial" charset="0"/>
                <a:ea typeface="+mn-ea"/>
                <a:cs typeface="+mn-cs"/>
              </a:rPr>
              <a:t>1 </a:t>
            </a:r>
            <a:r>
              <a:rPr kumimoji="1" lang="en-US" sz="1200" kern="1200" baseline="0" dirty="0" smtClean="0">
                <a:solidFill>
                  <a:schemeClr val="tx1"/>
                </a:solidFill>
                <a:latin typeface="Arial" charset="0"/>
                <a:ea typeface="+mn-ea"/>
                <a:cs typeface="+mn-cs"/>
              </a:rPr>
              <a:t>Million Fed</a:t>
            </a:r>
          </a:p>
          <a:p>
            <a:r>
              <a:rPr kumimoji="1" lang="en-US" sz="1200" b="1" kern="1200" baseline="0" dirty="0" smtClean="0">
                <a:solidFill>
                  <a:schemeClr val="tx1"/>
                </a:solidFill>
                <a:latin typeface="Arial" charset="0"/>
                <a:ea typeface="+mn-ea"/>
                <a:cs typeface="+mn-cs"/>
              </a:rPr>
              <a:t>1.25 </a:t>
            </a:r>
            <a:r>
              <a:rPr kumimoji="1" lang="en-US" sz="1200" kern="1200" baseline="0" dirty="0" smtClean="0">
                <a:solidFill>
                  <a:schemeClr val="tx1"/>
                </a:solidFill>
                <a:latin typeface="Arial" charset="0"/>
                <a:ea typeface="+mn-ea"/>
                <a:cs typeface="+mn-cs"/>
              </a:rPr>
              <a:t>Additional State funds appropriated</a:t>
            </a:r>
          </a:p>
          <a:p>
            <a:r>
              <a:rPr kumimoji="1" lang="en-US" sz="1200" b="1" kern="1200" baseline="0" dirty="0" smtClean="0">
                <a:solidFill>
                  <a:schemeClr val="tx1"/>
                </a:solidFill>
                <a:latin typeface="Arial" charset="0"/>
                <a:ea typeface="+mn-ea"/>
                <a:cs typeface="+mn-cs"/>
              </a:rPr>
              <a:t>1.6 </a:t>
            </a:r>
            <a:r>
              <a:rPr kumimoji="1" lang="en-US" sz="1200" kern="1200" baseline="0" dirty="0" smtClean="0">
                <a:solidFill>
                  <a:schemeClr val="tx1"/>
                </a:solidFill>
                <a:latin typeface="Arial" charset="0"/>
                <a:ea typeface="+mn-ea"/>
                <a:cs typeface="+mn-cs"/>
              </a:rPr>
              <a:t>Million (DJJ) to be spread out to those courts who did not receive a grant. (Regionally based CSB) </a:t>
            </a:r>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3</a:t>
            </a:fld>
            <a:endParaRPr lang="en-US" dirty="0"/>
          </a:p>
        </p:txBody>
      </p:sp>
    </p:spTree>
    <p:extLst>
      <p:ext uri="{BB962C8B-B14F-4D97-AF65-F5344CB8AC3E}">
        <p14:creationId xmlns:p14="http://schemas.microsoft.com/office/powerpoint/2010/main" val="2629900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i="1" dirty="0" smtClean="0"/>
              <a:t>Review of timeline</a:t>
            </a:r>
            <a:r>
              <a:rPr lang="en-US" i="1" baseline="0" dirty="0" smtClean="0"/>
              <a:t> </a:t>
            </a:r>
            <a:endParaRPr lang="en-US" i="1" dirty="0" smtClean="0"/>
          </a:p>
        </p:txBody>
      </p:sp>
    </p:spTree>
    <p:extLst>
      <p:ext uri="{BB962C8B-B14F-4D97-AF65-F5344CB8AC3E}">
        <p14:creationId xmlns:p14="http://schemas.microsoft.com/office/powerpoint/2010/main" val="3249959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36</a:t>
            </a:fld>
            <a:endParaRPr lang="en-US" dirty="0"/>
          </a:p>
        </p:txBody>
      </p:sp>
    </p:spTree>
    <p:extLst>
      <p:ext uri="{BB962C8B-B14F-4D97-AF65-F5344CB8AC3E}">
        <p14:creationId xmlns:p14="http://schemas.microsoft.com/office/powerpoint/2010/main" val="3004986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Although</a:t>
            </a:r>
            <a:r>
              <a:rPr lang="en-US" b="1" baseline="0" dirty="0" smtClean="0"/>
              <a:t> we will allow 45 days for the award packet to be returned, it is not a requirement to wait the full 45 days before returning the packet. W</a:t>
            </a:r>
            <a:r>
              <a:rPr lang="en-US" b="1" dirty="0" smtClean="0"/>
              <a:t>e would encourage you</a:t>
            </a:r>
            <a:r>
              <a:rPr lang="en-US" b="1" baseline="0" dirty="0" smtClean="0"/>
              <a:t> to </a:t>
            </a:r>
            <a:r>
              <a:rPr lang="en-US" b="1" dirty="0" smtClean="0"/>
              <a:t>return the award packet as soon as possible.</a:t>
            </a:r>
            <a:endParaRPr lang="en-US" b="1"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38</a:t>
            </a:fld>
            <a:endParaRPr lang="en-US" dirty="0"/>
          </a:p>
        </p:txBody>
      </p:sp>
    </p:spTree>
    <p:extLst>
      <p:ext uri="{BB962C8B-B14F-4D97-AF65-F5344CB8AC3E}">
        <p14:creationId xmlns:p14="http://schemas.microsoft.com/office/powerpoint/2010/main" val="3893480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b="1" dirty="0" smtClean="0"/>
              <a:t>Authorized officials for government agencies is the County Commission Chair or the Mayor.</a:t>
            </a:r>
          </a:p>
          <a:p>
            <a:endParaRPr lang="en-US" b="1" dirty="0" smtClean="0"/>
          </a:p>
          <a:p>
            <a:r>
              <a:rPr lang="en-US" b="1" dirty="0" smtClean="0"/>
              <a:t>Once the award has been accepted the authorized official may delegate signing authority. Signing authority can be delegated by submitting a formal request on your agency’s letterhead to </a:t>
            </a:r>
            <a:r>
              <a:rPr lang="en-US" b="1" dirty="0" err="1" smtClean="0"/>
              <a:t>CJCC</a:t>
            </a:r>
            <a:r>
              <a:rPr lang="en-US" b="1" dirty="0" smtClean="0"/>
              <a:t>.</a:t>
            </a:r>
          </a:p>
          <a:p>
            <a:endParaRPr lang="en-US" b="1" dirty="0" smtClean="0"/>
          </a:p>
          <a:p>
            <a:r>
              <a:rPr lang="en-US" b="1" dirty="0" smtClean="0"/>
              <a:t>Signing authority can only be delegated for the day-to day operations of administering the grant. The signature authorization letter only permits signing authority for the current grant period that applies to this particular grant. </a:t>
            </a:r>
            <a:r>
              <a:rPr lang="en-US" dirty="0" smtClean="0"/>
              <a:t> </a:t>
            </a:r>
          </a:p>
          <a:p>
            <a:endParaRPr lang="en-US" dirty="0" smtClean="0"/>
          </a:p>
        </p:txBody>
      </p:sp>
    </p:spTree>
    <p:extLst>
      <p:ext uri="{BB962C8B-B14F-4D97-AF65-F5344CB8AC3E}">
        <p14:creationId xmlns:p14="http://schemas.microsoft.com/office/powerpoint/2010/main" val="3721312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Subgrant</a:t>
            </a:r>
            <a:r>
              <a:rPr lang="en-US" b="1" dirty="0" smtClean="0"/>
              <a:t> Award Form should be signed by the Authorized</a:t>
            </a:r>
            <a:r>
              <a:rPr lang="en-US" b="1" baseline="0" dirty="0" smtClean="0"/>
              <a:t> Official.</a:t>
            </a:r>
            <a:endParaRPr lang="en-US" b="1" dirty="0" smtClean="0"/>
          </a:p>
          <a:p>
            <a:r>
              <a:rPr lang="en-US" b="1" dirty="0" smtClean="0"/>
              <a:t>Special</a:t>
            </a:r>
            <a:r>
              <a:rPr lang="en-US" b="1" baseline="0" dirty="0" smtClean="0"/>
              <a:t> conditions must be initialed and signed by the Authorized Official.</a:t>
            </a:r>
          </a:p>
          <a:p>
            <a:r>
              <a:rPr lang="en-US" b="1" baseline="0" dirty="0" smtClean="0"/>
              <a:t>Reimbursement Selection Form should be signed by the Authorized Official.</a:t>
            </a:r>
          </a:p>
          <a:p>
            <a:r>
              <a:rPr lang="en-US" b="1" baseline="0" dirty="0" smtClean="0"/>
              <a:t>Request for Initial Advance Payment must be signed by Authorized Official..</a:t>
            </a:r>
          </a:p>
          <a:p>
            <a:endParaRPr lang="en-US" b="1" baseline="0" dirty="0" smtClean="0"/>
          </a:p>
          <a:p>
            <a:r>
              <a:rPr lang="en-US" b="1" baseline="0" dirty="0" err="1" smtClean="0"/>
              <a:t>SERs</a:t>
            </a:r>
            <a:r>
              <a:rPr lang="en-US" b="1" baseline="0" dirty="0" smtClean="0"/>
              <a:t> must be signed by the Authorized Official or appropriate designee and returned by mail with original signatures.</a:t>
            </a:r>
          </a:p>
          <a:p>
            <a:r>
              <a:rPr lang="en-US" b="1" baseline="0" dirty="0" smtClean="0"/>
              <a:t>SARs must be signed by the project director or the financial officer.</a:t>
            </a:r>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40</a:t>
            </a:fld>
            <a:endParaRPr lang="en-US" dirty="0"/>
          </a:p>
        </p:txBody>
      </p:sp>
    </p:spTree>
    <p:extLst>
      <p:ext uri="{BB962C8B-B14F-4D97-AF65-F5344CB8AC3E}">
        <p14:creationId xmlns:p14="http://schemas.microsoft.com/office/powerpoint/2010/main" val="2373868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Subgrant</a:t>
            </a:r>
            <a:r>
              <a:rPr lang="en-US" b="1" dirty="0" smtClean="0"/>
              <a:t> Award Form – </a:t>
            </a:r>
            <a:r>
              <a:rPr lang="en-US" dirty="0" smtClean="0"/>
              <a:t>Along with the special conditions this document </a:t>
            </a:r>
            <a:r>
              <a:rPr lang="en-US" b="1" u="sng" dirty="0" smtClean="0"/>
              <a:t>must</a:t>
            </a:r>
            <a:r>
              <a:rPr lang="en-US" dirty="0" smtClean="0"/>
              <a:t> be signed by your authorized official and returned along with the documents included in the award packet.</a:t>
            </a:r>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41</a:t>
            </a:fld>
            <a:endParaRPr lang="en-US" dirty="0"/>
          </a:p>
        </p:txBody>
      </p:sp>
    </p:spTree>
    <p:extLst>
      <p:ext uri="{BB962C8B-B14F-4D97-AF65-F5344CB8AC3E}">
        <p14:creationId xmlns:p14="http://schemas.microsoft.com/office/powerpoint/2010/main" val="1026585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b="1" dirty="0" smtClean="0"/>
              <a:t>The Reimbursement Selection Form </a:t>
            </a:r>
            <a:r>
              <a:rPr lang="en-US" b="0" dirty="0" smtClean="0"/>
              <a:t>must</a:t>
            </a:r>
            <a:r>
              <a:rPr lang="en-US" b="0" baseline="0" dirty="0" smtClean="0"/>
              <a:t> be completed</a:t>
            </a:r>
            <a:r>
              <a:rPr lang="en-US" dirty="0" smtClean="0"/>
              <a:t> to identify the method of payment your court chooses for reimbursement. </a:t>
            </a:r>
            <a:r>
              <a:rPr lang="en-US" b="1" dirty="0" smtClean="0"/>
              <a:t>This document</a:t>
            </a:r>
            <a:r>
              <a:rPr lang="en-US" b="1" baseline="0" dirty="0" smtClean="0"/>
              <a:t> must also be signed by your authorized official</a:t>
            </a:r>
            <a:r>
              <a:rPr lang="en-US" baseline="0" dirty="0" smtClean="0"/>
              <a:t>.</a:t>
            </a:r>
          </a:p>
          <a:p>
            <a:endParaRPr lang="en-US" baseline="0" dirty="0" smtClean="0"/>
          </a:p>
          <a:p>
            <a:r>
              <a:rPr lang="en-US" b="1" baseline="0" dirty="0" smtClean="0"/>
              <a:t>For agencies that have had a change of address or any other changes relevant to agency’s financial information the submission of a new vendor management form will be required. The vendor management form will also be included as part of the award packet.</a:t>
            </a:r>
            <a:endParaRPr lang="en-US" b="1" dirty="0" smtClean="0"/>
          </a:p>
          <a:p>
            <a:endParaRPr lang="en-US" dirty="0" smtClean="0"/>
          </a:p>
          <a:p>
            <a:r>
              <a:rPr lang="en-US" b="1" dirty="0" smtClean="0"/>
              <a:t>Reimbursements can be issued via check or Electronic Funds Transfer (EFT). Please make sure this form is completed and provides the most accurate information.</a:t>
            </a:r>
          </a:p>
          <a:p>
            <a:endParaRPr lang="en-US" b="1" dirty="0" smtClean="0"/>
          </a:p>
          <a:p>
            <a:r>
              <a:rPr lang="en-US" b="1" dirty="0" smtClean="0"/>
              <a:t>Also, if your court elects to receive reimbursements via EFT, a voided check must be attached and submitted with this form. </a:t>
            </a:r>
          </a:p>
        </p:txBody>
      </p:sp>
    </p:spTree>
    <p:extLst>
      <p:ext uri="{BB962C8B-B14F-4D97-AF65-F5344CB8AC3E}">
        <p14:creationId xmlns:p14="http://schemas.microsoft.com/office/powerpoint/2010/main" val="2422462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Designating Grant Officials: This</a:t>
            </a:r>
            <a:r>
              <a:rPr lang="en-US" b="1" baseline="0" dirty="0" smtClean="0"/>
              <a:t> form must be completed with name, title, address and phone number for the project director, the financial officer and the authorized official for the grant. </a:t>
            </a:r>
          </a:p>
          <a:p>
            <a:endParaRPr lang="en-US" b="1" baseline="0" dirty="0" smtClean="0"/>
          </a:p>
          <a:p>
            <a:r>
              <a:rPr lang="en-US" b="1" baseline="0" dirty="0" smtClean="0"/>
              <a:t>We would suggest designating someone other than the Judge as the project director. Designating someone who is readily available at any given time to discuss the day to day operations of the grant would be ideal.</a:t>
            </a:r>
            <a:endParaRPr lang="en-US" b="1"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43</a:t>
            </a:fld>
            <a:endParaRPr lang="en-US" dirty="0"/>
          </a:p>
        </p:txBody>
      </p:sp>
    </p:spTree>
    <p:extLst>
      <p:ext uri="{BB962C8B-B14F-4D97-AF65-F5344CB8AC3E}">
        <p14:creationId xmlns:p14="http://schemas.microsoft.com/office/powerpoint/2010/main" val="3056755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44</a:t>
            </a:fld>
            <a:endParaRPr lang="en-US" dirty="0"/>
          </a:p>
        </p:txBody>
      </p:sp>
    </p:spTree>
    <p:extLst>
      <p:ext uri="{BB962C8B-B14F-4D97-AF65-F5344CB8AC3E}">
        <p14:creationId xmlns:p14="http://schemas.microsoft.com/office/powerpoint/2010/main" val="1736486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SAR #1 must be returned with your award</a:t>
            </a:r>
            <a:r>
              <a:rPr lang="en-US" b="1" baseline="0" dirty="0" smtClean="0"/>
              <a:t> packet</a:t>
            </a:r>
            <a:r>
              <a:rPr lang="en-US" b="1" dirty="0" smtClean="0"/>
              <a:t> before the grant can be activated. Once you</a:t>
            </a:r>
            <a:r>
              <a:rPr lang="en-US" b="1" baseline="0" dirty="0" smtClean="0"/>
              <a:t> receive the award packet</a:t>
            </a:r>
            <a:r>
              <a:rPr lang="en-US" b="1" dirty="0" smtClean="0"/>
              <a:t> you will notice that the all awarded</a:t>
            </a:r>
            <a:r>
              <a:rPr lang="en-US" b="1" baseline="0" dirty="0" smtClean="0"/>
              <a:t> funds are</a:t>
            </a:r>
            <a:r>
              <a:rPr lang="en-US" b="1" dirty="0" smtClean="0"/>
              <a:t> listed in the personnel category. (Default action of grant management system) </a:t>
            </a:r>
          </a:p>
          <a:p>
            <a:endParaRPr lang="en-US" b="1" dirty="0" smtClean="0"/>
          </a:p>
          <a:p>
            <a:r>
              <a:rPr lang="en-US" b="1" dirty="0" smtClean="0"/>
              <a:t>Before returning the SAR to </a:t>
            </a:r>
            <a:r>
              <a:rPr lang="en-US" b="1" dirty="0" err="1" smtClean="0"/>
              <a:t>CJCC</a:t>
            </a:r>
            <a:r>
              <a:rPr lang="en-US" b="1" dirty="0" smtClean="0"/>
              <a:t> you will need to request to move the funds to the appropriate category. Once</a:t>
            </a:r>
            <a:r>
              <a:rPr lang="en-US" b="1" baseline="0" dirty="0" smtClean="0"/>
              <a:t> a final budget is approved by the funding committee the budget should be used as a basis for categorizing funds appropriately.</a:t>
            </a:r>
            <a:endParaRPr lang="en-US" b="1" dirty="0" smtClean="0"/>
          </a:p>
          <a:p>
            <a:endParaRPr lang="en-US" b="1" dirty="0" smtClean="0"/>
          </a:p>
          <a:p>
            <a:r>
              <a:rPr lang="en-US" b="1" dirty="0" smtClean="0"/>
              <a:t>For</a:t>
            </a:r>
            <a:r>
              <a:rPr lang="en-US" b="1" baseline="0" dirty="0" smtClean="0"/>
              <a:t> the counties who decide to use a vendor to provide contract services on the behalf of the county, please complete SAR # 1 as your request to have all funds move to the “OTHER” category.</a:t>
            </a:r>
            <a:endParaRPr lang="en-US" b="1" dirty="0" smtClean="0"/>
          </a:p>
          <a:p>
            <a:endParaRPr lang="en-US" b="1" dirty="0" smtClean="0"/>
          </a:p>
          <a:p>
            <a:r>
              <a:rPr lang="en-US" b="1" dirty="0" smtClean="0"/>
              <a:t>The </a:t>
            </a:r>
            <a:r>
              <a:rPr lang="en-US" b="1" dirty="0" err="1" smtClean="0"/>
              <a:t>Subgrant</a:t>
            </a:r>
            <a:r>
              <a:rPr lang="en-US" b="1" dirty="0" smtClean="0"/>
              <a:t> Adjustment Request must be submitted to revise your budget, to change project officials and addresses, to change project personnel as well as modifying goals and objectives. Any request for new budget items must be justified in detail using section IV of the document.  </a:t>
            </a: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45</a:t>
            </a:fld>
            <a:endParaRPr lang="en-US" dirty="0"/>
          </a:p>
        </p:txBody>
      </p:sp>
    </p:spTree>
    <p:extLst>
      <p:ext uri="{BB962C8B-B14F-4D97-AF65-F5344CB8AC3E}">
        <p14:creationId xmlns:p14="http://schemas.microsoft.com/office/powerpoint/2010/main" val="354698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Overview of the GOCF Juvenile Justice Division moving</a:t>
            </a:r>
            <a:r>
              <a:rPr lang="en-US" baseline="0" dirty="0" smtClean="0"/>
              <a:t> to CJCC and now administering all of the Juvenile Incentive Grant Program Grants. </a:t>
            </a:r>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4</a:t>
            </a:fld>
            <a:endParaRPr lang="en-US" dirty="0"/>
          </a:p>
        </p:txBody>
      </p:sp>
    </p:spTree>
    <p:extLst>
      <p:ext uri="{BB962C8B-B14F-4D97-AF65-F5344CB8AC3E}">
        <p14:creationId xmlns:p14="http://schemas.microsoft.com/office/powerpoint/2010/main" val="422259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Subgrant</a:t>
            </a:r>
            <a:r>
              <a:rPr lang="en-US" b="1" dirty="0" smtClean="0"/>
              <a:t> Adjustment Request</a:t>
            </a:r>
            <a:r>
              <a:rPr lang="en-US" dirty="0" smtClean="0"/>
              <a:t> </a:t>
            </a:r>
            <a:r>
              <a:rPr lang="en-US" b="1" dirty="0" smtClean="0"/>
              <a:t>illustration</a:t>
            </a:r>
            <a:endParaRPr lang="en-US" b="1"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46</a:t>
            </a:fld>
            <a:endParaRPr lang="en-US" dirty="0"/>
          </a:p>
        </p:txBody>
      </p:sp>
    </p:spTree>
    <p:extLst>
      <p:ext uri="{BB962C8B-B14F-4D97-AF65-F5344CB8AC3E}">
        <p14:creationId xmlns:p14="http://schemas.microsoft.com/office/powerpoint/2010/main" val="2964697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47</a:t>
            </a:fld>
            <a:endParaRPr lang="en-US" dirty="0"/>
          </a:p>
        </p:txBody>
      </p:sp>
    </p:spTree>
    <p:extLst>
      <p:ext uri="{BB962C8B-B14F-4D97-AF65-F5344CB8AC3E}">
        <p14:creationId xmlns:p14="http://schemas.microsoft.com/office/powerpoint/2010/main" val="308953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48</a:t>
            </a:fld>
            <a:endParaRPr lang="en-US" dirty="0"/>
          </a:p>
        </p:txBody>
      </p:sp>
    </p:spTree>
    <p:extLst>
      <p:ext uri="{BB962C8B-B14F-4D97-AF65-F5344CB8AC3E}">
        <p14:creationId xmlns:p14="http://schemas.microsoft.com/office/powerpoint/2010/main" val="257628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b="1" dirty="0" smtClean="0"/>
              <a:t>This illustration shows the form that </a:t>
            </a:r>
            <a:r>
              <a:rPr lang="en-US" b="1" dirty="0" err="1" smtClean="0"/>
              <a:t>CJCC</a:t>
            </a:r>
            <a:r>
              <a:rPr lang="en-US" b="1" dirty="0" smtClean="0"/>
              <a:t> must receive back into our office for all reimbursement requests.  </a:t>
            </a:r>
          </a:p>
          <a:p>
            <a:endParaRPr lang="en-US" b="1" dirty="0" smtClean="0"/>
          </a:p>
          <a:p>
            <a:r>
              <a:rPr lang="en-US" b="1" dirty="0" smtClean="0"/>
              <a:t>The</a:t>
            </a:r>
            <a:r>
              <a:rPr lang="en-US" b="1" baseline="0" dirty="0" smtClean="0"/>
              <a:t> form is</a:t>
            </a:r>
            <a:r>
              <a:rPr lang="en-US" b="1" dirty="0" smtClean="0"/>
              <a:t> commonly referred</a:t>
            </a:r>
            <a:r>
              <a:rPr lang="en-US" b="1" baseline="0" dirty="0" smtClean="0"/>
              <a:t> to</a:t>
            </a:r>
            <a:r>
              <a:rPr lang="en-US" b="1" dirty="0" smtClean="0"/>
              <a:t> as a “turn around document”.  Meaning once you submit one, the next</a:t>
            </a:r>
            <a:r>
              <a:rPr lang="en-US" b="1" baseline="0" dirty="0" smtClean="0"/>
              <a:t> </a:t>
            </a:r>
            <a:r>
              <a:rPr lang="en-US" b="1" baseline="0" dirty="0" err="1" smtClean="0"/>
              <a:t>SER</a:t>
            </a:r>
            <a:r>
              <a:rPr lang="en-US" b="1" dirty="0" smtClean="0"/>
              <a:t> will automatically</a:t>
            </a:r>
            <a:r>
              <a:rPr lang="en-US" b="1" baseline="0" dirty="0" smtClean="0"/>
              <a:t> </a:t>
            </a:r>
            <a:r>
              <a:rPr lang="en-US" b="1" dirty="0" smtClean="0"/>
              <a:t>be sent to you.  So, once you submit SER #1, #2 will be automatically generated and sent to you for future use.</a:t>
            </a:r>
          </a:p>
        </p:txBody>
      </p:sp>
    </p:spTree>
    <p:extLst>
      <p:ext uri="{BB962C8B-B14F-4D97-AF65-F5344CB8AC3E}">
        <p14:creationId xmlns:p14="http://schemas.microsoft.com/office/powerpoint/2010/main" val="1905893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50</a:t>
            </a:fld>
            <a:endParaRPr lang="en-US" dirty="0"/>
          </a:p>
        </p:txBody>
      </p:sp>
    </p:spTree>
    <p:extLst>
      <p:ext uri="{BB962C8B-B14F-4D97-AF65-F5344CB8AC3E}">
        <p14:creationId xmlns:p14="http://schemas.microsoft.com/office/powerpoint/2010/main" val="31491440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This</a:t>
            </a:r>
            <a:r>
              <a:rPr lang="en-US" b="1" baseline="0" dirty="0" smtClean="0"/>
              <a:t> form will only be included in the award packets for new applicants</a:t>
            </a:r>
            <a:r>
              <a:rPr lang="en-US" baseline="0" dirty="0" smtClean="0"/>
              <a:t>.</a:t>
            </a:r>
            <a:r>
              <a:rPr lang="en-US" dirty="0" smtClean="0"/>
              <a:t> </a:t>
            </a:r>
          </a:p>
          <a:p>
            <a:endParaRPr lang="en-US" dirty="0" smtClean="0"/>
          </a:p>
          <a:p>
            <a:r>
              <a:rPr lang="en-US" b="1" dirty="0" smtClean="0"/>
              <a:t>This</a:t>
            </a:r>
            <a:r>
              <a:rPr lang="en-US" b="1" baseline="0" dirty="0" smtClean="0"/>
              <a:t> option will not be available for continuation and enhancement programs</a:t>
            </a:r>
            <a:r>
              <a:rPr lang="en-US" baseline="0" dirty="0" smtClean="0"/>
              <a:t>. </a:t>
            </a:r>
          </a:p>
          <a:p>
            <a:endParaRPr lang="en-US" baseline="0" dirty="0" smtClean="0"/>
          </a:p>
          <a:p>
            <a:r>
              <a:rPr lang="en-US" b="1" dirty="0" smtClean="0"/>
              <a:t>The</a:t>
            </a:r>
            <a:r>
              <a:rPr lang="en-US" b="1" baseline="0" dirty="0" smtClean="0"/>
              <a:t> </a:t>
            </a:r>
            <a:r>
              <a:rPr lang="en-US" b="1" dirty="0" smtClean="0"/>
              <a:t>Request for Initial Advance Payment allows your court to request an initial advance payment that is equal to 25% of the total award amount recommended by the Juvenile Justice Funding Committee. </a:t>
            </a:r>
          </a:p>
          <a:p>
            <a:endParaRPr lang="en-US" b="1" dirty="0" smtClean="0"/>
          </a:p>
          <a:p>
            <a:r>
              <a:rPr lang="en-US" b="1" dirty="0" smtClean="0"/>
              <a:t>If you would like to request this advance please have the document signed</a:t>
            </a:r>
            <a:r>
              <a:rPr lang="en-US" b="1" baseline="0" dirty="0" smtClean="0"/>
              <a:t> by</a:t>
            </a:r>
            <a:r>
              <a:rPr lang="en-US" b="1" dirty="0" smtClean="0"/>
              <a:t> your authorized official and return it to CJCC by the date indicated on the document.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51</a:t>
            </a:fld>
            <a:endParaRPr lang="en-US" dirty="0"/>
          </a:p>
        </p:txBody>
      </p:sp>
    </p:spTree>
    <p:extLst>
      <p:ext uri="{BB962C8B-B14F-4D97-AF65-F5344CB8AC3E}">
        <p14:creationId xmlns:p14="http://schemas.microsoft.com/office/powerpoint/2010/main" val="2367831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Reimbursement Key Notes</a:t>
            </a:r>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52</a:t>
            </a:fld>
            <a:endParaRPr lang="en-US" dirty="0"/>
          </a:p>
        </p:txBody>
      </p:sp>
    </p:spTree>
    <p:extLst>
      <p:ext uri="{BB962C8B-B14F-4D97-AF65-F5344CB8AC3E}">
        <p14:creationId xmlns:p14="http://schemas.microsoft.com/office/powerpoint/2010/main" val="1971036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txBox="1">
            <a:spLocks noGrp="1" noChangeArrowheads="1"/>
          </p:cNvSpPr>
          <p:nvPr/>
        </p:nvSpPr>
        <p:spPr bwMode="auto">
          <a:xfrm>
            <a:off x="2" y="0"/>
            <a:ext cx="3038475" cy="465138"/>
          </a:xfrm>
          <a:prstGeom prst="rect">
            <a:avLst/>
          </a:prstGeom>
          <a:noFill/>
          <a:ln w="9525">
            <a:noFill/>
            <a:miter lim="800000"/>
            <a:headEnd/>
            <a:tailEnd/>
          </a:ln>
        </p:spPr>
        <p:txBody>
          <a:bodyPr lIns="92816" tIns="46409" rIns="92816" bIns="46409"/>
          <a:lstStyle/>
          <a:p>
            <a:pPr defTabSz="926962"/>
            <a:r>
              <a:rPr lang="en-US" sz="1300" dirty="0"/>
              <a:t>Recovery Act - Victim Services Workshop</a:t>
            </a:r>
          </a:p>
        </p:txBody>
      </p:sp>
      <p:sp>
        <p:nvSpPr>
          <p:cNvPr id="43011" name="Rectangle 7"/>
          <p:cNvSpPr txBox="1">
            <a:spLocks noGrp="1" noChangeArrowheads="1"/>
          </p:cNvSpPr>
          <p:nvPr/>
        </p:nvSpPr>
        <p:spPr bwMode="auto">
          <a:xfrm>
            <a:off x="3971926" y="8831264"/>
            <a:ext cx="3038475" cy="465137"/>
          </a:xfrm>
          <a:prstGeom prst="rect">
            <a:avLst/>
          </a:prstGeom>
          <a:noFill/>
          <a:ln w="9525">
            <a:noFill/>
            <a:miter lim="800000"/>
            <a:headEnd/>
            <a:tailEnd/>
          </a:ln>
        </p:spPr>
        <p:txBody>
          <a:bodyPr lIns="92816" tIns="46409" rIns="92816" bIns="46409" anchor="b"/>
          <a:lstStyle/>
          <a:p>
            <a:pPr algn="r" defTabSz="926962"/>
            <a:fld id="{355F3BAD-84D6-48FD-86A0-4B1DF5D70529}" type="slidenum">
              <a:rPr lang="en-US" sz="1300"/>
              <a:pPr algn="r" defTabSz="926962"/>
              <a:t>53</a:t>
            </a:fld>
            <a:endParaRPr lang="en-US" sz="1300" dirty="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r>
              <a:rPr lang="en-US" b="1" dirty="0" smtClean="0"/>
              <a:t>One of the most important key notes to remember….  If an expense is not listed in your approved budget, you cannot claim it</a:t>
            </a:r>
            <a:r>
              <a:rPr lang="en-US" dirty="0" smtClean="0"/>
              <a:t>.  </a:t>
            </a:r>
            <a:r>
              <a:rPr lang="en-US" b="1" i="1" dirty="0" smtClean="0"/>
              <a:t>Please do not submit any expenses that have not been approved in your budget. </a:t>
            </a:r>
          </a:p>
          <a:p>
            <a:endParaRPr lang="en-US" b="1" i="1" dirty="0" smtClean="0"/>
          </a:p>
        </p:txBody>
      </p:sp>
    </p:spTree>
    <p:extLst>
      <p:ext uri="{BB962C8B-B14F-4D97-AF65-F5344CB8AC3E}">
        <p14:creationId xmlns:p14="http://schemas.microsoft.com/office/powerpoint/2010/main" val="20464496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Grp="1" noChangeArrowheads="1"/>
          </p:cNvSpPr>
          <p:nvPr/>
        </p:nvSpPr>
        <p:spPr bwMode="auto">
          <a:xfrm>
            <a:off x="2" y="0"/>
            <a:ext cx="3038475" cy="465138"/>
          </a:xfrm>
          <a:prstGeom prst="rect">
            <a:avLst/>
          </a:prstGeom>
          <a:noFill/>
          <a:ln w="9525">
            <a:noFill/>
            <a:miter lim="800000"/>
            <a:headEnd/>
            <a:tailEnd/>
          </a:ln>
        </p:spPr>
        <p:txBody>
          <a:bodyPr lIns="92816" tIns="46409" rIns="92816" bIns="46409"/>
          <a:lstStyle/>
          <a:p>
            <a:pPr defTabSz="926962"/>
            <a:r>
              <a:rPr lang="en-US" sz="1300" dirty="0"/>
              <a:t>Recovery Act - Victim Services Workshop</a:t>
            </a:r>
          </a:p>
        </p:txBody>
      </p:sp>
      <p:sp>
        <p:nvSpPr>
          <p:cNvPr id="46083" name="Rectangle 7"/>
          <p:cNvSpPr txBox="1">
            <a:spLocks noGrp="1" noChangeArrowheads="1"/>
          </p:cNvSpPr>
          <p:nvPr/>
        </p:nvSpPr>
        <p:spPr bwMode="auto">
          <a:xfrm>
            <a:off x="3971926" y="8831264"/>
            <a:ext cx="3038475" cy="465137"/>
          </a:xfrm>
          <a:prstGeom prst="rect">
            <a:avLst/>
          </a:prstGeom>
          <a:noFill/>
          <a:ln w="9525">
            <a:noFill/>
            <a:miter lim="800000"/>
            <a:headEnd/>
            <a:tailEnd/>
          </a:ln>
        </p:spPr>
        <p:txBody>
          <a:bodyPr lIns="92816" tIns="46409" rIns="92816" bIns="46409" anchor="b"/>
          <a:lstStyle/>
          <a:p>
            <a:pPr algn="r" defTabSz="926962"/>
            <a:fld id="{5FE71733-40FF-4C7F-91B5-45C891EFB50F}" type="slidenum">
              <a:rPr lang="en-US" sz="1300"/>
              <a:pPr algn="r" defTabSz="926962"/>
              <a:t>54</a:t>
            </a:fld>
            <a:endParaRPr lang="en-US" sz="1300" dirty="0"/>
          </a:p>
        </p:txBody>
      </p:sp>
      <p:sp>
        <p:nvSpPr>
          <p:cNvPr id="46084" name="Rectangle 7"/>
          <p:cNvSpPr txBox="1">
            <a:spLocks noGrp="1" noChangeArrowheads="1"/>
          </p:cNvSpPr>
          <p:nvPr/>
        </p:nvSpPr>
        <p:spPr bwMode="auto">
          <a:xfrm>
            <a:off x="3971926" y="8831264"/>
            <a:ext cx="3038475" cy="465137"/>
          </a:xfrm>
          <a:prstGeom prst="rect">
            <a:avLst/>
          </a:prstGeom>
          <a:noFill/>
          <a:ln w="9525">
            <a:noFill/>
            <a:miter lim="800000"/>
            <a:headEnd/>
            <a:tailEnd/>
          </a:ln>
        </p:spPr>
        <p:txBody>
          <a:bodyPr lIns="92816" tIns="46409" rIns="92816" bIns="46409" anchor="b"/>
          <a:lstStyle/>
          <a:p>
            <a:pPr algn="r" defTabSz="928549"/>
            <a:fld id="{E4D465E1-AF33-4B23-B0BF-F42CA8EA864C}" type="slidenum">
              <a:rPr lang="en-US" sz="1300"/>
              <a:pPr algn="r" defTabSz="928549"/>
              <a:t>54</a:t>
            </a:fld>
            <a:endParaRPr lang="en-US" sz="1300" dirty="0"/>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noFill/>
          <a:ln/>
        </p:spPr>
        <p:txBody>
          <a:bodyPr/>
          <a:lstStyle/>
          <a:p>
            <a:pPr eaLnBrk="1" hangingPunct="1"/>
            <a:r>
              <a:rPr lang="en-US" b="1" dirty="0" err="1" smtClean="0"/>
              <a:t>SERs</a:t>
            </a:r>
            <a:r>
              <a:rPr lang="en-US" b="1" dirty="0" smtClean="0"/>
              <a:t> (with original signature) should always be sent via mail. </a:t>
            </a:r>
          </a:p>
          <a:p>
            <a:pPr eaLnBrk="1" hangingPunct="1"/>
            <a:endParaRPr lang="en-US" b="1" dirty="0" smtClean="0"/>
          </a:p>
          <a:p>
            <a:pPr eaLnBrk="1" hangingPunct="1"/>
            <a:r>
              <a:rPr lang="en-US" b="1" dirty="0" smtClean="0"/>
              <a:t>Please</a:t>
            </a:r>
            <a:r>
              <a:rPr lang="en-US" b="1" baseline="0" dirty="0" smtClean="0"/>
              <a:t> be sure to</a:t>
            </a:r>
            <a:r>
              <a:rPr lang="en-US" b="1" dirty="0" smtClean="0"/>
              <a:t> include supporting documents with your signed SER.  Supporting documentation should include purchase orders, invoices, and proof of payment, etc. </a:t>
            </a:r>
          </a:p>
          <a:p>
            <a:pPr eaLnBrk="1" hangingPunct="1"/>
            <a:endParaRPr lang="en-US" b="1" dirty="0" smtClean="0"/>
          </a:p>
          <a:p>
            <a:pPr eaLnBrk="1" hangingPunct="1"/>
            <a:r>
              <a:rPr lang="en-US" b="1" dirty="0" smtClean="0"/>
              <a:t>Failure to submit supporting documentation may result in an expense being denied.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253052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55</a:t>
            </a:fld>
            <a:endParaRPr lang="en-US" dirty="0"/>
          </a:p>
        </p:txBody>
      </p:sp>
    </p:spTree>
    <p:extLst>
      <p:ext uri="{BB962C8B-B14F-4D97-AF65-F5344CB8AC3E}">
        <p14:creationId xmlns:p14="http://schemas.microsoft.com/office/powerpoint/2010/main" val="169676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Arial" charset="0"/>
                <a:ea typeface="+mn-ea"/>
                <a:cs typeface="+mn-cs"/>
              </a:rPr>
              <a:t>This goal can be realized by using available grant funds to develop programs that address the needs of youth who are typically committed to the Department of Juvenile Justice. </a:t>
            </a:r>
          </a:p>
          <a:p>
            <a:endParaRPr kumimoji="1" lang="en-US" sz="1200" kern="1200" baseline="0" dirty="0" smtClean="0">
              <a:solidFill>
                <a:schemeClr val="tx1"/>
              </a:solidFill>
              <a:latin typeface="Arial" charset="0"/>
              <a:ea typeface="+mn-ea"/>
              <a:cs typeface="+mn-cs"/>
            </a:endParaRPr>
          </a:p>
          <a:p>
            <a:r>
              <a:rPr kumimoji="1" lang="en-US" sz="1200" kern="1200" baseline="0" dirty="0" smtClean="0">
                <a:solidFill>
                  <a:schemeClr val="tx1"/>
                </a:solidFill>
                <a:latin typeface="Arial" charset="0"/>
                <a:ea typeface="+mn-ea"/>
                <a:cs typeface="+mn-cs"/>
              </a:rPr>
              <a:t>For 2014, applicants are required to include evidence-based program models that have demonstrated a reduction in juvenile recidivism. Pgs. 13-14 of RFP (List of EB programs). Program's that currently have an EB intervention in place, but that is not listed on the RFP, are still allowed to carry on with that service. </a:t>
            </a:r>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5</a:t>
            </a:fld>
            <a:endParaRPr lang="en-US" dirty="0"/>
          </a:p>
        </p:txBody>
      </p:sp>
    </p:spTree>
    <p:extLst>
      <p:ext uri="{BB962C8B-B14F-4D97-AF65-F5344CB8AC3E}">
        <p14:creationId xmlns:p14="http://schemas.microsoft.com/office/powerpoint/2010/main" val="2070394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dirty="0" smtClean="0"/>
              <a:t>These are some helpful links and resources. </a:t>
            </a:r>
          </a:p>
        </p:txBody>
      </p:sp>
    </p:spTree>
    <p:extLst>
      <p:ext uri="{BB962C8B-B14F-4D97-AF65-F5344CB8AC3E}">
        <p14:creationId xmlns:p14="http://schemas.microsoft.com/office/powerpoint/2010/main" val="39545262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dirty="0" smtClean="0"/>
              <a:t>For questions related to financial reporting please feel free to contact any of the above staff and your questions will be answered in a timely manner.</a:t>
            </a:r>
          </a:p>
        </p:txBody>
      </p:sp>
    </p:spTree>
    <p:extLst>
      <p:ext uri="{BB962C8B-B14F-4D97-AF65-F5344CB8AC3E}">
        <p14:creationId xmlns:p14="http://schemas.microsoft.com/office/powerpoint/2010/main" val="42525114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dirty="0"/>
              <a:t>Recovery Act - Victim Services Workshop</a:t>
            </a:r>
          </a:p>
        </p:txBody>
      </p:sp>
      <p:sp>
        <p:nvSpPr>
          <p:cNvPr id="34819"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408F5E1B-51C4-4A8B-B42E-7562CEEC3C66}" type="slidenum">
              <a:rPr lang="en-US" sz="1300"/>
              <a:pPr algn="r" defTabSz="920518"/>
              <a:t>58</a:t>
            </a:fld>
            <a:endParaRPr lang="en-US" sz="1300" dirty="0"/>
          </a:p>
        </p:txBody>
      </p:sp>
      <p:sp>
        <p:nvSpPr>
          <p:cNvPr id="34820"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62" tIns="46082" rIns="92162" bIns="46082" anchor="b"/>
          <a:lstStyle/>
          <a:p>
            <a:pPr algn="r" defTabSz="920518"/>
            <a:fld id="{806F9543-7EF8-4CD9-A672-06FBFABA1616}" type="slidenum">
              <a:rPr lang="en-US" sz="1300"/>
              <a:pPr algn="r" defTabSz="920518"/>
              <a:t>58</a:t>
            </a:fld>
            <a:endParaRPr lang="en-US" sz="1300" dirty="0"/>
          </a:p>
        </p:txBody>
      </p:sp>
      <p:sp>
        <p:nvSpPr>
          <p:cNvPr id="34821"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62" tIns="46082" rIns="92162" bIns="46082" anchor="b"/>
          <a:lstStyle/>
          <a:p>
            <a:pPr algn="r" defTabSz="920518"/>
            <a:fld id="{F8F259D5-A145-4F5E-A5F5-59A99B695444}" type="slidenum">
              <a:rPr lang="en-US" sz="1300"/>
              <a:pPr algn="r" defTabSz="920518"/>
              <a:t>58</a:t>
            </a:fld>
            <a:endParaRPr lang="en-US" sz="1300" dirty="0"/>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a:ln/>
        </p:spPr>
        <p:txBody>
          <a:bodyPr lIns="92162" tIns="46082" rIns="92162" bIns="46082"/>
          <a:lstStyle/>
          <a:p>
            <a:pPr eaLnBrk="1" hangingPunct="1"/>
            <a:r>
              <a:rPr lang="en-US" dirty="0" smtClean="0"/>
              <a:t>Please make note of CJCC’s website and mailing address as well as our phone and fax number. When sending mail to our office please address it to one of us directly or to the attention of our Grants Division. The agency does receive a large volume of mail for a variety of areas so this is not only important but also helpful when submitting expenditure reports. Please make sure you place your grant number within the context of the mail you are sending.</a:t>
            </a:r>
          </a:p>
          <a:p>
            <a:pPr eaLnBrk="1" hangingPunct="1"/>
            <a:endParaRPr lang="en-US" dirty="0" smtClean="0"/>
          </a:p>
          <a:p>
            <a:pPr eaLnBrk="1" hangingPunct="1"/>
            <a:r>
              <a:rPr lang="en-US" dirty="0" smtClean="0"/>
              <a:t>We also ask that you be mindful of the amount of time it takes to receive mail which in some instances is longer than you actually anticipate, so please allow yourself enough time to get it to us by the deadlines.</a:t>
            </a:r>
          </a:p>
          <a:p>
            <a:pPr eaLnBrk="1" hangingPunct="1"/>
            <a:endParaRPr lang="en-US" dirty="0" smtClean="0"/>
          </a:p>
          <a:p>
            <a:pPr eaLnBrk="1" hangingPunct="1"/>
            <a:r>
              <a:rPr lang="en-US" dirty="0" smtClean="0"/>
              <a:t>When calling please feel free to phone either of us directly. If you’re unsuccessful in your attempt to reach either of us directly,  as an option you may call our main line at 404-657-1956 and your call will be directed to an available staff member who can assist you.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6735840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59</a:t>
            </a:fld>
            <a:endParaRPr lang="en-US" dirty="0"/>
          </a:p>
        </p:txBody>
      </p:sp>
    </p:spTree>
    <p:extLst>
      <p:ext uri="{BB962C8B-B14F-4D97-AF65-F5344CB8AC3E}">
        <p14:creationId xmlns:p14="http://schemas.microsoft.com/office/powerpoint/2010/main" val="335058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Via</a:t>
            </a:r>
            <a:r>
              <a:rPr lang="en-US" baseline="0" dirty="0" smtClean="0"/>
              <a:t> Adobe Form-</a:t>
            </a:r>
          </a:p>
          <a:p>
            <a:endParaRPr lang="en-US" baseline="0" dirty="0"/>
          </a:p>
          <a:p>
            <a:r>
              <a:rPr lang="en-US" baseline="0" dirty="0" smtClean="0"/>
              <a:t>If there are any concerns around upload the application via adobe form please contact Matthew Pitts or Reginald Boyd. (new for GOCF grantees)</a:t>
            </a:r>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6</a:t>
            </a:fld>
            <a:endParaRPr lang="en-US" dirty="0"/>
          </a:p>
        </p:txBody>
      </p:sp>
    </p:spTree>
    <p:extLst>
      <p:ext uri="{BB962C8B-B14F-4D97-AF65-F5344CB8AC3E}">
        <p14:creationId xmlns:p14="http://schemas.microsoft.com/office/powerpoint/2010/main" val="101768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7</a:t>
            </a:fld>
            <a:endParaRPr lang="en-US" dirty="0"/>
          </a:p>
        </p:txBody>
      </p:sp>
    </p:spTree>
    <p:extLst>
      <p:ext uri="{BB962C8B-B14F-4D97-AF65-F5344CB8AC3E}">
        <p14:creationId xmlns:p14="http://schemas.microsoft.com/office/powerpoint/2010/main" val="408985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spcBef>
                <a:spcPct val="0"/>
              </a:spcBef>
              <a:buFontTx/>
              <a:buNone/>
            </a:pPr>
            <a:r>
              <a:rPr kumimoji="1" lang="en-US" sz="1200" b="1" kern="1200" baseline="0" dirty="0" smtClean="0">
                <a:solidFill>
                  <a:schemeClr val="tx1"/>
                </a:solidFill>
                <a:latin typeface="Arial" charset="0"/>
                <a:ea typeface="+mn-ea"/>
                <a:cs typeface="+mn-cs"/>
              </a:rPr>
              <a:t>Grant award amount-</a:t>
            </a:r>
            <a:r>
              <a:rPr kumimoji="1" lang="en-US" sz="1200" kern="1200" baseline="0" dirty="0" smtClean="0">
                <a:solidFill>
                  <a:schemeClr val="tx1"/>
                </a:solidFill>
                <a:latin typeface="Arial" charset="0"/>
                <a:ea typeface="+mn-ea"/>
                <a:cs typeface="+mn-cs"/>
              </a:rPr>
              <a:t> </a:t>
            </a:r>
            <a:r>
              <a:rPr lang="en-US" sz="1200" dirty="0" smtClean="0">
                <a:ea typeface="Times New Roman" pitchFamily="18" charset="0"/>
                <a:cs typeface="Franklin Gothic Book" pitchFamily="34" charset="0"/>
              </a:rPr>
              <a:t>Applicants are applying for year one of funding through this RFP.  </a:t>
            </a:r>
          </a:p>
          <a:p>
            <a:pPr marL="0" indent="0">
              <a:spcBef>
                <a:spcPct val="0"/>
              </a:spcBef>
              <a:buFontTx/>
              <a:buNone/>
            </a:pPr>
            <a:r>
              <a:rPr lang="en-US" sz="1200" dirty="0" smtClean="0">
                <a:ea typeface="Times New Roman" pitchFamily="18" charset="0"/>
                <a:cs typeface="Franklin Gothic Book" pitchFamily="34" charset="0"/>
              </a:rPr>
              <a:t>Applicants are eligible to apply for a maximum of $300,000</a:t>
            </a:r>
            <a:r>
              <a:rPr lang="en-US" sz="1200" dirty="0" smtClean="0">
                <a:solidFill>
                  <a:srgbClr val="FF0000"/>
                </a:solidFill>
                <a:ea typeface="Times New Roman" pitchFamily="18" charset="0"/>
                <a:cs typeface="Franklin Gothic Book" pitchFamily="34" charset="0"/>
              </a:rPr>
              <a:t> </a:t>
            </a:r>
            <a:r>
              <a:rPr lang="en-US" sz="1200" dirty="0" smtClean="0">
                <a:ea typeface="Times New Roman" pitchFamily="18" charset="0"/>
                <a:cs typeface="Franklin Gothic Book" pitchFamily="34" charset="0"/>
              </a:rPr>
              <a:t>for this grant year, a 12 month period. (Last</a:t>
            </a:r>
            <a:r>
              <a:rPr lang="en-US" sz="1200" baseline="0" dirty="0" smtClean="0">
                <a:ea typeface="Times New Roman" pitchFamily="18" charset="0"/>
                <a:cs typeface="Franklin Gothic Book" pitchFamily="34" charset="0"/>
              </a:rPr>
              <a:t> years grant award amount for continuation)</a:t>
            </a:r>
            <a:endParaRPr lang="en-US" sz="1200" dirty="0" smtClean="0">
              <a:ea typeface="Times New Roman" pitchFamily="18" charset="0"/>
              <a:cs typeface="Franklin Gothic Book" pitchFamily="34" charset="0"/>
            </a:endParaRPr>
          </a:p>
          <a:p>
            <a:pPr marL="0" indent="0">
              <a:spcBef>
                <a:spcPct val="0"/>
              </a:spcBef>
              <a:buFontTx/>
              <a:buNone/>
            </a:pPr>
            <a:r>
              <a:rPr kumimoji="1" lang="en-US" sz="1200" b="1" kern="1200" baseline="0" dirty="0" smtClean="0">
                <a:solidFill>
                  <a:schemeClr val="tx1"/>
                </a:solidFill>
                <a:latin typeface="Arial" charset="0"/>
                <a:ea typeface="+mn-ea"/>
                <a:cs typeface="+mn-cs"/>
              </a:rPr>
              <a:t>Grant Ward Period- </a:t>
            </a:r>
            <a:r>
              <a:rPr lang="en-US" sz="1200" i="1" dirty="0" smtClean="0">
                <a:ea typeface="Times New Roman" pitchFamily="18" charset="0"/>
                <a:cs typeface="Franklin Gothic Book" pitchFamily="34" charset="0"/>
              </a:rPr>
              <a:t>The grant award period covers 12 months, from July 1, 2014, June 30, 2015</a:t>
            </a:r>
            <a:r>
              <a:rPr lang="en-US" sz="1200" dirty="0" smtClean="0">
                <a:ea typeface="Times New Roman" pitchFamily="18" charset="0"/>
                <a:cs typeface="Franklin Gothic Book" pitchFamily="34" charset="0"/>
              </a:rPr>
              <a:t>.   </a:t>
            </a:r>
          </a:p>
          <a:p>
            <a:pPr marL="0" indent="0">
              <a:spcBef>
                <a:spcPct val="0"/>
              </a:spcBef>
              <a:buFontTx/>
              <a:buNone/>
            </a:pPr>
            <a:r>
              <a:rPr lang="en-US" sz="1200" dirty="0" smtClean="0">
                <a:ea typeface="Times New Roman" pitchFamily="18" charset="0"/>
                <a:cs typeface="Franklin Gothic Book" pitchFamily="34" charset="0"/>
              </a:rPr>
              <a:t>All new or enhanced services must be </a:t>
            </a:r>
            <a:r>
              <a:rPr lang="en-US" sz="1200" i="1" dirty="0" smtClean="0">
                <a:ea typeface="Times New Roman" pitchFamily="18" charset="0"/>
                <a:cs typeface="Franklin Gothic Book" pitchFamily="34" charset="0"/>
              </a:rPr>
              <a:t>fully</a:t>
            </a:r>
            <a:r>
              <a:rPr lang="en-US" sz="1200" dirty="0" smtClean="0">
                <a:ea typeface="Times New Roman" pitchFamily="18" charset="0"/>
                <a:cs typeface="Franklin Gothic Book" pitchFamily="34" charset="0"/>
              </a:rPr>
              <a:t> implemented within sixty (60) days </a:t>
            </a:r>
          </a:p>
          <a:p>
            <a:pPr marL="0" indent="0">
              <a:spcBef>
                <a:spcPct val="0"/>
              </a:spcBef>
              <a:buNone/>
            </a:pPr>
            <a:r>
              <a:rPr lang="en-US" sz="1200" dirty="0" smtClean="0">
                <a:ea typeface="Times New Roman" pitchFamily="18" charset="0"/>
                <a:cs typeface="Franklin Gothic Book" pitchFamily="34" charset="0"/>
              </a:rPr>
              <a:t>of the grant award agreement beginning date.  All continuation services must be fully implemented within thirty (30) days of the grant award agreement beginning date. </a:t>
            </a:r>
          </a:p>
          <a:p>
            <a:pPr marL="0" indent="0">
              <a:spcBef>
                <a:spcPct val="0"/>
              </a:spcBef>
              <a:buFontTx/>
              <a:buNone/>
            </a:pPr>
            <a:r>
              <a:rPr lang="en-US" sz="1200" b="1" dirty="0" smtClean="0">
                <a:ea typeface="Times New Roman" pitchFamily="18" charset="0"/>
                <a:cs typeface="Franklin Gothic Book" pitchFamily="34" charset="0"/>
              </a:rPr>
              <a:t>Continuation Funding- </a:t>
            </a:r>
            <a:r>
              <a:rPr lang="en-US" sz="1200" dirty="0" smtClean="0">
                <a:ea typeface="Times New Roman" pitchFamily="18" charset="0"/>
                <a:cs typeface="Franklin Gothic Book" pitchFamily="34" charset="0"/>
              </a:rPr>
              <a:t>A continuation proposal is required annually.</a:t>
            </a:r>
            <a:r>
              <a:rPr lang="en-US" sz="1200" b="1" dirty="0" smtClean="0">
                <a:ea typeface="Times New Roman" pitchFamily="18" charset="0"/>
                <a:cs typeface="Franklin Gothic Book" pitchFamily="34" charset="0"/>
              </a:rPr>
              <a:t> </a:t>
            </a:r>
            <a:r>
              <a:rPr lang="en-US" sz="1200" dirty="0" smtClean="0">
                <a:ea typeface="Times New Roman" pitchFamily="18" charset="0"/>
                <a:cs typeface="Franklin Gothic Book" pitchFamily="34" charset="0"/>
              </a:rPr>
              <a:t> </a:t>
            </a:r>
            <a:r>
              <a:rPr lang="en-US" sz="1200" baseline="0" dirty="0" smtClean="0">
                <a:ea typeface="Times New Roman" pitchFamily="18" charset="0"/>
                <a:cs typeface="Franklin Gothic Book" pitchFamily="34" charset="0"/>
              </a:rPr>
              <a:t> </a:t>
            </a:r>
            <a:r>
              <a:rPr lang="en-US" sz="1200" dirty="0" smtClean="0">
                <a:ea typeface="Times New Roman" pitchFamily="18" charset="0"/>
                <a:cs typeface="Franklin Gothic Book" pitchFamily="34" charset="0"/>
              </a:rPr>
              <a:t>An initial grant does not guarantee continued funding.  </a:t>
            </a:r>
          </a:p>
          <a:p>
            <a:pPr marL="0" indent="0">
              <a:spcBef>
                <a:spcPct val="0"/>
              </a:spcBef>
              <a:buNone/>
            </a:pPr>
            <a:endParaRPr lang="en-US" sz="1200" dirty="0" smtClean="0">
              <a:ea typeface="Times New Roman" pitchFamily="18" charset="0"/>
              <a:cs typeface="Franklin Gothic Book" pitchFamily="34" charset="0"/>
            </a:endParaRPr>
          </a:p>
          <a:p>
            <a:r>
              <a:rPr kumimoji="1" lang="en-US" sz="1200" kern="1200" baseline="0" dirty="0" smtClean="0">
                <a:solidFill>
                  <a:schemeClr val="tx1"/>
                </a:solidFill>
                <a:latin typeface="Arial" charset="0"/>
                <a:ea typeface="+mn-ea"/>
                <a:cs typeface="+mn-cs"/>
              </a:rPr>
              <a:t>1. Professional management of grant funds and compliance with administrative requirements; </a:t>
            </a:r>
          </a:p>
          <a:p>
            <a:r>
              <a:rPr kumimoji="1" lang="en-US" sz="1200" kern="1200" baseline="0" dirty="0" smtClean="0">
                <a:solidFill>
                  <a:schemeClr val="tx1"/>
                </a:solidFill>
                <a:latin typeface="Arial" charset="0"/>
                <a:ea typeface="+mn-ea"/>
                <a:cs typeface="+mn-cs"/>
              </a:rPr>
              <a:t>2. Accurate and prompt submission of required program and financial data and reports; </a:t>
            </a:r>
          </a:p>
          <a:p>
            <a:r>
              <a:rPr kumimoji="1" lang="en-US" sz="1200" kern="1200" baseline="0" dirty="0" smtClean="0">
                <a:solidFill>
                  <a:schemeClr val="tx1"/>
                </a:solidFill>
                <a:latin typeface="Arial" charset="0"/>
                <a:ea typeface="+mn-ea"/>
                <a:cs typeface="+mn-cs"/>
              </a:rPr>
              <a:t>3. Positive performance history with </a:t>
            </a:r>
            <a:r>
              <a:rPr kumimoji="1" lang="en-US" sz="1200" b="1" kern="1200" baseline="0" dirty="0" smtClean="0">
                <a:solidFill>
                  <a:schemeClr val="tx1"/>
                </a:solidFill>
                <a:latin typeface="Arial" charset="0"/>
                <a:ea typeface="+mn-ea"/>
                <a:cs typeface="+mn-cs"/>
              </a:rPr>
              <a:t>achievement of program goals and objectives; and </a:t>
            </a:r>
          </a:p>
          <a:p>
            <a:r>
              <a:rPr kumimoji="1" lang="en-US" sz="1200" kern="1200" baseline="0" dirty="0" smtClean="0">
                <a:solidFill>
                  <a:schemeClr val="tx1"/>
                </a:solidFill>
                <a:latin typeface="Arial" charset="0"/>
                <a:ea typeface="+mn-ea"/>
                <a:cs typeface="+mn-cs"/>
              </a:rPr>
              <a:t>4. Cohesive continuation plan for their program. </a:t>
            </a:r>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8</a:t>
            </a:fld>
            <a:endParaRPr lang="en-US" dirty="0"/>
          </a:p>
        </p:txBody>
      </p:sp>
    </p:spTree>
    <p:extLst>
      <p:ext uri="{BB962C8B-B14F-4D97-AF65-F5344CB8AC3E}">
        <p14:creationId xmlns:p14="http://schemas.microsoft.com/office/powerpoint/2010/main" val="3972241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pPr>
            <a:r>
              <a:rPr lang="en-US" dirty="0" smtClean="0"/>
              <a:t>Elaborate on</a:t>
            </a:r>
            <a:r>
              <a:rPr lang="en-US" baseline="0" dirty="0" smtClean="0"/>
              <a:t> each option </a:t>
            </a:r>
            <a:endParaRPr lang="en-US" dirty="0" smtClean="0"/>
          </a:p>
          <a:p>
            <a:pPr>
              <a:lnSpc>
                <a:spcPct val="120000"/>
              </a:lnSpc>
            </a:pPr>
            <a:r>
              <a:rPr lang="en-US" dirty="0" smtClean="0"/>
              <a:t>Continue providing current EB Services</a:t>
            </a:r>
            <a:r>
              <a:rPr lang="en-US" baseline="0" dirty="0" smtClean="0"/>
              <a:t> </a:t>
            </a:r>
            <a:r>
              <a:rPr lang="en-US" b="1" dirty="0" smtClean="0"/>
              <a:t>OR</a:t>
            </a:r>
          </a:p>
          <a:p>
            <a:pPr>
              <a:lnSpc>
                <a:spcPct val="120000"/>
              </a:lnSpc>
            </a:pPr>
            <a:r>
              <a:rPr lang="en-US" dirty="0" smtClean="0"/>
              <a:t>Make changes to current EB services</a:t>
            </a:r>
          </a:p>
          <a:p>
            <a:pPr>
              <a:lnSpc>
                <a:spcPct val="120000"/>
              </a:lnSpc>
            </a:pPr>
            <a:r>
              <a:rPr lang="en-US" dirty="0" smtClean="0"/>
              <a:t>Whether continuing to provide EB services or making changes in EB services, the applicant MUST submit a budget no greater than their first year grant award amount</a:t>
            </a:r>
          </a:p>
          <a:p>
            <a:pPr>
              <a:lnSpc>
                <a:spcPct val="120000"/>
              </a:lnSpc>
            </a:pPr>
            <a:r>
              <a:rPr lang="en-US" dirty="0" smtClean="0"/>
              <a:t>Enhancement Opportunity </a:t>
            </a:r>
          </a:p>
          <a:p>
            <a:endParaRPr kumimoji="1" lang="en-US" sz="1200" b="1" kern="1200" baseline="0" dirty="0" smtClean="0">
              <a:solidFill>
                <a:schemeClr val="tx1"/>
              </a:solidFill>
              <a:latin typeface="Arial" charset="0"/>
              <a:ea typeface="+mn-ea"/>
              <a:cs typeface="+mn-cs"/>
            </a:endParaRPr>
          </a:p>
          <a:p>
            <a:r>
              <a:rPr kumimoji="1" lang="en-US" sz="1200" b="1" kern="1200" baseline="0" dirty="0" smtClean="0">
                <a:solidFill>
                  <a:schemeClr val="tx1"/>
                </a:solidFill>
                <a:latin typeface="Arial" charset="0"/>
                <a:ea typeface="+mn-ea"/>
                <a:cs typeface="+mn-cs"/>
              </a:rPr>
              <a:t>Continuation applications should continue to report on the evidence-based interventions implemented in Year One. If applicant plans to make a change to a different intervention in Year Two, please detail this change and why it is being made. Applicants switching interventions MUST select an intervention from the table below. If the applicant chooses to switch interventions, the applicant MUST submit a budget no greater than their first year grant award amount. Continuation applicants wishing to expand or enhance evidence based services which results in a need for additional funding will be allowed to apply for additional funding through a separate Enhancement Request process. Applicants who are starting a new EB service will be allowed a 2 month implementation period for that service, if needed. Continuation applications are allowed to continue current interventions in Year Two if they so choose. Evidence based services on pages 13 and 14 of the RFP.</a:t>
            </a:r>
          </a:p>
          <a:p>
            <a:endParaRPr lang="en-US" dirty="0"/>
          </a:p>
        </p:txBody>
      </p:sp>
      <p:sp>
        <p:nvSpPr>
          <p:cNvPr id="4" name="Slide Number Placeholder 3"/>
          <p:cNvSpPr>
            <a:spLocks noGrp="1"/>
          </p:cNvSpPr>
          <p:nvPr>
            <p:ph type="sldNum" sz="quarter" idx="10"/>
          </p:nvPr>
        </p:nvSpPr>
        <p:spPr/>
        <p:txBody>
          <a:bodyPr/>
          <a:lstStyle/>
          <a:p>
            <a:pPr>
              <a:defRPr/>
            </a:pPr>
            <a:fld id="{DA379F3D-33B0-4E97-B3B4-98FF4F46084B}" type="slidenum">
              <a:rPr lang="en-US" smtClean="0"/>
              <a:pPr>
                <a:defRPr/>
              </a:pPr>
              <a:t>9</a:t>
            </a:fld>
            <a:endParaRPr lang="en-US" dirty="0"/>
          </a:p>
        </p:txBody>
      </p:sp>
    </p:spTree>
    <p:extLst>
      <p:ext uri="{BB962C8B-B14F-4D97-AF65-F5344CB8AC3E}">
        <p14:creationId xmlns:p14="http://schemas.microsoft.com/office/powerpoint/2010/main" val="371579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BB1A69E4-9583-47B4-9603-4AA16E3BDD8A}" type="datetime1">
              <a:rPr lang="en-US" smtClean="0"/>
              <a:pPr>
                <a:defRPr/>
              </a:pPr>
              <a:t>4/23/2014</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20AE4AE-2121-4CA2-984A-5A29869BCE5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67FF19E-BD97-41DC-B13E-69FA934B63F1}" type="datetime1">
              <a:rPr lang="en-US" smtClean="0"/>
              <a:pPr>
                <a:defRPr/>
              </a:pPr>
              <a:t>4/23/2014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8B01B0-821A-4D7A-9D44-0C8FA4AE35C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C35426BE-FCE4-49D9-BD6D-656A238497BF}" type="datetime1">
              <a:rPr lang="en-US" smtClean="0"/>
              <a:pPr>
                <a:defRPr/>
              </a:pPr>
              <a:t>4/23/2014</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733ABBC8-2CE2-4ABC-8C51-C0242FE760E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9D621EC5-69F5-45A1-A09B-41BF0CD8F54C}" type="datetime1">
              <a:rPr lang="en-US" smtClean="0"/>
              <a:pPr>
                <a:defRPr/>
              </a:pPr>
              <a:t>4/23/2014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4CB8F90-84C5-4541-8194-2C75F6E6518C}" type="slidenum">
              <a:rPr lang="en-US" smtClean="0"/>
              <a:pPr>
                <a:defRPr/>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B08FD170-6EC7-4716-91A3-FD220AB9FDEC}" type="datetime1">
              <a:rPr lang="en-US" smtClean="0"/>
              <a:pPr>
                <a:defRPr/>
              </a:pPr>
              <a:t>4/23/2014</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4A6AEB5B-0A4A-4AFB-A785-D188F3CC229C}" type="slidenum">
              <a:rPr lang="en-US" smtClean="0"/>
              <a:pPr>
                <a:defRPr/>
              </a:pPr>
              <a:t>‹#›</a:t>
            </a:fld>
            <a:endParaRPr lang="en-US" dirty="0"/>
          </a:p>
        </p:txBody>
      </p:sp>
      <p:sp>
        <p:nvSpPr>
          <p:cNvPr id="14" name="Footer Placeholder 13"/>
          <p:cNvSpPr>
            <a:spLocks noGrp="1"/>
          </p:cNvSpPr>
          <p:nvPr>
            <p:ph type="ftr" sz="quarter" idx="12"/>
          </p:nvPr>
        </p:nvSpPr>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FE299F1B-6DA5-4B01-86FA-6BC332F6E6E4}" type="datetime1">
              <a:rPr lang="en-US" smtClean="0"/>
              <a:pPr>
                <a:defRPr/>
              </a:pPr>
              <a:t>4/23/2014</a:t>
            </a:fld>
            <a:endParaRPr lang="en-US" dirty="0"/>
          </a:p>
        </p:txBody>
      </p:sp>
      <p:sp>
        <p:nvSpPr>
          <p:cNvPr id="10" name="Slide Number Placeholder 9"/>
          <p:cNvSpPr>
            <a:spLocks noGrp="1"/>
          </p:cNvSpPr>
          <p:nvPr>
            <p:ph type="sldNum" sz="quarter" idx="16"/>
          </p:nvPr>
        </p:nvSpPr>
        <p:spPr/>
        <p:txBody>
          <a:bodyPr rtlCol="0"/>
          <a:lstStyle/>
          <a:p>
            <a:pPr>
              <a:defRPr/>
            </a:pPr>
            <a:fld id="{2C618C3C-0B22-4469-95C3-8A8910ABDA98}" type="slidenum">
              <a:rPr lang="en-US" smtClean="0"/>
              <a:pPr>
                <a:defRPr/>
              </a:pPr>
              <a:t>‹#›</a:t>
            </a:fld>
            <a:endParaRPr lang="en-US" dirty="0"/>
          </a:p>
        </p:txBody>
      </p:sp>
      <p:sp>
        <p:nvSpPr>
          <p:cNvPr id="12" name="Footer Placeholder 11"/>
          <p:cNvSpPr>
            <a:spLocks noGrp="1"/>
          </p:cNvSpPr>
          <p:nvPr>
            <p:ph type="ftr" sz="quarter" idx="17"/>
          </p:nvPr>
        </p:nvSpPr>
        <p:spPr/>
        <p:txBody>
          <a:bodyPr rtlCol="0"/>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D90244A8-374A-4364-AE76-62E267AA4154}" type="datetime1">
              <a:rPr lang="en-US" smtClean="0"/>
              <a:pPr>
                <a:defRPr/>
              </a:pPr>
              <a:t>4/23/2014</a:t>
            </a:fld>
            <a:endParaRPr lang="en-US" dirty="0"/>
          </a:p>
        </p:txBody>
      </p:sp>
      <p:sp>
        <p:nvSpPr>
          <p:cNvPr id="12" name="Slide Number Placeholder 11"/>
          <p:cNvSpPr>
            <a:spLocks noGrp="1"/>
          </p:cNvSpPr>
          <p:nvPr>
            <p:ph type="sldNum" sz="quarter" idx="16"/>
          </p:nvPr>
        </p:nvSpPr>
        <p:spPr/>
        <p:txBody>
          <a:bodyPr rtlCol="0"/>
          <a:lstStyle/>
          <a:p>
            <a:pPr>
              <a:defRPr/>
            </a:pPr>
            <a:fld id="{EE738749-5691-4228-8195-B1EF2B5812EC}" type="slidenum">
              <a:rPr lang="en-US" smtClean="0"/>
              <a:pPr>
                <a:defRPr/>
              </a:pPr>
              <a:t>‹#›</a:t>
            </a:fld>
            <a:endParaRPr lang="en-US" dirty="0"/>
          </a:p>
        </p:txBody>
      </p:sp>
      <p:sp>
        <p:nvSpPr>
          <p:cNvPr id="14" name="Footer Placeholder 13"/>
          <p:cNvSpPr>
            <a:spLocks noGrp="1"/>
          </p:cNvSpPr>
          <p:nvPr>
            <p:ph type="ftr" sz="quarter" idx="17"/>
          </p:nvPr>
        </p:nvSpPr>
        <p:spPr/>
        <p:txBody>
          <a:bodyPr rtlCol="0"/>
          <a:lstStyle/>
          <a:p>
            <a:pPr>
              <a:defRPr/>
            </a:pP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DED17962-3CEE-428A-9B7A-82746804009F}" type="datetime1">
              <a:rPr lang="en-US" smtClean="0"/>
              <a:pPr>
                <a:defRPr/>
              </a:pPr>
              <a:t>4/23/2014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07DF7024-4F72-4BDB-800D-961D19C5032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C49B7F8-DE08-4771-9252-44E106E42334}" type="datetime1">
              <a:rPr lang="en-US" smtClean="0"/>
              <a:pPr>
                <a:defRPr/>
              </a:pPr>
              <a:t>4/23/2014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498DFE3-72A8-4BE5-A801-122BEDB2868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DDBCF7A9-C196-4AAE-AB79-9F9D5B58D4ED}" type="datetime1">
              <a:rPr lang="en-US" smtClean="0"/>
              <a:pPr>
                <a:defRPr/>
              </a:pPr>
              <a:t>4/23/2014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FE2EA5D2-8DEE-4284-BB17-F526517FA402}" type="slidenum">
              <a:rPr lang="en-US" smtClean="0"/>
              <a:pPr>
                <a:defRPr/>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pPr>
              <a:defRPr/>
            </a:pPr>
            <a:fld id="{941ED80D-52E7-4D6D-93F0-995D77C5471C}" type="datetime1">
              <a:rPr lang="en-US" smtClean="0"/>
              <a:pPr>
                <a:defRPr/>
              </a:pPr>
              <a:t>4/23/2014</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BD1E0610-C803-40D9-8DC9-31B844A375B9}" type="slidenum">
              <a:rPr lang="en-US" smtClean="0"/>
              <a:pPr>
                <a:defRPr/>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52BB1BE0-15AD-4E87-B787-AB2CD08DB8AF}" type="datetime1">
              <a:rPr lang="en-US" smtClean="0"/>
              <a:pPr>
                <a:defRPr/>
              </a:pPr>
              <a:t>4/23/2014</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36E55AB-3DF2-40C2-8243-27424CB032F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juveniledata.georgia.gov/RgpReports.aspx?report=2012DataTarge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juveniledata.georgia.gov/DataReports.aspx?report=RRIDataEntryRepor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cjcc.georgia.go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cjcc.georgia.gov/funding-opportunities"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Reginald.Boyd@cjcc.ga.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cjcc.georgia.go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cjcc.georgia.gov/funding-opportunit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Grp="1"/>
          </p:cNvSpPr>
          <p:nvPr>
            <p:ph type="ctrTitle"/>
          </p:nvPr>
        </p:nvSpPr>
        <p:spPr>
          <a:xfrm>
            <a:off x="0" y="0"/>
            <a:ext cx="9144000" cy="3810000"/>
          </a:xfrm>
        </p:spPr>
        <p:txBody>
          <a:bodyPr>
            <a:normAutofit/>
          </a:bodyPr>
          <a:lstStyle/>
          <a:p>
            <a:pPr algn="ctr"/>
            <a:r>
              <a:rPr lang="en-US" sz="2800" dirty="0" smtClean="0">
                <a:solidFill>
                  <a:schemeClr val="tx1"/>
                </a:solidFill>
                <a:latin typeface="Baskerville Old Face" pitchFamily="18" charset="0"/>
              </a:rPr>
              <a:t>Criminal Justice Coordinating council</a:t>
            </a:r>
            <a:br>
              <a:rPr lang="en-US" sz="2800" dirty="0" smtClean="0">
                <a:solidFill>
                  <a:schemeClr val="tx1"/>
                </a:solidFill>
                <a:latin typeface="Baskerville Old Face" pitchFamily="18" charset="0"/>
              </a:rPr>
            </a:br>
            <a:r>
              <a:rPr lang="en-US" sz="2800" dirty="0" smtClean="0">
                <a:solidFill>
                  <a:schemeClr val="tx1"/>
                </a:solidFill>
                <a:latin typeface="Baskerville Old Face" pitchFamily="18" charset="0"/>
              </a:rPr>
              <a:t> </a:t>
            </a:r>
            <a:br>
              <a:rPr lang="en-US" sz="2800" dirty="0" smtClean="0">
                <a:solidFill>
                  <a:schemeClr val="tx1"/>
                </a:solidFill>
                <a:latin typeface="Baskerville Old Face" pitchFamily="18" charset="0"/>
              </a:rPr>
            </a:br>
            <a:r>
              <a:rPr lang="en-US" sz="1800" dirty="0" smtClean="0">
                <a:solidFill>
                  <a:schemeClr val="tx1"/>
                </a:solidFill>
                <a:latin typeface="Baskerville Old Face" pitchFamily="18" charset="0"/>
              </a:rPr>
              <a:t>2014  juvenile justice incentive grant  Program </a:t>
            </a:r>
            <a:br>
              <a:rPr lang="en-US" sz="1800" dirty="0" smtClean="0">
                <a:solidFill>
                  <a:schemeClr val="tx1"/>
                </a:solidFill>
                <a:latin typeface="Baskerville Old Face" pitchFamily="18" charset="0"/>
              </a:rPr>
            </a:br>
            <a:r>
              <a:rPr lang="en-US" sz="1800" dirty="0" smtClean="0">
                <a:solidFill>
                  <a:schemeClr val="tx1"/>
                </a:solidFill>
                <a:latin typeface="Baskerville Old Face" pitchFamily="18" charset="0"/>
              </a:rPr>
              <a:t>Subgrantee Workshop</a:t>
            </a:r>
            <a:r>
              <a:rPr lang="en-US" sz="2000" dirty="0" smtClean="0">
                <a:solidFill>
                  <a:schemeClr val="tx1"/>
                </a:solidFill>
                <a:latin typeface="Baskerville Old Face" pitchFamily="18" charset="0"/>
              </a:rPr>
              <a:t/>
            </a:r>
            <a:br>
              <a:rPr lang="en-US" sz="2000" dirty="0" smtClean="0">
                <a:solidFill>
                  <a:schemeClr val="tx1"/>
                </a:solidFill>
                <a:latin typeface="Baskerville Old Face" pitchFamily="18" charset="0"/>
              </a:rPr>
            </a:br>
            <a:r>
              <a:rPr lang="en-US" sz="2000" dirty="0" smtClean="0">
                <a:solidFill>
                  <a:schemeClr val="tx1"/>
                </a:solidFill>
                <a:latin typeface="Baskerville Old Face" pitchFamily="18" charset="0"/>
              </a:rPr>
              <a:t/>
            </a:r>
            <a:br>
              <a:rPr lang="en-US" sz="2000" dirty="0" smtClean="0">
                <a:solidFill>
                  <a:schemeClr val="tx1"/>
                </a:solidFill>
                <a:latin typeface="Baskerville Old Face" pitchFamily="18" charset="0"/>
              </a:rPr>
            </a:br>
            <a:r>
              <a:rPr lang="en-US" sz="2000" dirty="0" smtClean="0">
                <a:solidFill>
                  <a:schemeClr val="tx1"/>
                </a:solidFill>
                <a:latin typeface="Baskerville Old Face" pitchFamily="18" charset="0"/>
              </a:rPr>
              <a:t/>
            </a:r>
            <a:br>
              <a:rPr lang="en-US" sz="2000" dirty="0" smtClean="0">
                <a:solidFill>
                  <a:schemeClr val="tx1"/>
                </a:solidFill>
                <a:latin typeface="Baskerville Old Face" pitchFamily="18" charset="0"/>
              </a:rPr>
            </a:br>
            <a:r>
              <a:rPr lang="en-US" sz="2000" dirty="0" smtClean="0">
                <a:solidFill>
                  <a:schemeClr val="tx1"/>
                </a:solidFill>
                <a:latin typeface="Baskerville Old Face" pitchFamily="18" charset="0"/>
              </a:rPr>
              <a:t>4/16/14 </a:t>
            </a:r>
            <a:endParaRPr lang="en-US" sz="2000" dirty="0" smtClean="0">
              <a:latin typeface="Baskerville Old Face"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4114800"/>
            <a:ext cx="1285875" cy="12858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normAutofit fontScale="90000"/>
          </a:bodyPr>
          <a:lstStyle/>
          <a:p>
            <a:r>
              <a:rPr lang="en-US" dirty="0" smtClean="0"/>
              <a:t/>
            </a:r>
            <a:br>
              <a:rPr lang="en-US" dirty="0" smtClean="0"/>
            </a:br>
            <a:r>
              <a:rPr lang="en-US" dirty="0" smtClean="0">
                <a:latin typeface="Baskerville Old Face" pitchFamily="18" charset="0"/>
              </a:rPr>
              <a:t>Application Details (Continuation Only)</a:t>
            </a:r>
            <a:br>
              <a:rPr lang="en-US" dirty="0" smtClean="0">
                <a:latin typeface="Baskerville Old Face" pitchFamily="18" charset="0"/>
              </a:rPr>
            </a:br>
            <a:endParaRPr lang="en-US" dirty="0">
              <a:latin typeface="Baskerville Old Face" pitchFamily="18" charset="0"/>
            </a:endParaRPr>
          </a:p>
        </p:txBody>
      </p:sp>
      <p:sp>
        <p:nvSpPr>
          <p:cNvPr id="3" name="Content Placeholder 2"/>
          <p:cNvSpPr>
            <a:spLocks noGrp="1"/>
          </p:cNvSpPr>
          <p:nvPr>
            <p:ph sz="quarter" idx="1"/>
          </p:nvPr>
        </p:nvSpPr>
        <p:spPr>
          <a:xfrm>
            <a:off x="381000" y="1600200"/>
            <a:ext cx="8763000" cy="4724400"/>
          </a:xfrm>
        </p:spPr>
        <p:txBody>
          <a:bodyPr>
            <a:normAutofit fontScale="55000" lnSpcReduction="20000"/>
          </a:bodyPr>
          <a:lstStyle/>
          <a:p>
            <a:pPr marL="0" indent="0">
              <a:spcBef>
                <a:spcPct val="0"/>
              </a:spcBef>
              <a:buFontTx/>
              <a:buNone/>
            </a:pPr>
            <a:endParaRPr lang="en-US" sz="4400" b="1" u="sng" dirty="0" smtClean="0">
              <a:ea typeface="Times New Roman" pitchFamily="18" charset="0"/>
              <a:cs typeface="Franklin Gothic Book" pitchFamily="34" charset="0"/>
            </a:endParaRPr>
          </a:p>
          <a:p>
            <a:pPr marL="0" indent="0">
              <a:spcBef>
                <a:spcPct val="0"/>
              </a:spcBef>
              <a:buFontTx/>
              <a:buNone/>
            </a:pPr>
            <a:r>
              <a:rPr lang="en-US" sz="4400" b="1" u="sng" dirty="0" smtClean="0">
                <a:latin typeface="Baskerville Old Face" pitchFamily="18" charset="0"/>
                <a:ea typeface="Times New Roman" pitchFamily="18" charset="0"/>
                <a:cs typeface="Franklin Gothic Book" pitchFamily="34" charset="0"/>
              </a:rPr>
              <a:t>Enhancement Proposal: </a:t>
            </a:r>
          </a:p>
          <a:p>
            <a:pPr marL="0" indent="0">
              <a:spcBef>
                <a:spcPct val="0"/>
              </a:spcBef>
              <a:buFontTx/>
              <a:buNone/>
            </a:pPr>
            <a:endParaRPr lang="en-US" sz="4400" b="1" dirty="0" smtClean="0">
              <a:latin typeface="Baskerville Old Face" pitchFamily="18" charset="0"/>
              <a:ea typeface="Times New Roman" pitchFamily="18" charset="0"/>
              <a:cs typeface="Franklin Gothic Book" pitchFamily="34" charset="0"/>
            </a:endParaRPr>
          </a:p>
          <a:p>
            <a:pPr marL="0" indent="0">
              <a:spcBef>
                <a:spcPct val="0"/>
              </a:spcBef>
              <a:buFontTx/>
              <a:buNone/>
            </a:pPr>
            <a:endParaRPr lang="en-US" sz="4400" b="1" dirty="0" smtClean="0">
              <a:latin typeface="Baskerville Old Face" pitchFamily="18" charset="0"/>
              <a:ea typeface="Times New Roman" pitchFamily="18" charset="0"/>
              <a:cs typeface="Franklin Gothic Book" pitchFamily="34" charset="0"/>
            </a:endParaRPr>
          </a:p>
          <a:p>
            <a:pPr marL="0" indent="0">
              <a:spcBef>
                <a:spcPct val="0"/>
              </a:spcBef>
            </a:pPr>
            <a:r>
              <a:rPr lang="en-US" sz="4400" dirty="0" smtClean="0">
                <a:latin typeface="Baskerville Old Face" pitchFamily="18" charset="0"/>
                <a:ea typeface="Times New Roman" pitchFamily="18" charset="0"/>
                <a:cs typeface="Franklin Gothic Book" pitchFamily="34" charset="0"/>
              </a:rPr>
              <a:t>    Enhancement </a:t>
            </a:r>
          </a:p>
          <a:p>
            <a:pPr marL="0" indent="0">
              <a:spcBef>
                <a:spcPct val="0"/>
              </a:spcBef>
            </a:pPr>
            <a:endParaRPr lang="en-US" sz="4400" dirty="0" smtClean="0">
              <a:latin typeface="Baskerville Old Face" pitchFamily="18" charset="0"/>
              <a:ea typeface="Times New Roman" pitchFamily="18" charset="0"/>
              <a:cs typeface="Franklin Gothic Book" pitchFamily="34" charset="0"/>
            </a:endParaRPr>
          </a:p>
          <a:p>
            <a:pPr marL="0" indent="0">
              <a:spcBef>
                <a:spcPct val="0"/>
              </a:spcBef>
              <a:buNone/>
            </a:pPr>
            <a:endParaRPr lang="en-US" sz="4400" dirty="0" smtClean="0">
              <a:latin typeface="Baskerville Old Face" pitchFamily="18" charset="0"/>
              <a:ea typeface="Times New Roman" pitchFamily="18" charset="0"/>
              <a:cs typeface="Franklin Gothic Book" pitchFamily="34" charset="0"/>
            </a:endParaRPr>
          </a:p>
          <a:p>
            <a:pPr marL="0" indent="0">
              <a:spcBef>
                <a:spcPct val="0"/>
              </a:spcBef>
            </a:pPr>
            <a:r>
              <a:rPr lang="en-US" sz="4400" dirty="0" smtClean="0">
                <a:latin typeface="Baskerville Old Face" pitchFamily="18" charset="0"/>
                <a:ea typeface="Times New Roman" pitchFamily="18" charset="0"/>
                <a:cs typeface="Franklin Gothic Book" pitchFamily="34" charset="0"/>
              </a:rPr>
              <a:t>    Expansion</a:t>
            </a:r>
          </a:p>
          <a:p>
            <a:pPr marL="0" indent="0">
              <a:spcBef>
                <a:spcPct val="0"/>
              </a:spcBef>
            </a:pPr>
            <a:endParaRPr lang="en-US" sz="4400" dirty="0" smtClean="0">
              <a:latin typeface="Baskerville Old Face" pitchFamily="18" charset="0"/>
              <a:ea typeface="Times New Roman" pitchFamily="18" charset="0"/>
              <a:cs typeface="Franklin Gothic Book" pitchFamily="34" charset="0"/>
            </a:endParaRPr>
          </a:p>
          <a:p>
            <a:pPr marL="0" indent="0">
              <a:spcBef>
                <a:spcPct val="0"/>
              </a:spcBef>
              <a:buFontTx/>
              <a:buNone/>
            </a:pPr>
            <a:endParaRPr lang="en-US" sz="4400" b="1" dirty="0" smtClean="0">
              <a:latin typeface="Baskerville Old Face" pitchFamily="18" charset="0"/>
              <a:ea typeface="Times New Roman" pitchFamily="18" charset="0"/>
              <a:cs typeface="Franklin Gothic Book" pitchFamily="34" charset="0"/>
            </a:endParaRPr>
          </a:p>
          <a:p>
            <a:pPr marL="0" indent="0">
              <a:spcBef>
                <a:spcPct val="0"/>
              </a:spcBef>
              <a:buFontTx/>
              <a:buNone/>
            </a:pPr>
            <a:r>
              <a:rPr lang="en-US" sz="4400" b="1" u="sng" dirty="0" smtClean="0">
                <a:latin typeface="Baskerville Old Face" pitchFamily="18" charset="0"/>
                <a:ea typeface="Times New Roman" pitchFamily="18" charset="0"/>
                <a:cs typeface="Franklin Gothic Book" pitchFamily="34" charset="0"/>
              </a:rPr>
              <a:t>Grant Award Period for Enhancement:  </a:t>
            </a:r>
            <a:endParaRPr lang="en-US" sz="4400" u="sng" dirty="0" smtClean="0">
              <a:latin typeface="Baskerville Old Face" pitchFamily="18" charset="0"/>
              <a:ea typeface="Times New Roman" pitchFamily="18" charset="0"/>
              <a:cs typeface="Franklin Gothic Book" pitchFamily="34" charset="0"/>
            </a:endParaRPr>
          </a:p>
          <a:p>
            <a:pPr marL="0" indent="0">
              <a:spcBef>
                <a:spcPct val="0"/>
              </a:spcBef>
              <a:buNone/>
            </a:pPr>
            <a:endParaRPr lang="en-US" sz="4400" i="1" dirty="0" smtClean="0">
              <a:latin typeface="Baskerville Old Face" pitchFamily="18" charset="0"/>
              <a:ea typeface="Times New Roman" pitchFamily="18" charset="0"/>
              <a:cs typeface="Franklin Gothic Book" pitchFamily="34" charset="0"/>
            </a:endParaRPr>
          </a:p>
          <a:p>
            <a:pPr marL="0" indent="0">
              <a:spcBef>
                <a:spcPct val="0"/>
              </a:spcBef>
              <a:buNone/>
            </a:pPr>
            <a:r>
              <a:rPr lang="en-US" sz="4400" dirty="0" smtClean="0">
                <a:latin typeface="Baskerville Old Face" pitchFamily="18" charset="0"/>
                <a:ea typeface="Times New Roman" pitchFamily="18" charset="0"/>
                <a:cs typeface="Franklin Gothic Book" pitchFamily="34" charset="0"/>
              </a:rPr>
              <a:t>The grant award period covers 12 months, from July 1, 2014,         June 30, 2015</a:t>
            </a:r>
            <a:endParaRPr lang="en-US" sz="4400" dirty="0" smtClean="0">
              <a:ea typeface="Times New Roman" pitchFamily="18" charset="0"/>
              <a:cs typeface="Franklin Gothic Book" pitchFamily="34" charset="0"/>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Program Design</a:t>
            </a:r>
            <a:endParaRPr lang="en-US" dirty="0">
              <a:latin typeface="Baskerville Old Face" pitchFamily="18" charset="0"/>
            </a:endParaRPr>
          </a:p>
        </p:txBody>
      </p:sp>
      <p:sp>
        <p:nvSpPr>
          <p:cNvPr id="3" name="Content Placeholder 2"/>
          <p:cNvSpPr>
            <a:spLocks noGrp="1"/>
          </p:cNvSpPr>
          <p:nvPr>
            <p:ph sz="quarter" idx="1"/>
          </p:nvPr>
        </p:nvSpPr>
        <p:spPr/>
        <p:txBody>
          <a:bodyPr/>
          <a:lstStyle/>
          <a:p>
            <a:endParaRPr lang="en-US" dirty="0" smtClean="0"/>
          </a:p>
          <a:p>
            <a:r>
              <a:rPr lang="en-US" dirty="0" smtClean="0">
                <a:latin typeface="Baskerville Old Face" pitchFamily="18" charset="0"/>
              </a:rPr>
              <a:t>In order to demonstrate potential cost savings to taxpayers by incentivizing evidence-based options, </a:t>
            </a:r>
            <a:r>
              <a:rPr lang="en-US" b="1" dirty="0" smtClean="0">
                <a:latin typeface="Baskerville Old Face" pitchFamily="18" charset="0"/>
              </a:rPr>
              <a:t>the overarching goal of this offering is the reduction of felony commitments to the Department of Juvenile Justice and Short-Term Program Admissions. </a:t>
            </a:r>
            <a:endParaRPr lang="en-US" b="1" dirty="0">
              <a:latin typeface="Baskerville Old Fac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lstStyle/>
          <a:p>
            <a:r>
              <a:rPr lang="en-US" dirty="0" smtClean="0">
                <a:latin typeface="Baskerville Old Face" pitchFamily="18" charset="0"/>
              </a:rPr>
              <a:t>Assessment Tools: </a:t>
            </a:r>
            <a:endParaRPr lang="en-US" dirty="0">
              <a:latin typeface="Baskerville Old Face" pitchFamily="18" charset="0"/>
            </a:endParaRPr>
          </a:p>
        </p:txBody>
      </p:sp>
      <p:sp>
        <p:nvSpPr>
          <p:cNvPr id="3" name="Content Placeholder 2"/>
          <p:cNvSpPr>
            <a:spLocks noGrp="1"/>
          </p:cNvSpPr>
          <p:nvPr>
            <p:ph sz="quarter" idx="1"/>
          </p:nvPr>
        </p:nvSpPr>
        <p:spPr>
          <a:xfrm>
            <a:off x="381000" y="1600200"/>
            <a:ext cx="8534400" cy="4953000"/>
          </a:xfrm>
        </p:spPr>
        <p:txBody>
          <a:bodyPr>
            <a:normAutofit/>
          </a:bodyPr>
          <a:lstStyle/>
          <a:p>
            <a:endParaRPr lang="en-US" dirty="0" smtClean="0">
              <a:latin typeface="Baskerville Old Face" pitchFamily="18" charset="0"/>
            </a:endParaRPr>
          </a:p>
          <a:p>
            <a:r>
              <a:rPr lang="en-US" dirty="0" smtClean="0">
                <a:latin typeface="Baskerville Old Face" pitchFamily="18" charset="0"/>
              </a:rPr>
              <a:t>Department of Juvenile Justice’s Pre-Disposition Risk Assessment (PDRA) </a:t>
            </a:r>
          </a:p>
          <a:p>
            <a:pPr lvl="2"/>
            <a:r>
              <a:rPr lang="en-US" b="1" dirty="0" smtClean="0">
                <a:latin typeface="Baskerville Old Face" pitchFamily="18" charset="0"/>
              </a:rPr>
              <a:t>Participant Youth MUST score MED-HIGH on the PDRA</a:t>
            </a:r>
          </a:p>
          <a:p>
            <a:endParaRPr lang="en-US" dirty="0" smtClean="0">
              <a:latin typeface="Baskerville Old Face" pitchFamily="18" charset="0"/>
            </a:endParaRPr>
          </a:p>
          <a:p>
            <a:r>
              <a:rPr lang="en-US" dirty="0" smtClean="0">
                <a:latin typeface="Baskerville Old Face" pitchFamily="18" charset="0"/>
              </a:rPr>
              <a:t>Detention Assessment Instrument (DAI), </a:t>
            </a:r>
          </a:p>
          <a:p>
            <a:endParaRPr lang="en-US" dirty="0" smtClean="0">
              <a:latin typeface="Baskerville Old Face" pitchFamily="18" charset="0"/>
            </a:endParaRPr>
          </a:p>
          <a:p>
            <a:r>
              <a:rPr lang="en-US" dirty="0" smtClean="0">
                <a:latin typeface="Baskerville Old Face" pitchFamily="18" charset="0"/>
              </a:rPr>
              <a:t>Criminogenic Needs Assessment (CNA). </a:t>
            </a:r>
            <a:endParaRPr lang="en-US" dirty="0">
              <a:latin typeface="Baskerville Old Fac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153400" cy="990600"/>
          </a:xfrm>
        </p:spPr>
        <p:txBody>
          <a:bodyPr>
            <a:normAutofit fontScale="90000"/>
          </a:bodyPr>
          <a:lstStyle/>
          <a:p>
            <a:r>
              <a:rPr lang="en-US" dirty="0" smtClean="0">
                <a:latin typeface="Baskerville Old Face" pitchFamily="18" charset="0"/>
              </a:rPr>
              <a:t>Priority Areas for 2014</a:t>
            </a:r>
            <a:br>
              <a:rPr lang="en-US" dirty="0" smtClean="0">
                <a:latin typeface="Baskerville Old Face" pitchFamily="18" charset="0"/>
              </a:rPr>
            </a:br>
            <a:endParaRPr lang="en-US" dirty="0">
              <a:latin typeface="Baskerville Old Face" pitchFamily="18" charset="0"/>
            </a:endParaRPr>
          </a:p>
        </p:txBody>
      </p:sp>
      <p:sp>
        <p:nvSpPr>
          <p:cNvPr id="3" name="Content Placeholder 2"/>
          <p:cNvSpPr>
            <a:spLocks noGrp="1"/>
          </p:cNvSpPr>
          <p:nvPr>
            <p:ph sz="quarter" idx="1"/>
          </p:nvPr>
        </p:nvSpPr>
        <p:spPr/>
        <p:txBody>
          <a:bodyPr/>
          <a:lstStyle/>
          <a:p>
            <a:pPr>
              <a:buNone/>
            </a:pPr>
            <a:r>
              <a:rPr lang="en-US" dirty="0" smtClean="0">
                <a:latin typeface="Baskerville Old Face" pitchFamily="18" charset="0"/>
              </a:rPr>
              <a:t>    High Priority will be given to applications that specifically formulate strategies that address:</a:t>
            </a:r>
          </a:p>
          <a:p>
            <a:pPr>
              <a:buNone/>
            </a:pPr>
            <a:endParaRPr lang="en-US" dirty="0" smtClean="0">
              <a:latin typeface="Baskerville Old Face" pitchFamily="18" charset="0"/>
            </a:endParaRPr>
          </a:p>
          <a:p>
            <a:r>
              <a:rPr lang="en-US" b="1" dirty="0" smtClean="0">
                <a:latin typeface="Baskerville Old Face" pitchFamily="18" charset="0"/>
              </a:rPr>
              <a:t>Reducing the applicant county’s annual felony commitment rate to the Department of Juvenile Justice </a:t>
            </a:r>
          </a:p>
          <a:p>
            <a:endParaRPr lang="en-US" b="1" dirty="0" smtClean="0">
              <a:latin typeface="Baskerville Old Face" pitchFamily="18" charset="0"/>
            </a:endParaRPr>
          </a:p>
          <a:p>
            <a:r>
              <a:rPr lang="en-US" b="1" dirty="0" smtClean="0">
                <a:latin typeface="Baskerville Old Face" pitchFamily="18" charset="0"/>
              </a:rPr>
              <a:t>Reducing the applicant county’s annual number of Short Term Program admissions*</a:t>
            </a:r>
            <a:endParaRPr lang="en-US" dirty="0" smtClean="0">
              <a:latin typeface="Baskerville Old Face" pitchFamily="18"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990600"/>
          </a:xfrm>
        </p:spPr>
        <p:txBody>
          <a:bodyPr/>
          <a:lstStyle/>
          <a:p>
            <a:r>
              <a:rPr lang="en-US" dirty="0" smtClean="0">
                <a:latin typeface="Baskerville Old Face" pitchFamily="18" charset="0"/>
              </a:rPr>
              <a:t>Applicant Goals </a:t>
            </a:r>
            <a:endParaRPr lang="en-US" dirty="0">
              <a:latin typeface="Baskerville Old Face" pitchFamily="18" charset="0"/>
            </a:endParaRPr>
          </a:p>
        </p:txBody>
      </p:sp>
      <p:sp>
        <p:nvSpPr>
          <p:cNvPr id="3" name="Content Placeholder 2"/>
          <p:cNvSpPr>
            <a:spLocks noGrp="1"/>
          </p:cNvSpPr>
          <p:nvPr>
            <p:ph sz="quarter" idx="1"/>
          </p:nvPr>
        </p:nvSpPr>
        <p:spPr/>
        <p:txBody>
          <a:bodyPr>
            <a:normAutofit fontScale="85000" lnSpcReduction="10000"/>
          </a:bodyPr>
          <a:lstStyle/>
          <a:p>
            <a:pPr>
              <a:buNone/>
            </a:pPr>
            <a:r>
              <a:rPr lang="en-US" b="1" dirty="0" smtClean="0">
                <a:latin typeface="Baskerville Old Face" pitchFamily="18" charset="0"/>
              </a:rPr>
              <a:t>Goals </a:t>
            </a:r>
          </a:p>
          <a:p>
            <a:pPr marL="514350" indent="-514350">
              <a:buAutoNum type="arabicPeriod"/>
            </a:pPr>
            <a:r>
              <a:rPr lang="en-US" sz="2600" dirty="0" smtClean="0">
                <a:latin typeface="Baskerville Old Face" pitchFamily="18" charset="0"/>
              </a:rPr>
              <a:t>Reduce felony commitments to Department of Juvenile Justice and Short Term Program (STP) admissions in the target county.</a:t>
            </a:r>
          </a:p>
          <a:p>
            <a:pPr marL="514350" indent="-514350">
              <a:buAutoNum type="arabicPeriod"/>
            </a:pPr>
            <a:r>
              <a:rPr lang="en-US" sz="2600" dirty="0" smtClean="0">
                <a:latin typeface="Baskerville Old Face" pitchFamily="18" charset="0"/>
              </a:rPr>
              <a:t>Increase the use of evidence-based practices in Georgia's juvenile justice system by initiating community-based juvenile justice programs. </a:t>
            </a:r>
          </a:p>
          <a:p>
            <a:pPr marL="514350" indent="-514350">
              <a:buAutoNum type="arabicPeriod"/>
            </a:pPr>
            <a:r>
              <a:rPr lang="en-US" sz="2600" dirty="0" smtClean="0">
                <a:latin typeface="Baskerville Old Face" pitchFamily="18" charset="0"/>
              </a:rPr>
              <a:t>Reduce the recidivism rate of youth involved with Georgia's juvenile justice system. </a:t>
            </a:r>
          </a:p>
          <a:p>
            <a:pPr marL="514350" indent="-514350">
              <a:buAutoNum type="arabicPeriod"/>
            </a:pPr>
            <a:r>
              <a:rPr lang="en-US" sz="2600" dirty="0" smtClean="0">
                <a:latin typeface="Baskerville Old Face" pitchFamily="18" charset="0"/>
              </a:rPr>
              <a:t>Reduce annual secure detention rate of target county. </a:t>
            </a:r>
          </a:p>
          <a:p>
            <a:pPr marL="514350" indent="-514350">
              <a:buAutoNum type="arabicPeriod"/>
            </a:pPr>
            <a:r>
              <a:rPr lang="en-US" sz="2600" dirty="0" smtClean="0">
                <a:latin typeface="Baskerville Old Face" pitchFamily="18" charset="0"/>
              </a:rPr>
              <a:t>Reduce annual secure confinement rate of target county. </a:t>
            </a:r>
          </a:p>
          <a:p>
            <a:pPr marL="514350" indent="-514350">
              <a:buAutoNum type="arabicPeriod"/>
            </a:pPr>
            <a:r>
              <a:rPr lang="en-US" sz="2600" dirty="0" smtClean="0">
                <a:latin typeface="Baskerville Old Face" pitchFamily="18" charset="0"/>
              </a:rPr>
              <a:t>Demonstrate a cost-savings to citizens of Georgia through provision of research-informed services to youth in juvenile justice system.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990600"/>
          </a:xfrm>
        </p:spPr>
        <p:txBody>
          <a:bodyPr/>
          <a:lstStyle/>
          <a:p>
            <a:r>
              <a:rPr lang="en-US" dirty="0" smtClean="0">
                <a:latin typeface="Baskerville Old Face" panose="02020602080505020303" pitchFamily="18" charset="0"/>
              </a:rPr>
              <a:t>Applicant Objectives</a:t>
            </a:r>
            <a:endParaRPr lang="en-US" dirty="0">
              <a:latin typeface="Baskerville Old Face" panose="02020602080505020303" pitchFamily="18" charset="0"/>
            </a:endParaRPr>
          </a:p>
        </p:txBody>
      </p:sp>
      <p:sp>
        <p:nvSpPr>
          <p:cNvPr id="3" name="Content Placeholder 2"/>
          <p:cNvSpPr>
            <a:spLocks noGrp="1"/>
          </p:cNvSpPr>
          <p:nvPr>
            <p:ph sz="quarter" idx="1"/>
          </p:nvPr>
        </p:nvSpPr>
        <p:spPr>
          <a:xfrm>
            <a:off x="457200" y="1600200"/>
            <a:ext cx="8001000" cy="4800600"/>
          </a:xfrm>
        </p:spPr>
        <p:txBody>
          <a:bodyPr>
            <a:normAutofit fontScale="92500" lnSpcReduction="20000"/>
          </a:bodyPr>
          <a:lstStyle/>
          <a:p>
            <a:pPr marL="0" indent="0">
              <a:buNone/>
            </a:pPr>
            <a:r>
              <a:rPr lang="en-US" dirty="0"/>
              <a:t>All Projects </a:t>
            </a:r>
            <a:endParaRPr lang="en-US" dirty="0" smtClean="0"/>
          </a:p>
          <a:p>
            <a:pPr marL="514350" indent="-514350">
              <a:buFont typeface="Wingdings"/>
              <a:buAutoNum type="arabicPeriod"/>
            </a:pPr>
            <a:r>
              <a:rPr lang="en-US" dirty="0" smtClean="0"/>
              <a:t>Project </a:t>
            </a:r>
            <a:r>
              <a:rPr lang="en-US" dirty="0"/>
              <a:t>will demonstrate a 20% reduction from fiscal year 2012 in the rate of annual felony commitments to DJJ and Short Term Program (STP) admissions. Counties can find 2012 numbers in order to calculate target </a:t>
            </a:r>
            <a:r>
              <a:rPr lang="en-US" dirty="0" smtClean="0"/>
              <a:t>at: </a:t>
            </a:r>
            <a:r>
              <a:rPr lang="en-US" dirty="0">
                <a:hlinkClick r:id="rId3"/>
              </a:rPr>
              <a:t>http://</a:t>
            </a:r>
            <a:r>
              <a:rPr lang="en-US" dirty="0" smtClean="0">
                <a:hlinkClick r:id="rId3"/>
              </a:rPr>
              <a:t>juveniledata.georgia.gov/RgpReports.aspx?report=2012DataTargets</a:t>
            </a:r>
            <a:r>
              <a:rPr lang="en-US" dirty="0" smtClean="0"/>
              <a:t> </a:t>
            </a:r>
          </a:p>
          <a:p>
            <a:pPr marL="514350" indent="-514350">
              <a:buAutoNum type="arabicPeriod"/>
            </a:pPr>
            <a:r>
              <a:rPr lang="en-US" dirty="0" smtClean="0"/>
              <a:t>Project </a:t>
            </a:r>
            <a:r>
              <a:rPr lang="en-US" dirty="0"/>
              <a:t>will demonstrate reduction in annual Secure Confinement rate. </a:t>
            </a:r>
            <a:endParaRPr lang="en-US" dirty="0" smtClean="0"/>
          </a:p>
          <a:p>
            <a:pPr marL="514350" indent="-514350">
              <a:buAutoNum type="arabicPeriod"/>
            </a:pPr>
            <a:r>
              <a:rPr lang="en-US" dirty="0" smtClean="0"/>
              <a:t>Project </a:t>
            </a:r>
            <a:r>
              <a:rPr lang="en-US" dirty="0"/>
              <a:t>will demonstrate reduction in annual Secure Detention rate. </a:t>
            </a:r>
          </a:p>
          <a:p>
            <a:endParaRPr lang="en-US" sz="5500" dirty="0" smtClean="0">
              <a:latin typeface="Baskerville Old Fac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Applicant Objectives</a:t>
            </a:r>
            <a:endParaRPr lang="en-US" dirty="0"/>
          </a:p>
        </p:txBody>
      </p:sp>
      <p:sp>
        <p:nvSpPr>
          <p:cNvPr id="3" name="Content Placeholder 2"/>
          <p:cNvSpPr>
            <a:spLocks noGrp="1"/>
          </p:cNvSpPr>
          <p:nvPr>
            <p:ph sz="quarter" idx="1"/>
          </p:nvPr>
        </p:nvSpPr>
        <p:spPr/>
        <p:txBody>
          <a:bodyPr>
            <a:normAutofit/>
          </a:bodyPr>
          <a:lstStyle/>
          <a:p>
            <a:pPr marL="742950" indent="-742950">
              <a:buAutoNum type="arabicPeriod"/>
            </a:pPr>
            <a:r>
              <a:rPr lang="en-US" sz="2400" dirty="0" smtClean="0">
                <a:latin typeface="Baskerville Old Face" pitchFamily="18" charset="0"/>
              </a:rPr>
              <a:t>At </a:t>
            </a:r>
            <a:r>
              <a:rPr lang="en-US" sz="2400" dirty="0">
                <a:latin typeface="Baskerville Old Face" pitchFamily="18" charset="0"/>
              </a:rPr>
              <a:t>least 75% of project participants will complete program requirements. </a:t>
            </a:r>
            <a:endParaRPr lang="en-US" sz="2400" dirty="0" smtClean="0">
              <a:latin typeface="Baskerville Old Face" pitchFamily="18" charset="0"/>
            </a:endParaRPr>
          </a:p>
          <a:p>
            <a:pPr marL="742950" indent="-742950">
              <a:buFont typeface="Wingdings"/>
              <a:buAutoNum type="arabicPeriod"/>
            </a:pPr>
            <a:r>
              <a:rPr lang="en-US" sz="2400" dirty="0" smtClean="0">
                <a:latin typeface="Baskerville Old Face" pitchFamily="18" charset="0"/>
              </a:rPr>
              <a:t>At </a:t>
            </a:r>
            <a:r>
              <a:rPr lang="en-US" sz="2400" dirty="0">
                <a:latin typeface="Baskerville Old Face" pitchFamily="18" charset="0"/>
              </a:rPr>
              <a:t>least 55% of youth completing services will not re-offend as calculated using recidivism </a:t>
            </a:r>
            <a:r>
              <a:rPr lang="en-US" sz="2400" dirty="0" smtClean="0">
                <a:latin typeface="Baskerville Old Face" pitchFamily="18" charset="0"/>
              </a:rPr>
              <a:t>definition*. </a:t>
            </a:r>
          </a:p>
          <a:p>
            <a:pPr marL="1337310" lvl="2" indent="-742950"/>
            <a:r>
              <a:rPr lang="en-US" sz="1600" i="1" dirty="0" smtClean="0">
                <a:latin typeface="Baskerville Old Face" pitchFamily="18" charset="0"/>
              </a:rPr>
              <a:t>A </a:t>
            </a:r>
            <a:r>
              <a:rPr lang="en-US" sz="1600" i="1" dirty="0">
                <a:latin typeface="Baskerville Old Face" pitchFamily="18" charset="0"/>
              </a:rPr>
              <a:t>new charge (within 3 years of the initial post-adjudication community placement) which results in a juvenile court delinquency adjudication OR adult criminal court conviction. </a:t>
            </a:r>
            <a:r>
              <a:rPr lang="en-US" sz="1600" dirty="0" smtClean="0">
                <a:latin typeface="Baskerville Old Face" pitchFamily="18" charset="0"/>
              </a:rPr>
              <a:t> </a:t>
            </a:r>
          </a:p>
          <a:p>
            <a:pPr marL="742950" indent="-742950">
              <a:buAutoNum type="arabicPeriod"/>
            </a:pPr>
            <a:r>
              <a:rPr lang="en-US" sz="2400" dirty="0" smtClean="0">
                <a:latin typeface="Baskerville Old Face" pitchFamily="18" charset="0"/>
              </a:rPr>
              <a:t>Project </a:t>
            </a:r>
            <a:r>
              <a:rPr lang="en-US" sz="2400" dirty="0">
                <a:latin typeface="Baskerville Old Face" pitchFamily="18" charset="0"/>
              </a:rPr>
              <a:t>will report cost-savings per youth by calculating average cost to provide targeted intervention subtracted from average cost to detain youth. </a:t>
            </a:r>
            <a:r>
              <a:rPr lang="en-US" sz="2400" i="1" dirty="0" smtClean="0">
                <a:latin typeface="Baskerville Old Face" pitchFamily="18" charset="0"/>
              </a:rPr>
              <a:t>(</a:t>
            </a:r>
            <a:r>
              <a:rPr lang="en-US" sz="2400" i="1" dirty="0">
                <a:latin typeface="Baskerville Old Face" pitchFamily="18" charset="0"/>
              </a:rPr>
              <a:t>Selected projects will be provided a marginal cost rate in order to perform this calculation). </a:t>
            </a:r>
          </a:p>
          <a:p>
            <a:endParaRPr lang="en-US" dirty="0"/>
          </a:p>
        </p:txBody>
      </p:sp>
    </p:spTree>
    <p:extLst>
      <p:ext uri="{BB962C8B-B14F-4D97-AF65-F5344CB8AC3E}">
        <p14:creationId xmlns:p14="http://schemas.microsoft.com/office/powerpoint/2010/main" val="412685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990600"/>
          </a:xfrm>
        </p:spPr>
        <p:txBody>
          <a:bodyPr/>
          <a:lstStyle/>
          <a:p>
            <a:r>
              <a:rPr lang="en-US" dirty="0" smtClean="0">
                <a:latin typeface="Baskerville Old Face" panose="02020602080505020303" pitchFamily="18" charset="0"/>
              </a:rPr>
              <a:t>Submission Requirements </a:t>
            </a:r>
            <a:endParaRPr lang="en-US" dirty="0">
              <a:latin typeface="Baskerville Old Face" panose="02020602080505020303" pitchFamily="18" charset="0"/>
            </a:endParaRPr>
          </a:p>
        </p:txBody>
      </p:sp>
      <p:sp>
        <p:nvSpPr>
          <p:cNvPr id="3" name="Content Placeholder 2"/>
          <p:cNvSpPr>
            <a:spLocks noGrp="1"/>
          </p:cNvSpPr>
          <p:nvPr>
            <p:ph sz="quarter" idx="1"/>
          </p:nvPr>
        </p:nvSpPr>
        <p:spPr>
          <a:xfrm>
            <a:off x="609600" y="1600200"/>
            <a:ext cx="7772400" cy="4724400"/>
          </a:xfrm>
        </p:spPr>
        <p:txBody>
          <a:bodyPr>
            <a:normAutofit/>
          </a:bodyPr>
          <a:lstStyle/>
          <a:p>
            <a:r>
              <a:rPr lang="en-US" dirty="0" smtClean="0">
                <a:latin typeface="Baskerville Old Face" panose="02020602080505020303" pitchFamily="18" charset="0"/>
              </a:rPr>
              <a:t>The application must be submitted electronically using the link on the Council’s website at</a:t>
            </a:r>
            <a:r>
              <a:rPr lang="en-US" dirty="0" smtClean="0">
                <a:solidFill>
                  <a:schemeClr val="accent1">
                    <a:lumMod val="50000"/>
                    <a:lumOff val="50000"/>
                  </a:schemeClr>
                </a:solidFill>
                <a:latin typeface="Baskerville Old Face" panose="02020602080505020303" pitchFamily="18" charset="0"/>
              </a:rPr>
              <a:t> </a:t>
            </a:r>
            <a:r>
              <a:rPr lang="en-US" dirty="0" smtClean="0">
                <a:solidFill>
                  <a:srgbClr val="0070C0"/>
                </a:solidFill>
                <a:latin typeface="Baskerville Old Face" panose="02020602080505020303" pitchFamily="18" charset="0"/>
              </a:rPr>
              <a:t>http://cjcc.georgia.gov/. </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The application should be submitted via an adobe form. </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Applications must be submitted by </a:t>
            </a:r>
            <a:r>
              <a:rPr lang="en-US" b="1" dirty="0" smtClean="0">
                <a:latin typeface="Baskerville Old Face" panose="02020602080505020303" pitchFamily="18" charset="0"/>
              </a:rPr>
              <a:t>5:00pm on April 28, 2014. </a:t>
            </a:r>
            <a:endParaRPr lang="en-U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153400" cy="990600"/>
          </a:xfrm>
        </p:spPr>
        <p:txBody>
          <a:bodyPr/>
          <a:lstStyle/>
          <a:p>
            <a:r>
              <a:rPr lang="en-US" dirty="0" smtClean="0">
                <a:latin typeface="Baskerville Old Face" panose="02020602080505020303" pitchFamily="18" charset="0"/>
              </a:rPr>
              <a:t>Disqualification Factors </a:t>
            </a:r>
            <a:endParaRPr lang="en-US" dirty="0">
              <a:latin typeface="Baskerville Old Face" panose="02020602080505020303" pitchFamily="18" charset="0"/>
            </a:endParaRPr>
          </a:p>
        </p:txBody>
      </p:sp>
      <p:sp>
        <p:nvSpPr>
          <p:cNvPr id="3" name="Content Placeholder 2"/>
          <p:cNvSpPr>
            <a:spLocks noGrp="1"/>
          </p:cNvSpPr>
          <p:nvPr>
            <p:ph sz="quarter" idx="1"/>
          </p:nvPr>
        </p:nvSpPr>
        <p:spPr>
          <a:xfrm>
            <a:off x="612648" y="1600200"/>
            <a:ext cx="8153400" cy="5257800"/>
          </a:xfrm>
        </p:spPr>
        <p:txBody>
          <a:bodyPr>
            <a:normAutofit/>
          </a:bodyPr>
          <a:lstStyle/>
          <a:p>
            <a:endParaRPr lang="en-US" dirty="0" smtClean="0"/>
          </a:p>
          <a:p>
            <a:r>
              <a:rPr lang="en-US" dirty="0" smtClean="0">
                <a:latin typeface="Baskerville Old Face" panose="02020602080505020303" pitchFamily="18" charset="0"/>
              </a:rPr>
              <a:t>Any application electronically time-stamped after 5:00pm on the April 28, 2014</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Additionally, CJCC may not consider funding any applicant that fails to comply with all application requirements.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3" cstate="print"/>
          <a:srcRect/>
          <a:stretch>
            <a:fillRect/>
          </a:stretch>
        </p:blipFill>
        <p:spPr bwMode="auto">
          <a:xfrm>
            <a:off x="1295400" y="0"/>
            <a:ext cx="6400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400" y="152400"/>
            <a:ext cx="5181600" cy="762000"/>
          </a:xfrm>
        </p:spPr>
        <p:txBody>
          <a:bodyPr>
            <a:normAutofit fontScale="90000"/>
          </a:bodyPr>
          <a:lstStyle/>
          <a:p>
            <a:pPr algn="ctr" eaLnBrk="1" hangingPunct="1"/>
            <a:r>
              <a:rPr lang="en-US" sz="4000" b="1" dirty="0" smtClean="0">
                <a:solidFill>
                  <a:schemeClr val="tx1"/>
                </a:solidFill>
                <a:latin typeface="Baskerville Old Face" pitchFamily="18" charset="0"/>
              </a:rPr>
              <a:t>Workshop Agenda</a:t>
            </a:r>
          </a:p>
        </p:txBody>
      </p:sp>
      <p:sp>
        <p:nvSpPr>
          <p:cNvPr id="6147" name="Rectangle 3"/>
          <p:cNvSpPr>
            <a:spLocks noGrp="1" noChangeArrowheads="1"/>
          </p:cNvSpPr>
          <p:nvPr>
            <p:ph type="subTitle" idx="1"/>
          </p:nvPr>
        </p:nvSpPr>
        <p:spPr>
          <a:xfrm>
            <a:off x="228600" y="1143000"/>
            <a:ext cx="8686800" cy="5257800"/>
          </a:xfrm>
        </p:spPr>
        <p:txBody>
          <a:bodyPr>
            <a:normAutofit fontScale="25000" lnSpcReduction="20000"/>
          </a:bodyPr>
          <a:lstStyle/>
          <a:p>
            <a:pPr>
              <a:buClr>
                <a:schemeClr val="accent1"/>
              </a:buClr>
              <a:buFont typeface="Courier New" pitchFamily="49" charset="0"/>
              <a:buChar char="o"/>
              <a:defRPr/>
            </a:pPr>
            <a:r>
              <a:rPr lang="en-US" sz="8000" b="1" dirty="0" smtClean="0">
                <a:latin typeface="Calibri" pitchFamily="34" charset="0"/>
                <a:cs typeface="Aharoni" pitchFamily="2" charset="-79"/>
              </a:rPr>
              <a:t>    </a:t>
            </a:r>
            <a:r>
              <a:rPr lang="en-US" sz="8000" b="1" dirty="0" smtClean="0">
                <a:latin typeface="Baskerville Old Face" pitchFamily="18" charset="0"/>
                <a:cs typeface="Aharoni" pitchFamily="2" charset="-79"/>
              </a:rPr>
              <a:t>Welcome and Logistics</a:t>
            </a:r>
          </a:p>
          <a:p>
            <a:pPr>
              <a:buClr>
                <a:schemeClr val="accent1"/>
              </a:buClr>
              <a:defRPr/>
            </a:pPr>
            <a:endParaRPr lang="en-US" sz="8000" b="1" dirty="0" smtClean="0">
              <a:latin typeface="Baskerville Old Face" pitchFamily="18" charset="0"/>
              <a:cs typeface="Aharoni" pitchFamily="2" charset="-79"/>
            </a:endParaRPr>
          </a:p>
          <a:p>
            <a:pPr>
              <a:buClr>
                <a:schemeClr val="accent1"/>
              </a:buClr>
              <a:buFont typeface="Courier New" pitchFamily="49" charset="0"/>
              <a:buChar char="o"/>
              <a:defRPr/>
            </a:pPr>
            <a:r>
              <a:rPr lang="en-US" sz="8000" b="1" dirty="0" smtClean="0">
                <a:latin typeface="Baskerville Old Face" pitchFamily="18" charset="0"/>
                <a:cs typeface="Aharoni" pitchFamily="2" charset="-79"/>
              </a:rPr>
              <a:t>    2014 Juvenile Incentive Grant Program (JJIGP) RFP Overview</a:t>
            </a:r>
          </a:p>
          <a:p>
            <a:pPr>
              <a:buClr>
                <a:schemeClr val="accent1"/>
              </a:buClr>
              <a:buFont typeface="Courier New" pitchFamily="49" charset="0"/>
              <a:buChar char="o"/>
              <a:defRPr/>
            </a:pPr>
            <a:endParaRPr lang="en-US" sz="8000" b="1" dirty="0" smtClean="0">
              <a:latin typeface="Baskerville Old Face" pitchFamily="18" charset="0"/>
              <a:cs typeface="Aharoni" pitchFamily="2" charset="-79"/>
            </a:endParaRPr>
          </a:p>
          <a:p>
            <a:pPr>
              <a:buClr>
                <a:schemeClr val="accent1"/>
              </a:buClr>
              <a:buFont typeface="Courier New" pitchFamily="49" charset="0"/>
              <a:buChar char="o"/>
              <a:defRPr/>
            </a:pPr>
            <a:r>
              <a:rPr lang="en-US" sz="8000" b="1" dirty="0" smtClean="0">
                <a:latin typeface="Baskerville Old Face" pitchFamily="18" charset="0"/>
                <a:cs typeface="Aharoni" pitchFamily="2" charset="-79"/>
              </a:rPr>
              <a:t>    2014 JIGP Requirements</a:t>
            </a:r>
          </a:p>
          <a:p>
            <a:pPr>
              <a:buClr>
                <a:schemeClr val="accent1"/>
              </a:buClr>
              <a:buFont typeface="Courier New" pitchFamily="49" charset="0"/>
              <a:buChar char="o"/>
              <a:defRPr/>
            </a:pPr>
            <a:endParaRPr lang="en-US" sz="8000" b="1" dirty="0" smtClean="0">
              <a:latin typeface="Baskerville Old Face" pitchFamily="18" charset="0"/>
              <a:cs typeface="Aharoni" pitchFamily="2" charset="-79"/>
            </a:endParaRPr>
          </a:p>
          <a:p>
            <a:pPr>
              <a:buClr>
                <a:schemeClr val="accent1"/>
              </a:buClr>
              <a:buFont typeface="Courier New" pitchFamily="49" charset="0"/>
              <a:buChar char="o"/>
              <a:defRPr/>
            </a:pPr>
            <a:r>
              <a:rPr lang="en-US" sz="8000" b="1" dirty="0" smtClean="0">
                <a:latin typeface="Baskerville Old Face" pitchFamily="18" charset="0"/>
                <a:cs typeface="Aharoni" pitchFamily="2" charset="-79"/>
              </a:rPr>
              <a:t>    Program Overview</a:t>
            </a:r>
          </a:p>
          <a:p>
            <a:pPr>
              <a:buClr>
                <a:schemeClr val="accent1"/>
              </a:buClr>
              <a:buFont typeface="Courier New" pitchFamily="49" charset="0"/>
              <a:buChar char="o"/>
              <a:defRPr/>
            </a:pPr>
            <a:endParaRPr lang="en-US" sz="8000" b="1" dirty="0" smtClean="0">
              <a:latin typeface="Baskerville Old Face" pitchFamily="18" charset="0"/>
              <a:cs typeface="Aharoni" pitchFamily="2" charset="-79"/>
            </a:endParaRPr>
          </a:p>
          <a:p>
            <a:pPr>
              <a:buClr>
                <a:schemeClr val="accent1"/>
              </a:buClr>
              <a:buFont typeface="Courier New" pitchFamily="49" charset="0"/>
              <a:buChar char="o"/>
              <a:defRPr/>
            </a:pPr>
            <a:r>
              <a:rPr lang="en-US" sz="8000" b="1" dirty="0" smtClean="0">
                <a:latin typeface="Baskerville Old Face" pitchFamily="18" charset="0"/>
                <a:cs typeface="Aharoni" pitchFamily="2" charset="-79"/>
              </a:rPr>
              <a:t>    Break</a:t>
            </a:r>
          </a:p>
          <a:p>
            <a:pPr>
              <a:buClr>
                <a:schemeClr val="accent1"/>
              </a:buClr>
              <a:defRPr/>
            </a:pPr>
            <a:r>
              <a:rPr lang="en-US" sz="8000" b="1" dirty="0" smtClean="0">
                <a:latin typeface="Baskerville Old Face" pitchFamily="18" charset="0"/>
                <a:cs typeface="Aharoni" pitchFamily="2" charset="-79"/>
              </a:rPr>
              <a:t> </a:t>
            </a:r>
          </a:p>
          <a:p>
            <a:pPr>
              <a:buClr>
                <a:schemeClr val="accent1"/>
              </a:buClr>
              <a:buFont typeface="Courier New" pitchFamily="49" charset="0"/>
              <a:buChar char="o"/>
              <a:defRPr/>
            </a:pPr>
            <a:r>
              <a:rPr lang="en-US" sz="8000" b="1" dirty="0" smtClean="0">
                <a:latin typeface="Baskerville Old Face" pitchFamily="18" charset="0"/>
                <a:cs typeface="Aharoni" pitchFamily="2" charset="-79"/>
              </a:rPr>
              <a:t>    Finance Overview</a:t>
            </a:r>
          </a:p>
          <a:p>
            <a:pPr>
              <a:buClr>
                <a:schemeClr val="accent1"/>
              </a:buClr>
              <a:defRPr/>
            </a:pPr>
            <a:r>
              <a:rPr lang="en-US" sz="8000" b="1" dirty="0" smtClean="0">
                <a:latin typeface="Baskerville Old Face" pitchFamily="18" charset="0"/>
                <a:cs typeface="Aharoni" pitchFamily="2" charset="-79"/>
              </a:rPr>
              <a:t>  </a:t>
            </a:r>
          </a:p>
          <a:p>
            <a:pPr>
              <a:buClr>
                <a:schemeClr val="accent1"/>
              </a:buClr>
              <a:buFont typeface="Courier New" pitchFamily="49" charset="0"/>
              <a:buChar char="o"/>
              <a:defRPr/>
            </a:pPr>
            <a:r>
              <a:rPr lang="en-US" sz="8000" b="1" dirty="0" smtClean="0">
                <a:latin typeface="Baskerville Old Face" pitchFamily="18" charset="0"/>
                <a:cs typeface="Aharoni" pitchFamily="2" charset="-79"/>
              </a:rPr>
              <a:t>    Wrap up</a:t>
            </a:r>
          </a:p>
          <a:p>
            <a:pPr>
              <a:buClr>
                <a:schemeClr val="accent1"/>
              </a:buClr>
              <a:defRPr/>
            </a:pPr>
            <a:endParaRPr lang="en-US" sz="2400" b="1" dirty="0" smtClean="0">
              <a:latin typeface="Baskerville Old Face" pitchFamily="18" charset="0"/>
            </a:endParaRPr>
          </a:p>
          <a:p>
            <a:pPr>
              <a:buClr>
                <a:schemeClr val="accent1"/>
              </a:buClr>
              <a:defRPr/>
            </a:pPr>
            <a:r>
              <a:rPr lang="en-US" sz="1700" dirty="0" smtClean="0">
                <a:latin typeface="Baskerville Old Face" pitchFamily="18" charset="0"/>
              </a:rPr>
              <a:t>		</a:t>
            </a:r>
          </a:p>
          <a:p>
            <a:pPr>
              <a:buClr>
                <a:schemeClr val="accent1"/>
              </a:buClr>
              <a:defRPr/>
            </a:pPr>
            <a:r>
              <a:rPr lang="en-US" sz="2000" dirty="0" smtClean="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4648200"/>
            <a:ext cx="1285875" cy="12858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3" cstate="print"/>
          <a:srcRect/>
          <a:stretch>
            <a:fillRect/>
          </a:stretch>
        </p:blipFill>
        <p:spPr bwMode="auto">
          <a:xfrm>
            <a:off x="1295400" y="1"/>
            <a:ext cx="6400800" cy="6857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askerville Old Face" panose="02020602080505020303" pitchFamily="18" charset="0"/>
              </a:rPr>
              <a:t>Questions</a:t>
            </a:r>
            <a:r>
              <a:rPr lang="en-US" dirty="0" smtClean="0"/>
              <a:t>: </a:t>
            </a:r>
            <a:endParaRPr lang="en-US" dirty="0"/>
          </a:p>
        </p:txBody>
      </p:sp>
      <p:pic>
        <p:nvPicPr>
          <p:cNvPr id="1029" name="Picture 5" descr="C:\Users\pittsm\AppData\Local\Microsoft\Windows\Temporary Internet Files\Content.IE5\SO0MI25W\MC900078622[1].wmf"/>
          <p:cNvPicPr>
            <a:picLocks noChangeAspect="1" noChangeArrowheads="1"/>
          </p:cNvPicPr>
          <p:nvPr/>
        </p:nvPicPr>
        <p:blipFill>
          <a:blip r:embed="rId2" cstate="print"/>
          <a:srcRect/>
          <a:stretch>
            <a:fillRect/>
          </a:stretch>
        </p:blipFill>
        <p:spPr bwMode="auto">
          <a:xfrm>
            <a:off x="3733800" y="1905000"/>
            <a:ext cx="1905000" cy="409819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53400" cy="990600"/>
          </a:xfrm>
        </p:spPr>
        <p:txBody>
          <a:bodyPr/>
          <a:lstStyle/>
          <a:p>
            <a:r>
              <a:rPr lang="en-US" dirty="0" smtClean="0">
                <a:latin typeface="Baskerville Old Face" panose="02020602080505020303" pitchFamily="18" charset="0"/>
              </a:rPr>
              <a:t>RFP Format</a:t>
            </a:r>
            <a:endParaRPr lang="en-US" dirty="0">
              <a:latin typeface="Baskerville Old Face" panose="02020602080505020303" pitchFamily="18" charset="0"/>
            </a:endParaRPr>
          </a:p>
        </p:txBody>
      </p:sp>
      <p:sp>
        <p:nvSpPr>
          <p:cNvPr id="3" name="Content Placeholder 2"/>
          <p:cNvSpPr>
            <a:spLocks noGrp="1"/>
          </p:cNvSpPr>
          <p:nvPr>
            <p:ph sz="quarter" idx="1"/>
          </p:nvPr>
        </p:nvSpPr>
        <p:spPr/>
        <p:txBody>
          <a:bodyPr>
            <a:normAutofit/>
          </a:bodyPr>
          <a:lstStyle/>
          <a:p>
            <a:r>
              <a:rPr lang="en-US" sz="3200" dirty="0" smtClean="0">
                <a:latin typeface="Baskerville Old Face" panose="02020602080505020303" pitchFamily="18" charset="0"/>
              </a:rPr>
              <a:t>Number of every page submitted as part of your application </a:t>
            </a:r>
          </a:p>
          <a:p>
            <a:r>
              <a:rPr lang="en-US" sz="3200" dirty="0" smtClean="0">
                <a:latin typeface="Baskerville Old Face" panose="02020602080505020303" pitchFamily="18" charset="0"/>
              </a:rPr>
              <a:t>Use type that is 12-point font size and one inch margins</a:t>
            </a:r>
          </a:p>
          <a:p>
            <a:r>
              <a:rPr lang="en-US" sz="3200" dirty="0" smtClean="0">
                <a:latin typeface="Baskerville Old Face" panose="02020602080505020303" pitchFamily="18" charset="0"/>
              </a:rPr>
              <a:t>The application narrative should be typed on white paper that is 8 ½ x 11 inches</a:t>
            </a:r>
          </a:p>
          <a:p>
            <a:r>
              <a:rPr lang="en-US" sz="3200" dirty="0" smtClean="0">
                <a:latin typeface="Baskerville Old Face" panose="02020602080505020303" pitchFamily="18" charset="0"/>
              </a:rPr>
              <a:t>Include a footer identifying the applying agency </a:t>
            </a:r>
          </a:p>
          <a:p>
            <a:r>
              <a:rPr lang="en-US" sz="3200" dirty="0" smtClean="0">
                <a:latin typeface="Baskerville Old Face" panose="02020602080505020303" pitchFamily="18" charset="0"/>
              </a:rPr>
              <a:t>Adhere to page limits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lstStyle/>
          <a:p>
            <a:r>
              <a:rPr lang="en-US" dirty="0" smtClean="0">
                <a:latin typeface="Baskerville Old Face" panose="02020602080505020303" pitchFamily="18" charset="0"/>
              </a:rPr>
              <a:t>Proposal Narrative</a:t>
            </a:r>
            <a:endParaRPr lang="en-US" dirty="0">
              <a:latin typeface="Baskerville Old Face" panose="02020602080505020303" pitchFamily="18" charset="0"/>
            </a:endParaRPr>
          </a:p>
        </p:txBody>
      </p:sp>
      <p:sp>
        <p:nvSpPr>
          <p:cNvPr id="3" name="Content Placeholder 2"/>
          <p:cNvSpPr>
            <a:spLocks noGrp="1"/>
          </p:cNvSpPr>
          <p:nvPr>
            <p:ph sz="quarter" idx="1"/>
          </p:nvPr>
        </p:nvSpPr>
        <p:spPr>
          <a:xfrm>
            <a:off x="612648" y="1600200"/>
            <a:ext cx="8153400" cy="4648200"/>
          </a:xfrm>
        </p:spPr>
        <p:txBody>
          <a:bodyPr>
            <a:normAutofit/>
          </a:bodyPr>
          <a:lstStyle/>
          <a:p>
            <a:pPr>
              <a:buNone/>
            </a:pPr>
            <a:endParaRPr lang="en-US" dirty="0" smtClean="0"/>
          </a:p>
          <a:p>
            <a:r>
              <a:rPr lang="en-US" dirty="0" smtClean="0">
                <a:latin typeface="Baskerville Old Face" panose="02020602080505020303" pitchFamily="18" charset="0"/>
              </a:rPr>
              <a:t>The narrative is a detailed statement of the work to be undertaken and answers who, what, when, where, why, and how statements about the grant proposal. </a:t>
            </a:r>
          </a:p>
          <a:p>
            <a:endParaRPr lang="en-US" b="1" i="1" dirty="0" smtClean="0">
              <a:latin typeface="Baskerville Old Face" panose="02020602080505020303" pitchFamily="18" charset="0"/>
            </a:endParaRPr>
          </a:p>
          <a:p>
            <a:r>
              <a:rPr lang="en-US" b="1" i="1" dirty="0" smtClean="0">
                <a:latin typeface="Baskerville Old Face" panose="02020602080505020303" pitchFamily="18" charset="0"/>
              </a:rPr>
              <a:t>CJCC requires that applicants restate and number each Narrative Section followed by the response.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990600"/>
          </a:xfrm>
        </p:spPr>
        <p:txBody>
          <a:bodyPr/>
          <a:lstStyle/>
          <a:p>
            <a:r>
              <a:rPr lang="en-US" dirty="0" smtClean="0">
                <a:latin typeface="Baskerville Old Face" panose="02020602080505020303" pitchFamily="18" charset="0"/>
              </a:rPr>
              <a:t>1a. Statement of Need/Summary</a:t>
            </a:r>
            <a:endParaRPr lang="en-US" dirty="0">
              <a:latin typeface="Baskerville Old Face" panose="02020602080505020303" pitchFamily="18" charset="0"/>
            </a:endParaRPr>
          </a:p>
        </p:txBody>
      </p:sp>
      <p:sp>
        <p:nvSpPr>
          <p:cNvPr id="3" name="Content Placeholder 2"/>
          <p:cNvSpPr>
            <a:spLocks noGrp="1"/>
          </p:cNvSpPr>
          <p:nvPr>
            <p:ph sz="quarter" idx="1"/>
          </p:nvPr>
        </p:nvSpPr>
        <p:spPr/>
        <p:txBody>
          <a:bodyPr/>
          <a:lstStyle/>
          <a:p>
            <a:pPr marL="0" indent="0">
              <a:spcBef>
                <a:spcPct val="0"/>
              </a:spcBef>
              <a:buFont typeface="Arial" pitchFamily="34" charset="0"/>
              <a:buNone/>
              <a:tabLst>
                <a:tab pos="0" algn="l"/>
              </a:tabLst>
              <a:defRPr/>
            </a:pPr>
            <a:r>
              <a:rPr lang="en-US" sz="1800" dirty="0" smtClean="0">
                <a:ea typeface="Times New Roman" pitchFamily="18" charset="0"/>
                <a:cs typeface="Franklin Gothic Book" pitchFamily="34" charset="0"/>
              </a:rPr>
              <a:t>	</a:t>
            </a:r>
            <a:r>
              <a:rPr lang="en-US" sz="2000" dirty="0" smtClean="0">
                <a:latin typeface="Baskerville Old Face" panose="02020602080505020303" pitchFamily="18" charset="0"/>
                <a:ea typeface="Times New Roman" pitchFamily="18" charset="0"/>
                <a:cs typeface="Franklin Gothic Book" pitchFamily="34" charset="0"/>
              </a:rPr>
              <a:t>1. Statement of the community problem</a:t>
            </a:r>
            <a:endParaRPr lang="en-US" sz="2000" dirty="0" smtClean="0">
              <a:latin typeface="Baskerville Old Face" panose="02020602080505020303" pitchFamily="18" charset="0"/>
            </a:endParaRPr>
          </a:p>
          <a:p>
            <a:pPr marL="0" indent="0">
              <a:spcBef>
                <a:spcPct val="0"/>
              </a:spcBef>
              <a:buFontTx/>
              <a:buNone/>
              <a:tabLst>
                <a:tab pos="0" algn="l"/>
              </a:tabLst>
              <a:defRPr/>
            </a:pPr>
            <a:endParaRPr lang="en-US" sz="2000" dirty="0" smtClean="0">
              <a:latin typeface="Baskerville Old Face" panose="02020602080505020303" pitchFamily="18" charset="0"/>
              <a:ea typeface="Times New Roman" pitchFamily="18" charset="0"/>
              <a:cs typeface="Franklin Gothic Book" pitchFamily="34" charset="0"/>
            </a:endParaRPr>
          </a:p>
          <a:p>
            <a:pPr marL="0" indent="0">
              <a:spcBef>
                <a:spcPct val="0"/>
              </a:spcBef>
              <a:buFontTx/>
              <a:buNone/>
              <a:tabLst>
                <a:tab pos="0" algn="l"/>
              </a:tabLst>
              <a:defRPr/>
            </a:pPr>
            <a:r>
              <a:rPr lang="en-US" sz="2000" dirty="0" smtClean="0">
                <a:latin typeface="Baskerville Old Face" panose="02020602080505020303" pitchFamily="18" charset="0"/>
                <a:ea typeface="Times New Roman" pitchFamily="18" charset="0"/>
                <a:cs typeface="Franklin Gothic Book" pitchFamily="34" charset="0"/>
              </a:rPr>
              <a:t>For the purpose of this RFP applicants are instructed, </a:t>
            </a:r>
            <a:r>
              <a:rPr lang="en-US" sz="2000" b="1" u="sng" dirty="0" smtClean="0">
                <a:latin typeface="Baskerville Old Face" panose="02020602080505020303" pitchFamily="18" charset="0"/>
                <a:ea typeface="Times New Roman" pitchFamily="18" charset="0"/>
                <a:cs typeface="Franklin Gothic Book" pitchFamily="34" charset="0"/>
              </a:rPr>
              <a:t>at a minimum</a:t>
            </a:r>
            <a:r>
              <a:rPr lang="en-US" sz="2000" dirty="0" smtClean="0">
                <a:latin typeface="Baskerville Old Face" panose="02020602080505020303" pitchFamily="18" charset="0"/>
                <a:ea typeface="Times New Roman" pitchFamily="18" charset="0"/>
                <a:cs typeface="Franklin Gothic Book" pitchFamily="34" charset="0"/>
              </a:rPr>
              <a:t>, to use each of the following metrics as justification of need for programming:</a:t>
            </a:r>
          </a:p>
          <a:p>
            <a:pPr marL="0" indent="0">
              <a:spcBef>
                <a:spcPct val="0"/>
              </a:spcBef>
              <a:buFontTx/>
              <a:buNone/>
              <a:tabLst>
                <a:tab pos="0" algn="l"/>
              </a:tabLst>
              <a:defRPr/>
            </a:pPr>
            <a:endParaRPr lang="en-US" sz="2000" dirty="0" smtClean="0">
              <a:latin typeface="Baskerville Old Face" panose="02020602080505020303" pitchFamily="18" charset="0"/>
            </a:endParaRPr>
          </a:p>
          <a:p>
            <a:pPr marL="800100" lvl="2" indent="0">
              <a:spcBef>
                <a:spcPct val="0"/>
              </a:spcBef>
              <a:buFontTx/>
              <a:buChar char="•"/>
              <a:tabLst>
                <a:tab pos="0" algn="l"/>
              </a:tabLst>
              <a:defRPr/>
            </a:pPr>
            <a:r>
              <a:rPr lang="en-US" sz="2000" dirty="0" smtClean="0">
                <a:latin typeface="Baskerville Old Face" panose="02020602080505020303" pitchFamily="18" charset="0"/>
                <a:ea typeface="Times New Roman" pitchFamily="18" charset="0"/>
                <a:cs typeface="Franklin Gothic Book" pitchFamily="34" charset="0"/>
              </a:rPr>
              <a:t>At-Risk Population </a:t>
            </a:r>
            <a:endParaRPr lang="en-US" sz="2000" dirty="0" smtClean="0">
              <a:latin typeface="Baskerville Old Face" panose="02020602080505020303" pitchFamily="18" charset="0"/>
            </a:endParaRPr>
          </a:p>
          <a:p>
            <a:pPr marL="800100" lvl="2" indent="0">
              <a:spcBef>
                <a:spcPct val="0"/>
              </a:spcBef>
              <a:buFontTx/>
              <a:buChar char="•"/>
              <a:tabLst>
                <a:tab pos="0" algn="l"/>
              </a:tabLst>
              <a:defRPr/>
            </a:pPr>
            <a:r>
              <a:rPr lang="en-US" sz="2000" dirty="0" smtClean="0">
                <a:latin typeface="Baskerville Old Face" panose="02020602080505020303" pitchFamily="18" charset="0"/>
                <a:ea typeface="Times New Roman" pitchFamily="18" charset="0"/>
                <a:cs typeface="Franklin Gothic Book" pitchFamily="34" charset="0"/>
              </a:rPr>
              <a:t>New Instances of Secure Detention (RYDC)</a:t>
            </a:r>
            <a:endParaRPr lang="en-US" sz="2000" dirty="0" smtClean="0">
              <a:latin typeface="Baskerville Old Face" panose="02020602080505020303" pitchFamily="18" charset="0"/>
            </a:endParaRPr>
          </a:p>
          <a:p>
            <a:pPr marL="800100" lvl="2" indent="0">
              <a:spcBef>
                <a:spcPct val="0"/>
              </a:spcBef>
              <a:buFontTx/>
              <a:buChar char="•"/>
              <a:tabLst>
                <a:tab pos="0" algn="l"/>
              </a:tabLst>
              <a:defRPr/>
            </a:pPr>
            <a:r>
              <a:rPr lang="en-US" sz="2000" dirty="0" smtClean="0">
                <a:latin typeface="Baskerville Old Face" panose="02020602080505020303" pitchFamily="18" charset="0"/>
                <a:ea typeface="Times New Roman" pitchFamily="18" charset="0"/>
                <a:cs typeface="Franklin Gothic Book" pitchFamily="34" charset="0"/>
              </a:rPr>
              <a:t>Cases Resulting in Commitment to DJJ</a:t>
            </a:r>
            <a:endParaRPr lang="en-US" sz="2000" dirty="0" smtClean="0">
              <a:latin typeface="Baskerville Old Face" panose="02020602080505020303" pitchFamily="18" charset="0"/>
            </a:endParaRPr>
          </a:p>
          <a:p>
            <a:pPr marL="800100" lvl="2" indent="0">
              <a:spcBef>
                <a:spcPct val="0"/>
              </a:spcBef>
              <a:buFontTx/>
              <a:buChar char="•"/>
              <a:tabLst>
                <a:tab pos="0" algn="l"/>
              </a:tabLst>
              <a:defRPr/>
            </a:pPr>
            <a:r>
              <a:rPr lang="en-US" sz="2000" dirty="0" smtClean="0">
                <a:latin typeface="Baskerville Old Face" panose="02020602080505020303" pitchFamily="18" charset="0"/>
                <a:ea typeface="Times New Roman" pitchFamily="18" charset="0"/>
                <a:cs typeface="Arial" pitchFamily="34" charset="0"/>
              </a:rPr>
              <a:t>New Instances of Confinement in Secure Juvenile Correctional Facilities (YDC)</a:t>
            </a:r>
            <a:endParaRPr lang="en-US" sz="2000" dirty="0" smtClean="0">
              <a:latin typeface="Baskerville Old Face" panose="02020602080505020303" pitchFamily="18" charset="0"/>
            </a:endParaRPr>
          </a:p>
          <a:p>
            <a:pPr marL="800100" lvl="2" indent="0">
              <a:spcBef>
                <a:spcPct val="0"/>
              </a:spcBef>
              <a:buFontTx/>
              <a:buChar char="•"/>
              <a:tabLst>
                <a:tab pos="0" algn="l"/>
              </a:tabLst>
              <a:defRPr/>
            </a:pPr>
            <a:endParaRPr lang="en-US" sz="2000" dirty="0" smtClean="0">
              <a:latin typeface="Baskerville Old Face" panose="02020602080505020303" pitchFamily="18" charset="0"/>
              <a:ea typeface="Times New Roman" pitchFamily="18" charset="0"/>
              <a:cs typeface="Arial" pitchFamily="34" charset="0"/>
            </a:endParaRPr>
          </a:p>
          <a:p>
            <a:pPr>
              <a:buFont typeface="Arial" pitchFamily="34" charset="0"/>
              <a:buNone/>
              <a:defRPr/>
            </a:pPr>
            <a:r>
              <a:rPr lang="en-US" sz="2000" dirty="0" smtClean="0">
                <a:latin typeface="Baskerville Old Face" panose="02020602080505020303" pitchFamily="18" charset="0"/>
              </a:rPr>
              <a:t>This information for each county can be found at-</a:t>
            </a:r>
          </a:p>
          <a:p>
            <a:pPr>
              <a:buFont typeface="Arial" pitchFamily="34" charset="0"/>
              <a:buNone/>
              <a:defRPr/>
            </a:pPr>
            <a:r>
              <a:rPr lang="en-US" sz="2000" dirty="0" smtClean="0">
                <a:latin typeface="Baskerville Old Face" panose="02020602080505020303" pitchFamily="18" charset="0"/>
              </a:rPr>
              <a:t> </a:t>
            </a:r>
            <a:r>
              <a:rPr lang="en-US" sz="2000" u="sng" dirty="0" smtClean="0">
                <a:latin typeface="Baskerville Old Face" panose="02020602080505020303" pitchFamily="18" charset="0"/>
                <a:hlinkClick r:id="rId3"/>
              </a:rPr>
              <a:t>http://juveniledata.georgia.gov/DataReports.aspx?report=RRIDataEntryReport</a:t>
            </a:r>
            <a:endParaRPr lang="en-US" sz="2000" dirty="0" smtClean="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noAutofit/>
          </a:bodyPr>
          <a:lstStyle/>
          <a:p>
            <a:r>
              <a:rPr lang="en-US" dirty="0" smtClean="0">
                <a:latin typeface="Baskerville Old Face" panose="02020602080505020303" pitchFamily="18" charset="0"/>
              </a:rPr>
              <a:t>1a. Statement of Need/Summary</a:t>
            </a:r>
            <a:endParaRPr lang="en-US" dirty="0">
              <a:latin typeface="Baskerville Old Face" panose="02020602080505020303" pitchFamily="18" charset="0"/>
            </a:endParaRPr>
          </a:p>
        </p:txBody>
      </p:sp>
      <p:sp>
        <p:nvSpPr>
          <p:cNvPr id="3" name="Content Placeholder 2"/>
          <p:cNvSpPr>
            <a:spLocks noGrp="1"/>
          </p:cNvSpPr>
          <p:nvPr>
            <p:ph sz="quarter" idx="1"/>
          </p:nvPr>
        </p:nvSpPr>
        <p:spPr/>
        <p:txBody>
          <a:bodyPr/>
          <a:lstStyle/>
          <a:p>
            <a:endParaRPr lang="en-US" dirty="0" smtClean="0"/>
          </a:p>
          <a:p>
            <a:pPr>
              <a:buNone/>
            </a:pPr>
            <a:r>
              <a:rPr lang="en-US" dirty="0" smtClean="0">
                <a:latin typeface="Baskerville Old Face" panose="02020602080505020303" pitchFamily="18" charset="0"/>
              </a:rPr>
              <a:t>2. A description of how the problem relates to the mission of the implementing agency. </a:t>
            </a:r>
          </a:p>
          <a:p>
            <a:pPr>
              <a:buNone/>
            </a:pPr>
            <a:r>
              <a:rPr lang="en-US" dirty="0" smtClean="0">
                <a:latin typeface="Baskerville Old Face" panose="02020602080505020303" pitchFamily="18" charset="0"/>
              </a:rPr>
              <a:t>3. Overview of the Target Population to be served. </a:t>
            </a:r>
          </a:p>
          <a:p>
            <a:pPr>
              <a:buNone/>
            </a:pPr>
            <a:r>
              <a:rPr lang="en-US" dirty="0" smtClean="0">
                <a:latin typeface="Baskerville Old Face" panose="02020602080505020303" pitchFamily="18" charset="0"/>
              </a:rPr>
              <a:t>4. Description of the chosen evidence-based intervention for proposal and why it was selected. </a:t>
            </a:r>
          </a:p>
          <a:p>
            <a:pPr>
              <a:buNone/>
            </a:pPr>
            <a:r>
              <a:rPr lang="en-US" dirty="0" smtClean="0">
                <a:latin typeface="Baskerville Old Face" panose="02020602080505020303" pitchFamily="18" charset="0"/>
              </a:rPr>
              <a:t>5. Brief description of the activities requesting CJCC funds.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990600"/>
          </a:xfrm>
        </p:spPr>
        <p:txBody>
          <a:bodyPr/>
          <a:lstStyle/>
          <a:p>
            <a:r>
              <a:rPr lang="en-US" dirty="0" smtClean="0">
                <a:latin typeface="Baskerville Old Face" panose="02020602080505020303" pitchFamily="18" charset="0"/>
              </a:rPr>
              <a:t>1b. Administration </a:t>
            </a:r>
            <a:endParaRPr lang="en-US" dirty="0">
              <a:latin typeface="Baskerville Old Face" panose="02020602080505020303" pitchFamily="18" charset="0"/>
            </a:endParaRPr>
          </a:p>
        </p:txBody>
      </p:sp>
      <p:sp>
        <p:nvSpPr>
          <p:cNvPr id="3" name="Content Placeholder 2"/>
          <p:cNvSpPr>
            <a:spLocks noGrp="1"/>
          </p:cNvSpPr>
          <p:nvPr>
            <p:ph sz="quarter" idx="1"/>
          </p:nvPr>
        </p:nvSpPr>
        <p:spPr/>
        <p:txBody>
          <a:bodyPr>
            <a:normAutofit/>
          </a:bodyPr>
          <a:lstStyle/>
          <a:p>
            <a:r>
              <a:rPr lang="en-US" dirty="0" smtClean="0">
                <a:latin typeface="Baskerville Old Face" panose="02020602080505020303" pitchFamily="18" charset="0"/>
              </a:rPr>
              <a:t>Name the implementing agency </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Agency qualifications</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Community Partners</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Quarterly cash flow </a:t>
            </a:r>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990600"/>
          </a:xfrm>
        </p:spPr>
        <p:txBody>
          <a:bodyPr/>
          <a:lstStyle/>
          <a:p>
            <a:r>
              <a:rPr lang="en-US" dirty="0" smtClean="0">
                <a:latin typeface="Baskerville Old Face" panose="02020602080505020303" pitchFamily="18" charset="0"/>
              </a:rPr>
              <a:t>1c. Target Population </a:t>
            </a:r>
            <a:endParaRPr lang="en-US" dirty="0">
              <a:latin typeface="Baskerville Old Face" panose="02020602080505020303" pitchFamily="18" charset="0"/>
            </a:endParaRPr>
          </a:p>
        </p:txBody>
      </p:sp>
      <p:sp>
        <p:nvSpPr>
          <p:cNvPr id="3" name="Content Placeholder 2"/>
          <p:cNvSpPr>
            <a:spLocks noGrp="1"/>
          </p:cNvSpPr>
          <p:nvPr>
            <p:ph sz="quarter" idx="1"/>
          </p:nvPr>
        </p:nvSpPr>
        <p:spPr>
          <a:xfrm>
            <a:off x="609600" y="1600200"/>
            <a:ext cx="8153400" cy="4495800"/>
          </a:xfrm>
        </p:spPr>
        <p:txBody>
          <a:bodyPr>
            <a:normAutofit fontScale="70000" lnSpcReduction="20000"/>
          </a:bodyPr>
          <a:lstStyle/>
          <a:p>
            <a:r>
              <a:rPr lang="en-US" dirty="0" smtClean="0">
                <a:latin typeface="Baskerville Old Face" panose="02020602080505020303" pitchFamily="18" charset="0"/>
              </a:rPr>
              <a:t>Target group/age range</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Projected youth to be served</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How and Why?</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Gender</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Service area</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Other demographics</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Assessment instruments </a:t>
            </a:r>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153400" cy="990600"/>
          </a:xfrm>
        </p:spPr>
        <p:txBody>
          <a:bodyPr/>
          <a:lstStyle/>
          <a:p>
            <a:r>
              <a:rPr lang="en-US" dirty="0" smtClean="0">
                <a:latin typeface="Baskerville Old Face" panose="02020602080505020303" pitchFamily="18" charset="0"/>
              </a:rPr>
              <a:t>1d. Methods and Procedures </a:t>
            </a:r>
            <a:endParaRPr lang="en-US" dirty="0">
              <a:latin typeface="Baskerville Old Face" panose="02020602080505020303" pitchFamily="18" charset="0"/>
            </a:endParaRPr>
          </a:p>
        </p:txBody>
      </p:sp>
      <p:sp>
        <p:nvSpPr>
          <p:cNvPr id="3" name="Content Placeholder 2"/>
          <p:cNvSpPr>
            <a:spLocks noGrp="1"/>
          </p:cNvSpPr>
          <p:nvPr>
            <p:ph sz="quarter" idx="1"/>
          </p:nvPr>
        </p:nvSpPr>
        <p:spPr/>
        <p:txBody>
          <a:bodyPr>
            <a:normAutofit/>
          </a:bodyPr>
          <a:lstStyle/>
          <a:p>
            <a:pPr marL="457200" indent="-457200">
              <a:buNone/>
              <a:defRPr/>
            </a:pPr>
            <a:r>
              <a:rPr lang="en-US" sz="2000" b="1" dirty="0" smtClean="0">
                <a:latin typeface="Baskerville Old Face" panose="02020602080505020303" pitchFamily="18" charset="0"/>
              </a:rPr>
              <a:t>A. </a:t>
            </a:r>
            <a:r>
              <a:rPr lang="en-US" sz="2000" b="1" i="1" dirty="0" smtClean="0">
                <a:latin typeface="Baskerville Old Face" panose="02020602080505020303" pitchFamily="18" charset="0"/>
              </a:rPr>
              <a:t>	</a:t>
            </a:r>
            <a:r>
              <a:rPr lang="en-US" sz="2000" dirty="0" smtClean="0">
                <a:latin typeface="Baskerville Old Face" panose="02020602080505020303" pitchFamily="18" charset="0"/>
              </a:rPr>
              <a:t>Describe the overall format and design of the program, addressing the following:</a:t>
            </a:r>
          </a:p>
          <a:p>
            <a:pPr marL="914400" lvl="1" indent="-457200">
              <a:buFont typeface="+mj-lt"/>
              <a:buAutoNum type="alphaLcPeriod"/>
              <a:defRPr/>
            </a:pPr>
            <a:r>
              <a:rPr lang="en-US" sz="2000" dirty="0" smtClean="0">
                <a:latin typeface="Baskerville Old Face" panose="02020602080505020303" pitchFamily="18" charset="0"/>
              </a:rPr>
              <a:t>Program type</a:t>
            </a:r>
          </a:p>
          <a:p>
            <a:pPr marL="914400" lvl="1" indent="-457200">
              <a:buFont typeface="+mj-lt"/>
              <a:buAutoNum type="alphaLcPeriod"/>
              <a:defRPr/>
            </a:pPr>
            <a:endParaRPr lang="en-US" sz="2000" dirty="0" smtClean="0">
              <a:latin typeface="Baskerville Old Face" panose="02020602080505020303" pitchFamily="18" charset="0"/>
            </a:endParaRPr>
          </a:p>
          <a:p>
            <a:pPr marL="914400" lvl="1" indent="-457200">
              <a:buFont typeface="+mj-lt"/>
              <a:buAutoNum type="alphaLcPeriod"/>
              <a:defRPr/>
            </a:pPr>
            <a:r>
              <a:rPr lang="en-US" sz="2000" dirty="0" smtClean="0">
                <a:latin typeface="Baskerville Old Face" panose="02020602080505020303" pitchFamily="18" charset="0"/>
              </a:rPr>
              <a:t>Program time</a:t>
            </a:r>
          </a:p>
          <a:p>
            <a:pPr marL="914400" lvl="1" indent="-457200">
              <a:buFont typeface="+mj-lt"/>
              <a:buAutoNum type="alphaLcPeriod"/>
              <a:defRPr/>
            </a:pPr>
            <a:endParaRPr lang="en-US" sz="2000" dirty="0" smtClean="0">
              <a:latin typeface="Baskerville Old Face" panose="02020602080505020303" pitchFamily="18" charset="0"/>
            </a:endParaRPr>
          </a:p>
          <a:p>
            <a:pPr marL="914400" lvl="1" indent="-457200">
              <a:buFont typeface="+mj-lt"/>
              <a:buAutoNum type="alphaLcPeriod"/>
              <a:defRPr/>
            </a:pPr>
            <a:r>
              <a:rPr lang="en-US" sz="2000" dirty="0" smtClean="0">
                <a:latin typeface="Baskerville Old Face" panose="02020602080505020303" pitchFamily="18" charset="0"/>
              </a:rPr>
              <a:t>Program frequency</a:t>
            </a:r>
          </a:p>
          <a:p>
            <a:pPr marL="914400" lvl="1" indent="-457200">
              <a:buFont typeface="+mj-lt"/>
              <a:buAutoNum type="alphaLcPeriod"/>
              <a:defRPr/>
            </a:pPr>
            <a:endParaRPr lang="en-US" sz="2000" dirty="0" smtClean="0">
              <a:latin typeface="Baskerville Old Face" panose="02020602080505020303" pitchFamily="18" charset="0"/>
            </a:endParaRPr>
          </a:p>
          <a:p>
            <a:pPr marL="914400" lvl="1" indent="-457200">
              <a:buFont typeface="+mj-lt"/>
              <a:buAutoNum type="alphaLcPeriod"/>
              <a:defRPr/>
            </a:pPr>
            <a:r>
              <a:rPr lang="en-US" sz="2000" dirty="0" smtClean="0">
                <a:latin typeface="Baskerville Old Face" panose="02020602080505020303" pitchFamily="18" charset="0"/>
              </a:rPr>
              <a:t>Program duration</a:t>
            </a:r>
          </a:p>
          <a:p>
            <a:pPr marL="914400" lvl="1" indent="-457200">
              <a:buFont typeface="+mj-lt"/>
              <a:buAutoNum type="alphaLcPeriod"/>
              <a:defRPr/>
            </a:pPr>
            <a:endParaRPr lang="en-US" sz="2000" dirty="0" smtClean="0">
              <a:latin typeface="Baskerville Old Face" panose="02020602080505020303" pitchFamily="18" charset="0"/>
            </a:endParaRPr>
          </a:p>
          <a:p>
            <a:pPr marL="914400" lvl="1" indent="-457200">
              <a:buFont typeface="+mj-lt"/>
              <a:buAutoNum type="alphaLcPeriod"/>
              <a:defRPr/>
            </a:pPr>
            <a:r>
              <a:rPr lang="en-US" sz="2000" dirty="0" smtClean="0">
                <a:latin typeface="Baskerville Old Face" panose="02020602080505020303" pitchFamily="18" charset="0"/>
              </a:rPr>
              <a:t>Program hours</a:t>
            </a:r>
            <a:endParaRPr lang="en-US" sz="2000" b="1" i="1" dirty="0" smtClean="0">
              <a:latin typeface="Baskerville Old Face" panose="02020602080505020303" pitchFamily="18" charset="0"/>
              <a:ea typeface="Times New Roman" pitchFamily="18" charset="0"/>
              <a:cs typeface="Franklin Gothic Book" pitchFamily="34" charset="0"/>
            </a:endParaRP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lstStyle/>
          <a:p>
            <a:r>
              <a:rPr lang="en-US" dirty="0" smtClean="0">
                <a:latin typeface="Baskerville Old Face" panose="02020602080505020303" pitchFamily="18" charset="0"/>
              </a:rPr>
              <a:t>1d. Methods and Procedures cont.</a:t>
            </a:r>
            <a:endParaRPr lang="en-US" dirty="0">
              <a:latin typeface="Baskerville Old Face" panose="02020602080505020303" pitchFamily="18" charset="0"/>
            </a:endParaRPr>
          </a:p>
        </p:txBody>
      </p:sp>
      <p:sp>
        <p:nvSpPr>
          <p:cNvPr id="3" name="Content Placeholder 2"/>
          <p:cNvSpPr>
            <a:spLocks noGrp="1"/>
          </p:cNvSpPr>
          <p:nvPr>
            <p:ph sz="quarter" idx="1"/>
          </p:nvPr>
        </p:nvSpPr>
        <p:spPr>
          <a:xfrm>
            <a:off x="228600" y="1828800"/>
            <a:ext cx="8915400" cy="4495800"/>
          </a:xfrm>
        </p:spPr>
        <p:txBody>
          <a:bodyPr>
            <a:normAutofit/>
          </a:bodyPr>
          <a:lstStyle/>
          <a:p>
            <a:pPr>
              <a:buNone/>
              <a:defRPr/>
            </a:pPr>
            <a:r>
              <a:rPr lang="en-US" sz="2800" dirty="0" smtClean="0">
                <a:latin typeface="Baskerville Old Face" panose="02020602080505020303" pitchFamily="18" charset="0"/>
              </a:rPr>
              <a:t>B.    Complete the Program Timeline (Attachment A-2).  </a:t>
            </a:r>
          </a:p>
          <a:p>
            <a:pPr>
              <a:buFont typeface="Arial" pitchFamily="34" charset="0"/>
              <a:buNone/>
              <a:defRPr/>
            </a:pPr>
            <a:endParaRPr lang="en-US" sz="2800" dirty="0" smtClean="0">
              <a:latin typeface="Baskerville Old Face" panose="02020602080505020303" pitchFamily="18" charset="0"/>
            </a:endParaRPr>
          </a:p>
          <a:p>
            <a:pPr>
              <a:buFont typeface="Arial" pitchFamily="34" charset="0"/>
              <a:buNone/>
              <a:defRPr/>
            </a:pPr>
            <a:r>
              <a:rPr lang="en-US" sz="2800" dirty="0" smtClean="0">
                <a:latin typeface="Baskerville Old Face" panose="02020602080505020303" pitchFamily="18" charset="0"/>
              </a:rPr>
              <a:t>C.    List the specific site(s) where programming will occur (i.e., the site name and the street address).  </a:t>
            </a:r>
          </a:p>
          <a:p>
            <a:pPr>
              <a:buFont typeface="Arial" pitchFamily="34" charset="0"/>
              <a:buAutoNum type="arabicPeriod" startAt="2"/>
              <a:defRPr/>
            </a:pPr>
            <a:endParaRPr lang="en-US" sz="2800" dirty="0" smtClean="0">
              <a:latin typeface="Baskerville Old Face" panose="02020602080505020303" pitchFamily="18" charset="0"/>
            </a:endParaRPr>
          </a:p>
          <a:p>
            <a:pPr>
              <a:buFont typeface="Arial" pitchFamily="34" charset="0"/>
              <a:buNone/>
              <a:defRPr/>
            </a:pPr>
            <a:r>
              <a:rPr lang="en-US" sz="2800" dirty="0" smtClean="0">
                <a:latin typeface="Baskerville Old Face" panose="02020602080505020303" pitchFamily="18" charset="0"/>
              </a:rPr>
              <a:t>D.   Fully describe the intake process.  List criteria to determine which individuals will be offered program services. </a:t>
            </a:r>
            <a:endParaRPr lang="en-US" sz="2800" i="1" dirty="0" smtClean="0">
              <a:latin typeface="Baskerville Old Face" panose="02020602080505020303" pitchFamily="18" charset="0"/>
              <a:ea typeface="Times New Roman" pitchFamily="18" charset="0"/>
              <a:cs typeface="Franklin Gothic Book" pitchFamily="34"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391400" cy="838200"/>
          </a:xfrm>
        </p:spPr>
        <p:txBody>
          <a:bodyPr>
            <a:normAutofit fontScale="90000"/>
          </a:bodyPr>
          <a:lstStyle/>
          <a:p>
            <a:pPr algn="ctr"/>
            <a:r>
              <a:rPr lang="en-US" dirty="0" smtClean="0"/>
              <a:t> </a:t>
            </a:r>
            <a:r>
              <a:rPr lang="en-US" dirty="0" smtClean="0">
                <a:latin typeface="Baskerville Old Face" pitchFamily="18" charset="0"/>
              </a:rPr>
              <a:t>Juvenile Justice Reform </a:t>
            </a:r>
            <a:endParaRPr lang="en-US" dirty="0">
              <a:latin typeface="Baskerville Old Face" pitchFamily="18" charset="0"/>
            </a:endParaRPr>
          </a:p>
        </p:txBody>
      </p:sp>
      <p:sp>
        <p:nvSpPr>
          <p:cNvPr id="3" name="Content Placeholder 2"/>
          <p:cNvSpPr>
            <a:spLocks noGrp="1"/>
          </p:cNvSpPr>
          <p:nvPr>
            <p:ph type="subTitle" idx="1"/>
          </p:nvPr>
        </p:nvSpPr>
        <p:spPr>
          <a:xfrm>
            <a:off x="304800" y="1295400"/>
            <a:ext cx="7620000" cy="3048000"/>
          </a:xfrm>
        </p:spPr>
        <p:txBody>
          <a:bodyPr>
            <a:normAutofit/>
          </a:bodyPr>
          <a:lstStyle/>
          <a:p>
            <a:pPr>
              <a:buFont typeface="Arial" pitchFamily="34" charset="0"/>
              <a:buNone/>
            </a:pPr>
            <a:endParaRPr lang="en-US" sz="3200" i="1" dirty="0" smtClean="0"/>
          </a:p>
          <a:p>
            <a:pPr>
              <a:buFont typeface="Arial" pitchFamily="34" charset="0"/>
              <a:buNone/>
            </a:pPr>
            <a:endParaRPr lang="en-US" sz="3200" i="1" dirty="0" smtClean="0"/>
          </a:p>
        </p:txBody>
      </p:sp>
      <p:sp>
        <p:nvSpPr>
          <p:cNvPr id="4" name="Rectangle 3"/>
          <p:cNvSpPr/>
          <p:nvPr/>
        </p:nvSpPr>
        <p:spPr>
          <a:xfrm>
            <a:off x="1295400" y="2057400"/>
            <a:ext cx="6629400" cy="2431435"/>
          </a:xfrm>
          <a:prstGeom prst="rect">
            <a:avLst/>
          </a:prstGeom>
        </p:spPr>
        <p:txBody>
          <a:bodyPr wrap="square">
            <a:spAutoFit/>
          </a:bodyPr>
          <a:lstStyle/>
          <a:p>
            <a:pPr>
              <a:buFont typeface="Arial" pitchFamily="34" charset="0"/>
              <a:buNone/>
            </a:pPr>
            <a:r>
              <a:rPr lang="en-US" sz="3200" i="1" dirty="0" smtClean="0">
                <a:latin typeface="Baskerville Old Face" pitchFamily="18" charset="0"/>
              </a:rPr>
              <a:t>“We know there’s room for dramatic improvement in the results we see in the juvenile justice system.” </a:t>
            </a:r>
          </a:p>
          <a:p>
            <a:pPr>
              <a:buFont typeface="Arial" pitchFamily="34" charset="0"/>
              <a:buNone/>
            </a:pPr>
            <a:r>
              <a:rPr lang="en-US" sz="3200" i="1" dirty="0" smtClean="0">
                <a:latin typeface="Baskerville Old Face" pitchFamily="18" charset="0"/>
              </a:rPr>
              <a:t>		– Governor Nathan Deal</a:t>
            </a:r>
            <a:endParaRPr lang="en-US" sz="3200" dirty="0" smtClean="0">
              <a:latin typeface="Baskerville Old Face" pitchFamily="18" charset="0"/>
            </a:endParaRPr>
          </a:p>
          <a:p>
            <a:endParaRPr lang="en-US" dirty="0">
              <a:latin typeface="Baskerville Old Fac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990600"/>
          </a:xfrm>
        </p:spPr>
        <p:txBody>
          <a:bodyPr/>
          <a:lstStyle/>
          <a:p>
            <a:r>
              <a:rPr lang="en-US" dirty="0" smtClean="0">
                <a:latin typeface="Baskerville Old Face" panose="02020602080505020303" pitchFamily="18" charset="0"/>
              </a:rPr>
              <a:t>1d. Methods and Procedures Cont. </a:t>
            </a:r>
            <a:endParaRPr lang="en-US" dirty="0">
              <a:latin typeface="Baskerville Old Face" panose="02020602080505020303" pitchFamily="18" charset="0"/>
            </a:endParaRPr>
          </a:p>
        </p:txBody>
      </p:sp>
      <p:sp>
        <p:nvSpPr>
          <p:cNvPr id="3" name="Content Placeholder 2"/>
          <p:cNvSpPr>
            <a:spLocks noGrp="1"/>
          </p:cNvSpPr>
          <p:nvPr>
            <p:ph sz="quarter" idx="1"/>
          </p:nvPr>
        </p:nvSpPr>
        <p:spPr>
          <a:xfrm>
            <a:off x="612648" y="1600200"/>
            <a:ext cx="8153400" cy="5029200"/>
          </a:xfrm>
        </p:spPr>
        <p:txBody>
          <a:bodyPr>
            <a:normAutofit fontScale="92500" lnSpcReduction="20000"/>
          </a:bodyPr>
          <a:lstStyle/>
          <a:p>
            <a:endParaRPr lang="en-US" dirty="0" smtClean="0"/>
          </a:p>
          <a:p>
            <a:r>
              <a:rPr lang="en-US" dirty="0" smtClean="0">
                <a:solidFill>
                  <a:srgbClr val="0070C0"/>
                </a:solidFill>
                <a:latin typeface="Perpetua" panose="02020502060401020303" pitchFamily="18" charset="0"/>
              </a:rPr>
              <a:t>http://www.djj.state.ga.us/Policies/DJJPolicies/Chapter20/DJJ20.11DetentionDecision.pdf </a:t>
            </a:r>
          </a:p>
          <a:p>
            <a:endParaRPr lang="en-US" dirty="0" smtClean="0">
              <a:latin typeface="Baskerville Old Face" panose="02020602080505020303" pitchFamily="18" charset="0"/>
            </a:endParaRPr>
          </a:p>
          <a:p>
            <a:pPr marL="0" indent="0">
              <a:buNone/>
            </a:pPr>
            <a:r>
              <a:rPr lang="en-US" dirty="0" smtClean="0">
                <a:latin typeface="Baskerville Old Face" panose="02020602080505020303" pitchFamily="18" charset="0"/>
              </a:rPr>
              <a:t>E.  Describe how parental consent is obtained for youth to participate in the program. Explain if additional information (e.g., intake form, participant application, and/or needs assessment) is obtained for a youth to be enrolled in the program. </a:t>
            </a:r>
          </a:p>
          <a:p>
            <a:endParaRPr lang="en-US" dirty="0" smtClean="0">
              <a:latin typeface="Baskerville Old Face" panose="02020602080505020303" pitchFamily="18" charset="0"/>
            </a:endParaRPr>
          </a:p>
          <a:p>
            <a:pPr marL="0" indent="0">
              <a:buNone/>
            </a:pPr>
            <a:r>
              <a:rPr lang="en-US" dirty="0" smtClean="0">
                <a:latin typeface="Baskerville Old Face" panose="02020602080505020303" pitchFamily="18" charset="0"/>
              </a:rPr>
              <a:t>F.   Describe the services and supports provided to all individuals in the target population using CJCC grant funds and which agencies will provide these services. </a:t>
            </a:r>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990600"/>
          </a:xfrm>
        </p:spPr>
        <p:txBody>
          <a:bodyPr/>
          <a:lstStyle/>
          <a:p>
            <a:r>
              <a:rPr lang="en-US" dirty="0" smtClean="0">
                <a:latin typeface="Baskerville Old Face" panose="02020602080505020303" pitchFamily="18" charset="0"/>
              </a:rPr>
              <a:t>Methods and Procedures Cont.</a:t>
            </a:r>
            <a:endParaRPr lang="en-US" dirty="0">
              <a:latin typeface="Baskerville Old Face" panose="02020602080505020303" pitchFamily="18" charset="0"/>
            </a:endParaRPr>
          </a:p>
        </p:txBody>
      </p:sp>
      <p:sp>
        <p:nvSpPr>
          <p:cNvPr id="3" name="Content Placeholder 2"/>
          <p:cNvSpPr>
            <a:spLocks noGrp="1"/>
          </p:cNvSpPr>
          <p:nvPr>
            <p:ph sz="quarter" idx="1"/>
          </p:nvPr>
        </p:nvSpPr>
        <p:spPr>
          <a:xfrm>
            <a:off x="612648" y="1600200"/>
            <a:ext cx="8153400" cy="4724400"/>
          </a:xfrm>
        </p:spPr>
        <p:txBody>
          <a:bodyPr>
            <a:normAutofit/>
          </a:bodyPr>
          <a:lstStyle/>
          <a:p>
            <a:pPr marL="457200" lvl="1" indent="0">
              <a:spcBef>
                <a:spcPct val="0"/>
              </a:spcBef>
              <a:buFont typeface="Arial" pitchFamily="34" charset="0"/>
              <a:buNone/>
              <a:defRPr/>
            </a:pPr>
            <a:endParaRPr lang="en-US" sz="1800" dirty="0" smtClean="0"/>
          </a:p>
          <a:p>
            <a:pPr marL="457200" lvl="1" indent="0">
              <a:spcBef>
                <a:spcPct val="0"/>
              </a:spcBef>
              <a:buFont typeface="Arial" pitchFamily="34" charset="0"/>
              <a:buNone/>
              <a:defRPr/>
            </a:pPr>
            <a:r>
              <a:rPr lang="en-US" sz="1800" b="1" dirty="0" smtClean="0">
                <a:latin typeface="Baskerville Old Face" panose="02020602080505020303" pitchFamily="18" charset="0"/>
              </a:rPr>
              <a:t>G</a:t>
            </a:r>
            <a:r>
              <a:rPr lang="en-US" sz="2000" b="1" dirty="0" smtClean="0">
                <a:latin typeface="Baskerville Old Face" panose="02020602080505020303" pitchFamily="18" charset="0"/>
              </a:rPr>
              <a:t>.</a:t>
            </a:r>
            <a:r>
              <a:rPr lang="en-US" sz="2000" dirty="0" smtClean="0">
                <a:latin typeface="Baskerville Old Face" panose="02020602080505020303" pitchFamily="18" charset="0"/>
              </a:rPr>
              <a:t> Describe the CJCC grant-funded services and supports provided to subsets of the target population and/or to youth in the target group who may or may not be receiving intensive services, if applicable.</a:t>
            </a:r>
          </a:p>
          <a:p>
            <a:pPr marL="457200" lvl="1" indent="0">
              <a:spcBef>
                <a:spcPct val="0"/>
              </a:spcBef>
              <a:buFont typeface="Arial" pitchFamily="34" charset="0"/>
              <a:buNone/>
              <a:defRPr/>
            </a:pPr>
            <a:endParaRPr lang="en-US" sz="2000" dirty="0" smtClean="0">
              <a:latin typeface="Baskerville Old Face" panose="02020602080505020303" pitchFamily="18" charset="0"/>
            </a:endParaRPr>
          </a:p>
          <a:p>
            <a:pPr marL="457200" lvl="1" indent="0">
              <a:spcBef>
                <a:spcPct val="0"/>
              </a:spcBef>
              <a:buFont typeface="Arial" pitchFamily="34" charset="0"/>
              <a:buNone/>
              <a:defRPr/>
            </a:pPr>
            <a:r>
              <a:rPr lang="en-US" sz="2000" b="1" dirty="0" smtClean="0">
                <a:latin typeface="Baskerville Old Face" panose="02020602080505020303" pitchFamily="18" charset="0"/>
              </a:rPr>
              <a:t>H.</a:t>
            </a:r>
            <a:r>
              <a:rPr lang="en-US" sz="2000" dirty="0" smtClean="0">
                <a:latin typeface="Baskerville Old Face" panose="02020602080505020303" pitchFamily="18" charset="0"/>
              </a:rPr>
              <a:t> Describe the parent involvement and/or community awareness activities provided using GOCF grant funds, if applicable.  </a:t>
            </a:r>
          </a:p>
          <a:p>
            <a:pPr marL="457200" lvl="1" indent="0">
              <a:spcBef>
                <a:spcPct val="0"/>
              </a:spcBef>
              <a:buFont typeface="Arial" pitchFamily="34" charset="0"/>
              <a:buNone/>
              <a:defRPr/>
            </a:pPr>
            <a:endParaRPr lang="en-US" sz="2000" dirty="0" smtClean="0">
              <a:latin typeface="Baskerville Old Face" panose="02020602080505020303" pitchFamily="18" charset="0"/>
            </a:endParaRPr>
          </a:p>
          <a:p>
            <a:pPr marL="457200" lvl="1" indent="0">
              <a:spcBef>
                <a:spcPct val="0"/>
              </a:spcBef>
              <a:buFont typeface="Arial" pitchFamily="34" charset="0"/>
              <a:buNone/>
              <a:defRPr/>
            </a:pPr>
            <a:r>
              <a:rPr lang="en-US" sz="2000" b="1" dirty="0" smtClean="0">
                <a:latin typeface="Baskerville Old Face" panose="02020602080505020303" pitchFamily="18" charset="0"/>
              </a:rPr>
              <a:t>Staffing: </a:t>
            </a:r>
          </a:p>
          <a:p>
            <a:pPr marL="457200" lvl="1" indent="0">
              <a:spcBef>
                <a:spcPct val="0"/>
              </a:spcBef>
              <a:buFont typeface="Arial" pitchFamily="34" charset="0"/>
              <a:buNone/>
              <a:defRPr/>
            </a:pPr>
            <a:endParaRPr lang="en-US" sz="2000" dirty="0" smtClean="0">
              <a:latin typeface="Baskerville Old Face" panose="02020602080505020303" pitchFamily="18" charset="0"/>
            </a:endParaRPr>
          </a:p>
          <a:p>
            <a:pPr marL="857250" lvl="1" indent="-400050">
              <a:spcBef>
                <a:spcPct val="0"/>
              </a:spcBef>
              <a:buNone/>
              <a:defRPr/>
            </a:pPr>
            <a:r>
              <a:rPr lang="en-US" sz="2000" b="1" dirty="0" smtClean="0">
                <a:latin typeface="Baskerville Old Face" panose="02020602080505020303" pitchFamily="18" charset="0"/>
              </a:rPr>
              <a:t>I.</a:t>
            </a:r>
            <a:r>
              <a:rPr lang="en-US" sz="2000" dirty="0" smtClean="0">
                <a:latin typeface="Baskerville Old Face" panose="02020602080505020303" pitchFamily="18" charset="0"/>
              </a:rPr>
              <a:t> Describe the primary roles and responsibilities for each grant-funded position.  Attach a</a:t>
            </a:r>
            <a:r>
              <a:rPr lang="en-US" sz="2000" i="1" dirty="0" smtClean="0">
                <a:latin typeface="Baskerville Old Face" panose="02020602080505020303" pitchFamily="18" charset="0"/>
              </a:rPr>
              <a:t> </a:t>
            </a:r>
            <a:r>
              <a:rPr lang="en-US" sz="2000" dirty="0" smtClean="0">
                <a:latin typeface="Baskerville Old Face" panose="02020602080505020303" pitchFamily="18" charset="0"/>
              </a:rPr>
              <a:t>job description for each position discussed (Attachment A-4).  </a:t>
            </a:r>
          </a:p>
          <a:p>
            <a:pPr lvl="1">
              <a:spcBef>
                <a:spcPct val="0"/>
              </a:spcBef>
              <a:buNone/>
              <a:defRPr/>
            </a:pPr>
            <a:endParaRPr lang="en-US" sz="2000" dirty="0" smtClean="0">
              <a:latin typeface="Baskerville Old Face" panose="02020602080505020303" pitchFamily="18" charset="0"/>
            </a:endParaRPr>
          </a:p>
          <a:p>
            <a:pPr lvl="1">
              <a:spcBef>
                <a:spcPct val="0"/>
              </a:spcBef>
              <a:buNone/>
              <a:defRPr/>
            </a:pPr>
            <a:r>
              <a:rPr lang="en-US" sz="2000" dirty="0" smtClean="0">
                <a:latin typeface="Baskerville Old Face" panose="02020602080505020303" pitchFamily="18" charset="0"/>
              </a:rPr>
              <a:t>   </a:t>
            </a:r>
            <a:r>
              <a:rPr lang="en-US" sz="2000" b="1" dirty="0" smtClean="0">
                <a:latin typeface="Baskerville Old Face" panose="02020602080505020303" pitchFamily="18" charset="0"/>
              </a:rPr>
              <a:t>J. </a:t>
            </a:r>
            <a:r>
              <a:rPr lang="en-US" sz="2000" dirty="0" smtClean="0">
                <a:latin typeface="Baskerville Old Face" panose="02020602080505020303" pitchFamily="18" charset="0"/>
              </a:rPr>
              <a:t>Explain the plan for orientation and training of grant-funded staff. </a:t>
            </a:r>
          </a:p>
          <a:p>
            <a:pPr marL="857250" lvl="1" indent="-400050">
              <a:spcBef>
                <a:spcPct val="0"/>
              </a:spcBef>
              <a:buFont typeface="Arial" pitchFamily="34" charset="0"/>
              <a:buAutoNum type="romanUcPeriod"/>
              <a:defRPr/>
            </a:pPr>
            <a:endParaRPr lang="en-US" sz="1800" dirty="0" smtClean="0"/>
          </a:p>
          <a:p>
            <a:pPr marL="800100" lvl="1" indent="-342900">
              <a:spcBef>
                <a:spcPct val="0"/>
              </a:spcBef>
              <a:buFont typeface="Arial" pitchFamily="34" charset="0"/>
              <a:buNone/>
              <a:defRPr/>
            </a:pPr>
            <a:endParaRPr lang="en-US" sz="1600"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153400" cy="990600"/>
          </a:xfrm>
        </p:spPr>
        <p:txBody>
          <a:bodyPr/>
          <a:lstStyle/>
          <a:p>
            <a:r>
              <a:rPr lang="en-US" dirty="0" smtClean="0">
                <a:latin typeface="Baskerville Old Face" panose="02020602080505020303" pitchFamily="18" charset="0"/>
              </a:rPr>
              <a:t>Goals, Objectives, and Evaluation </a:t>
            </a:r>
            <a:endParaRPr lang="en-US" dirty="0">
              <a:latin typeface="Baskerville Old Face" panose="02020602080505020303" pitchFamily="18" charset="0"/>
            </a:endParaRPr>
          </a:p>
        </p:txBody>
      </p:sp>
      <p:sp>
        <p:nvSpPr>
          <p:cNvPr id="3" name="Content Placeholder 2"/>
          <p:cNvSpPr>
            <a:spLocks noGrp="1"/>
          </p:cNvSpPr>
          <p:nvPr>
            <p:ph sz="quarter" idx="1"/>
          </p:nvPr>
        </p:nvSpPr>
        <p:spPr>
          <a:xfrm>
            <a:off x="609600" y="1600200"/>
            <a:ext cx="8153400" cy="4495800"/>
          </a:xfrm>
        </p:spPr>
        <p:txBody>
          <a:bodyPr>
            <a:normAutofit fontScale="70000" lnSpcReduction="20000"/>
          </a:bodyPr>
          <a:lstStyle/>
          <a:p>
            <a:pPr>
              <a:buNone/>
              <a:defRPr/>
            </a:pPr>
            <a:endParaRPr lang="en-US" sz="3200" b="1" i="1" dirty="0" smtClean="0"/>
          </a:p>
          <a:p>
            <a:pPr>
              <a:buNone/>
              <a:defRPr/>
            </a:pPr>
            <a:r>
              <a:rPr lang="en-US" sz="3200" b="1" i="1" dirty="0" smtClean="0">
                <a:latin typeface="Baskerville Old Face" panose="02020602080505020303" pitchFamily="18" charset="0"/>
              </a:rPr>
              <a:t>a.    </a:t>
            </a:r>
            <a:r>
              <a:rPr lang="en-US" sz="3200" dirty="0" smtClean="0">
                <a:latin typeface="Baskerville Old Face" panose="02020602080505020303" pitchFamily="18" charset="0"/>
              </a:rPr>
              <a:t>List the required program goals as outlined in the RFP.  </a:t>
            </a:r>
          </a:p>
          <a:p>
            <a:pPr>
              <a:buFont typeface="Arial" pitchFamily="34" charset="0"/>
              <a:buNone/>
              <a:defRPr/>
            </a:pPr>
            <a:r>
              <a:rPr lang="en-US" sz="3200" dirty="0" smtClean="0">
                <a:latin typeface="Baskerville Old Face" panose="02020602080505020303" pitchFamily="18" charset="0"/>
              </a:rPr>
              <a:t>	</a:t>
            </a:r>
          </a:p>
          <a:p>
            <a:pPr>
              <a:buFont typeface="Arial" pitchFamily="34" charset="0"/>
              <a:buNone/>
              <a:defRPr/>
            </a:pPr>
            <a:endParaRPr lang="en-US" sz="3200" dirty="0" smtClean="0">
              <a:latin typeface="Baskerville Old Face" panose="02020602080505020303" pitchFamily="18" charset="0"/>
            </a:endParaRPr>
          </a:p>
          <a:p>
            <a:pPr>
              <a:buFont typeface="Arial" pitchFamily="34" charset="0"/>
              <a:buNone/>
              <a:defRPr/>
            </a:pPr>
            <a:r>
              <a:rPr lang="en-US" sz="3200" b="1" dirty="0" smtClean="0">
                <a:latin typeface="Baskerville Old Face" panose="02020602080505020303" pitchFamily="18" charset="0"/>
              </a:rPr>
              <a:t>b. 	</a:t>
            </a:r>
            <a:r>
              <a:rPr lang="en-US" sz="3200" dirty="0" smtClean="0">
                <a:latin typeface="Baskerville Old Face" panose="02020602080505020303" pitchFamily="18" charset="0"/>
              </a:rPr>
              <a:t>List the required program objectives as outlined in the RFP.</a:t>
            </a:r>
          </a:p>
          <a:p>
            <a:pPr>
              <a:buFont typeface="Arial" pitchFamily="34" charset="0"/>
              <a:buNone/>
              <a:defRPr/>
            </a:pPr>
            <a:r>
              <a:rPr lang="en-US" sz="3200" dirty="0" smtClean="0">
                <a:latin typeface="Baskerville Old Face" panose="02020602080505020303" pitchFamily="18" charset="0"/>
              </a:rPr>
              <a:t> 	</a:t>
            </a:r>
          </a:p>
          <a:p>
            <a:pPr>
              <a:buFont typeface="Arial" pitchFamily="34" charset="0"/>
              <a:buNone/>
              <a:defRPr/>
            </a:pPr>
            <a:endParaRPr lang="en-US" sz="3200" dirty="0" smtClean="0">
              <a:latin typeface="Baskerville Old Face" panose="02020602080505020303" pitchFamily="18" charset="0"/>
            </a:endParaRPr>
          </a:p>
          <a:p>
            <a:pPr>
              <a:buNone/>
              <a:defRPr/>
            </a:pPr>
            <a:r>
              <a:rPr lang="en-US" sz="3200" b="1" dirty="0" smtClean="0">
                <a:latin typeface="Baskerville Old Face" panose="02020602080505020303" pitchFamily="18" charset="0"/>
              </a:rPr>
              <a:t>c.   </a:t>
            </a:r>
            <a:r>
              <a:rPr lang="en-US" sz="3200" dirty="0" smtClean="0">
                <a:latin typeface="Baskerville Old Face" panose="02020602080505020303" pitchFamily="18" charset="0"/>
              </a:rPr>
              <a:t>Explain fully how all stated goals and objectives will be reached and evaluated.</a:t>
            </a:r>
          </a:p>
          <a:p>
            <a:pPr>
              <a:buNone/>
              <a:defRPr/>
            </a:pPr>
            <a:endParaRPr lang="en-US" sz="3200" dirty="0" smtClean="0">
              <a:latin typeface="Baskerville Old Face" panose="02020602080505020303" pitchFamily="18" charset="0"/>
            </a:endParaRPr>
          </a:p>
          <a:p>
            <a:pPr>
              <a:buNone/>
              <a:defRPr/>
            </a:pPr>
            <a:r>
              <a:rPr lang="en-US" sz="3200" b="1" dirty="0" smtClean="0">
                <a:latin typeface="Baskerville Old Face" panose="02020602080505020303" pitchFamily="18" charset="0"/>
              </a:rPr>
              <a:t>d.   </a:t>
            </a:r>
            <a:r>
              <a:rPr lang="en-US" sz="3200" dirty="0" smtClean="0">
                <a:latin typeface="Baskerville Old Face" panose="02020602080505020303" pitchFamily="18" charset="0"/>
              </a:rPr>
              <a:t>Applicants will be required to explain how they currently collect data on youth served and how they plan to expand this collection to include source of referral  information.</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lstStyle/>
          <a:p>
            <a:r>
              <a:rPr lang="en-US" dirty="0" smtClean="0">
                <a:latin typeface="Baskerville Old Face" panose="02020602080505020303" pitchFamily="18" charset="0"/>
              </a:rPr>
              <a:t>Sustainability</a:t>
            </a:r>
            <a:endParaRPr lang="en-US" dirty="0">
              <a:latin typeface="Baskerville Old Face" panose="02020602080505020303" pitchFamily="18" charset="0"/>
            </a:endParaRPr>
          </a:p>
        </p:txBody>
      </p:sp>
      <p:sp>
        <p:nvSpPr>
          <p:cNvPr id="3" name="Content Placeholder 2"/>
          <p:cNvSpPr>
            <a:spLocks noGrp="1"/>
          </p:cNvSpPr>
          <p:nvPr>
            <p:ph sz="quarter" idx="1"/>
          </p:nvPr>
        </p:nvSpPr>
        <p:spPr/>
        <p:txBody>
          <a:bodyPr>
            <a:normAutofit fontScale="92500" lnSpcReduction="20000"/>
          </a:bodyPr>
          <a:lstStyle/>
          <a:p>
            <a:endParaRPr lang="en-US" dirty="0" smtClean="0"/>
          </a:p>
          <a:p>
            <a:r>
              <a:rPr lang="en-US" dirty="0" smtClean="0">
                <a:latin typeface="Baskerville Old Face" panose="02020602080505020303" pitchFamily="18" charset="0"/>
              </a:rPr>
              <a:t>Specific activities</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Current funding sources</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Potential funding streams</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Volunteers</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Building evidence-based capacity </a:t>
            </a:r>
          </a:p>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990600"/>
          </a:xfrm>
        </p:spPr>
        <p:txBody>
          <a:bodyPr/>
          <a:lstStyle/>
          <a:p>
            <a:r>
              <a:rPr lang="en-US" dirty="0" smtClean="0">
                <a:latin typeface="Baskerville Old Face" panose="02020602080505020303" pitchFamily="18" charset="0"/>
              </a:rPr>
              <a:t>Previous Accomplishments </a:t>
            </a:r>
            <a:endParaRPr lang="en-US" dirty="0">
              <a:latin typeface="Baskerville Old Face" panose="02020602080505020303" pitchFamily="18" charset="0"/>
            </a:endParaRPr>
          </a:p>
        </p:txBody>
      </p:sp>
      <p:sp>
        <p:nvSpPr>
          <p:cNvPr id="3" name="Content Placeholder 2"/>
          <p:cNvSpPr>
            <a:spLocks noGrp="1"/>
          </p:cNvSpPr>
          <p:nvPr>
            <p:ph sz="quarter" idx="1"/>
          </p:nvPr>
        </p:nvSpPr>
        <p:spPr/>
        <p:txBody>
          <a:bodyPr>
            <a:normAutofit/>
          </a:bodyPr>
          <a:lstStyle/>
          <a:p>
            <a:endParaRPr lang="en-US" dirty="0" smtClean="0"/>
          </a:p>
          <a:p>
            <a:r>
              <a:rPr lang="en-US" dirty="0" smtClean="0">
                <a:latin typeface="Baskerville Old Face" panose="02020602080505020303" pitchFamily="18" charset="0"/>
              </a:rPr>
              <a:t>Successful Interventions</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Summary of activities</a:t>
            </a:r>
          </a:p>
          <a:p>
            <a:endParaRPr lang="en-US" dirty="0" smtClean="0">
              <a:latin typeface="Baskerville Old Face" panose="02020602080505020303" pitchFamily="18" charset="0"/>
            </a:endParaRPr>
          </a:p>
          <a:p>
            <a:r>
              <a:rPr lang="en-US" dirty="0" smtClean="0">
                <a:latin typeface="Baskerville Old Face" panose="02020602080505020303" pitchFamily="18" charset="0"/>
              </a:rPr>
              <a:t>Previous problems </a:t>
            </a:r>
            <a:endParaRPr lang="en-U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04800"/>
            <a:ext cx="8077200" cy="1143000"/>
          </a:xfrm>
        </p:spPr>
        <p:txBody>
          <a:bodyPr>
            <a:normAutofit/>
          </a:bodyPr>
          <a:lstStyle/>
          <a:p>
            <a:pPr algn="ctr" eaLnBrk="1" hangingPunct="1"/>
            <a:r>
              <a:rPr lang="en-US" sz="4000" dirty="0" smtClean="0">
                <a:latin typeface="Baskerville Old Face" pitchFamily="18" charset="0"/>
              </a:rPr>
              <a:t>Timeline</a:t>
            </a:r>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1524000" y="1600200"/>
            <a:ext cx="6019800" cy="5257800"/>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5262" y="5529262"/>
            <a:ext cx="1285875" cy="128587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391400" cy="838200"/>
          </a:xfrm>
        </p:spPr>
        <p:txBody>
          <a:bodyPr>
            <a:normAutofit fontScale="90000"/>
          </a:bodyPr>
          <a:lstStyle/>
          <a:p>
            <a:pPr algn="ctr"/>
            <a:r>
              <a:rPr lang="en-US" dirty="0" smtClean="0"/>
              <a:t> </a:t>
            </a:r>
            <a:r>
              <a:rPr lang="en-US" dirty="0" smtClean="0">
                <a:latin typeface="Baskerville Old Face" pitchFamily="18" charset="0"/>
              </a:rPr>
              <a:t>Juvenile Justice Reform </a:t>
            </a:r>
            <a:endParaRPr lang="en-US" dirty="0">
              <a:latin typeface="Baskerville Old Face" pitchFamily="18" charset="0"/>
            </a:endParaRPr>
          </a:p>
        </p:txBody>
      </p:sp>
      <p:sp>
        <p:nvSpPr>
          <p:cNvPr id="3" name="Content Placeholder 2"/>
          <p:cNvSpPr>
            <a:spLocks noGrp="1"/>
          </p:cNvSpPr>
          <p:nvPr>
            <p:ph type="subTitle" idx="1"/>
          </p:nvPr>
        </p:nvSpPr>
        <p:spPr>
          <a:xfrm>
            <a:off x="304800" y="1295400"/>
            <a:ext cx="7620000" cy="3048000"/>
          </a:xfrm>
        </p:spPr>
        <p:txBody>
          <a:bodyPr>
            <a:normAutofit/>
          </a:bodyPr>
          <a:lstStyle/>
          <a:p>
            <a:pPr>
              <a:buFont typeface="Arial" pitchFamily="34" charset="0"/>
              <a:buNone/>
            </a:pPr>
            <a:endParaRPr lang="en-US" sz="3200" i="1" dirty="0" smtClean="0"/>
          </a:p>
          <a:p>
            <a:pPr>
              <a:buFont typeface="Arial" pitchFamily="34" charset="0"/>
              <a:buNone/>
            </a:pPr>
            <a:endParaRPr lang="en-US" sz="3200" i="1" dirty="0" smtClean="0"/>
          </a:p>
        </p:txBody>
      </p:sp>
      <p:sp>
        <p:nvSpPr>
          <p:cNvPr id="4" name="Rectangle 3"/>
          <p:cNvSpPr/>
          <p:nvPr/>
        </p:nvSpPr>
        <p:spPr>
          <a:xfrm>
            <a:off x="1295400" y="2057400"/>
            <a:ext cx="6629400" cy="1138773"/>
          </a:xfrm>
          <a:prstGeom prst="rect">
            <a:avLst/>
          </a:prstGeom>
        </p:spPr>
        <p:txBody>
          <a:bodyPr wrap="square">
            <a:spAutoFit/>
          </a:bodyPr>
          <a:lstStyle/>
          <a:p>
            <a:pPr algn="ctr">
              <a:buFont typeface="Arial" pitchFamily="34" charset="0"/>
              <a:buNone/>
            </a:pPr>
            <a:r>
              <a:rPr lang="en-US" sz="4400" i="1" dirty="0" smtClean="0">
                <a:latin typeface="Baskerville Old Face" pitchFamily="18" charset="0"/>
              </a:rPr>
              <a:t>Fiscal Overview</a:t>
            </a:r>
            <a:endParaRPr lang="en-US" sz="4400" dirty="0" smtClean="0">
              <a:latin typeface="Baskerville Old Face" pitchFamily="18" charset="0"/>
            </a:endParaRPr>
          </a:p>
          <a:p>
            <a:endParaRPr lang="en-US" dirty="0">
              <a:latin typeface="Baskerville Old Face"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162" y="3315235"/>
            <a:ext cx="1285875" cy="1285875"/>
          </a:xfrm>
          <a:prstGeom prst="rect">
            <a:avLst/>
          </a:prstGeom>
        </p:spPr>
      </p:pic>
    </p:spTree>
    <p:extLst>
      <p:ext uri="{BB962C8B-B14F-4D97-AF65-F5344CB8AC3E}">
        <p14:creationId xmlns:p14="http://schemas.microsoft.com/office/powerpoint/2010/main" val="2696079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anose="02020602080505020303" pitchFamily="18" charset="0"/>
              </a:rPr>
              <a:t>Accepting Your Award</a:t>
            </a:r>
            <a:endParaRPr lang="en-US" dirty="0">
              <a:latin typeface="Baskerville Old Face" panose="02020602080505020303" pitchFamily="18" charset="0"/>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057400" y="2743200"/>
            <a:ext cx="2895600" cy="4114800"/>
          </a:xfrm>
        </p:spPr>
      </p:pic>
    </p:spTree>
    <p:extLst>
      <p:ext uri="{BB962C8B-B14F-4D97-AF65-F5344CB8AC3E}">
        <p14:creationId xmlns:p14="http://schemas.microsoft.com/office/powerpoint/2010/main" val="3745240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anose="02020602080505020303" pitchFamily="18" charset="0"/>
              </a:rPr>
              <a:t>Award Packet Activation</a:t>
            </a:r>
            <a:endParaRPr lang="en-US" dirty="0">
              <a:latin typeface="Baskerville Old Face" panose="02020602080505020303" pitchFamily="18" charset="0"/>
            </a:endParaRPr>
          </a:p>
        </p:txBody>
      </p:sp>
      <p:sp>
        <p:nvSpPr>
          <p:cNvPr id="3" name="Content Placeholder 2"/>
          <p:cNvSpPr>
            <a:spLocks noGrp="1"/>
          </p:cNvSpPr>
          <p:nvPr>
            <p:ph sz="quarter" idx="1"/>
          </p:nvPr>
        </p:nvSpPr>
        <p:spPr>
          <a:xfrm>
            <a:off x="612648" y="1600200"/>
            <a:ext cx="8153400" cy="3505200"/>
          </a:xfrm>
        </p:spPr>
        <p:txBody>
          <a:bodyPr>
            <a:normAutofit fontScale="77500" lnSpcReduction="20000"/>
          </a:bodyPr>
          <a:lstStyle/>
          <a:p>
            <a:pPr>
              <a:buFont typeface="Wingdings" panose="05000000000000000000" pitchFamily="2" charset="2"/>
              <a:buChar char="q"/>
            </a:pPr>
            <a:r>
              <a:rPr lang="en-US" dirty="0" smtClean="0">
                <a:latin typeface="Baskerville Old Face" panose="02020602080505020303" pitchFamily="18" charset="0"/>
              </a:rPr>
              <a:t>Accepting </a:t>
            </a:r>
            <a:r>
              <a:rPr lang="en-US" dirty="0">
                <a:latin typeface="Baskerville Old Face" panose="02020602080505020303" pitchFamily="18" charset="0"/>
              </a:rPr>
              <a:t>Y</a:t>
            </a:r>
            <a:r>
              <a:rPr lang="en-US" dirty="0" smtClean="0">
                <a:latin typeface="Baskerville Old Face" panose="02020602080505020303" pitchFamily="18" charset="0"/>
              </a:rPr>
              <a:t>our Award</a:t>
            </a:r>
          </a:p>
          <a:p>
            <a:pPr lvl="1">
              <a:buFont typeface="Wingdings" panose="05000000000000000000" pitchFamily="2" charset="2"/>
              <a:buChar char="Ø"/>
            </a:pPr>
            <a:r>
              <a:rPr lang="en-US" dirty="0" smtClean="0">
                <a:latin typeface="Baskerville Old Face" panose="02020602080505020303" pitchFamily="18" charset="0"/>
              </a:rPr>
              <a:t>Award notifications will be announced on </a:t>
            </a:r>
          </a:p>
          <a:p>
            <a:pPr marL="365760" lvl="1" indent="0">
              <a:buNone/>
            </a:pPr>
            <a:r>
              <a:rPr lang="en-US" dirty="0" smtClean="0">
                <a:latin typeface="Baskerville Old Face" panose="02020602080505020303" pitchFamily="18" charset="0"/>
              </a:rPr>
              <a:t>June 16, 2014 and all awards packages are due back to </a:t>
            </a:r>
            <a:r>
              <a:rPr lang="en-US" dirty="0" err="1" smtClean="0">
                <a:latin typeface="Baskerville Old Face" panose="02020602080505020303" pitchFamily="18" charset="0"/>
              </a:rPr>
              <a:t>CJCC</a:t>
            </a:r>
            <a:r>
              <a:rPr lang="en-US" dirty="0" smtClean="0">
                <a:latin typeface="Baskerville Old Face" panose="02020602080505020303" pitchFamily="18" charset="0"/>
              </a:rPr>
              <a:t> by </a:t>
            </a:r>
          </a:p>
          <a:p>
            <a:pPr marL="365760" lvl="1" indent="0">
              <a:buNone/>
            </a:pPr>
            <a:r>
              <a:rPr lang="en-US" dirty="0" smtClean="0">
                <a:latin typeface="Baskerville Old Face" panose="02020602080505020303" pitchFamily="18" charset="0"/>
              </a:rPr>
              <a:t>July 31, 2014 (45 days after date of execution)</a:t>
            </a:r>
          </a:p>
          <a:p>
            <a:pPr lvl="1">
              <a:buFont typeface="Wingdings" panose="05000000000000000000" pitchFamily="2" charset="2"/>
              <a:buChar char="Ø"/>
            </a:pPr>
            <a:r>
              <a:rPr lang="en-US" dirty="0" smtClean="0">
                <a:latin typeface="Baskerville Old Face" panose="02020602080505020303" pitchFamily="18" charset="0"/>
              </a:rPr>
              <a:t>Refer to the enclosed instructions when completing your award package</a:t>
            </a:r>
          </a:p>
          <a:p>
            <a:pPr lvl="1">
              <a:buFont typeface="Wingdings" panose="05000000000000000000" pitchFamily="2" charset="2"/>
              <a:buChar char="Ø"/>
            </a:pPr>
            <a:r>
              <a:rPr lang="en-US" dirty="0" smtClean="0">
                <a:latin typeface="Baskerville Old Face" panose="02020602080505020303" pitchFamily="18" charset="0"/>
              </a:rPr>
              <a:t>Carefully review special conditions</a:t>
            </a:r>
          </a:p>
          <a:p>
            <a:pPr lvl="1">
              <a:buFont typeface="Wingdings" panose="05000000000000000000" pitchFamily="2" charset="2"/>
              <a:buChar char="Ø"/>
            </a:pPr>
            <a:r>
              <a:rPr lang="en-US" dirty="0" smtClean="0">
                <a:latin typeface="Baskerville Old Face" panose="02020602080505020303" pitchFamily="18" charset="0"/>
              </a:rPr>
              <a:t>Be sure to have all award documents signed by the appropriate authorized official.</a:t>
            </a:r>
          </a:p>
          <a:p>
            <a:pPr lvl="1">
              <a:buFont typeface="Wingdings" panose="05000000000000000000" pitchFamily="2" charset="2"/>
              <a:buChar char="Ø"/>
            </a:pPr>
            <a:r>
              <a:rPr lang="en-US" dirty="0">
                <a:latin typeface="Baskerville Old Face" panose="02020602080505020303" pitchFamily="18" charset="0"/>
              </a:rPr>
              <a:t>Funds cannot be drawn down until all documentation is received and approved by </a:t>
            </a:r>
            <a:r>
              <a:rPr lang="en-US" dirty="0" err="1">
                <a:latin typeface="Baskerville Old Face" panose="02020602080505020303" pitchFamily="18" charset="0"/>
              </a:rPr>
              <a:t>CJCC</a:t>
            </a:r>
            <a:r>
              <a:rPr lang="en-US" dirty="0">
                <a:latin typeface="Baskerville Old Face" panose="02020602080505020303" pitchFamily="18" charset="0"/>
              </a:rPr>
              <a:t>.</a:t>
            </a:r>
          </a:p>
          <a:p>
            <a:pPr marL="365760" lvl="1" indent="0">
              <a:buNone/>
            </a:pPr>
            <a:endParaRPr lang="en-US" dirty="0" smtClean="0">
              <a:latin typeface="Baskerville Old Face" panose="02020602080505020303" pitchFamily="18" charset="0"/>
            </a:endParaRPr>
          </a:p>
          <a:p>
            <a:pPr lvl="1">
              <a:buFont typeface="Wingdings" panose="05000000000000000000" pitchFamily="2" charset="2"/>
              <a:buChar char="Ø"/>
            </a:pPr>
            <a:endParaRPr lang="en-US" dirty="0">
              <a:latin typeface="Baskerville Old Face" panose="02020602080505020303" pitchFamily="18" charset="0"/>
            </a:endParaRPr>
          </a:p>
        </p:txBody>
      </p:sp>
    </p:spTree>
    <p:extLst>
      <p:ext uri="{BB962C8B-B14F-4D97-AF65-F5344CB8AC3E}">
        <p14:creationId xmlns:p14="http://schemas.microsoft.com/office/powerpoint/2010/main" val="4188369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381000"/>
            <a:ext cx="8305800" cy="1143000"/>
          </a:xfrm>
        </p:spPr>
        <p:txBody>
          <a:bodyPr>
            <a:normAutofit/>
          </a:bodyPr>
          <a:lstStyle/>
          <a:p>
            <a:pPr eaLnBrk="1" hangingPunct="1"/>
            <a:r>
              <a:rPr lang="en-US" sz="4000" dirty="0" smtClean="0">
                <a:latin typeface="Baskerville Old Face" pitchFamily="18" charset="0"/>
              </a:rPr>
              <a:t>Authorized Official</a:t>
            </a:r>
          </a:p>
        </p:txBody>
      </p:sp>
      <p:sp>
        <p:nvSpPr>
          <p:cNvPr id="12291" name="Rectangle 3"/>
          <p:cNvSpPr>
            <a:spLocks noGrp="1" noChangeArrowheads="1"/>
          </p:cNvSpPr>
          <p:nvPr>
            <p:ph sz="quarter" idx="1"/>
          </p:nvPr>
        </p:nvSpPr>
        <p:spPr>
          <a:xfrm>
            <a:off x="457200" y="1828800"/>
            <a:ext cx="8001000" cy="4343400"/>
          </a:xfrm>
        </p:spPr>
        <p:txBody>
          <a:bodyPr/>
          <a:lstStyle/>
          <a:p>
            <a:pPr eaLnBrk="1" hangingPunct="1">
              <a:buClr>
                <a:schemeClr val="accent1"/>
              </a:buClr>
            </a:pPr>
            <a:r>
              <a:rPr lang="en-US" sz="2800" dirty="0" smtClean="0">
                <a:latin typeface="Baskerville Old Face" pitchFamily="18" charset="0"/>
              </a:rPr>
              <a:t>Government Agencies</a:t>
            </a:r>
          </a:p>
          <a:p>
            <a:pPr lvl="1" eaLnBrk="1" hangingPunct="1">
              <a:buFont typeface="Wingdings" pitchFamily="2" charset="2"/>
              <a:buChar char="Ø"/>
            </a:pPr>
            <a:r>
              <a:rPr lang="en-US" sz="2400" dirty="0" smtClean="0">
                <a:latin typeface="Baskerville Old Face" pitchFamily="18" charset="0"/>
              </a:rPr>
              <a:t>County Commission Chair or Mayor </a:t>
            </a:r>
          </a:p>
          <a:p>
            <a:pPr eaLnBrk="1" hangingPunct="1">
              <a:buClr>
                <a:schemeClr val="accent1"/>
              </a:buClr>
            </a:pPr>
            <a:r>
              <a:rPr lang="en-US" sz="2800" dirty="0" smtClean="0">
                <a:latin typeface="Baskerville Old Face" pitchFamily="18" charset="0"/>
              </a:rPr>
              <a:t>Delegating Signing Authority</a:t>
            </a:r>
          </a:p>
          <a:p>
            <a:pPr lvl="1">
              <a:buFont typeface="Wingdings" panose="05000000000000000000" pitchFamily="2" charset="2"/>
              <a:buChar char="Ø"/>
            </a:pPr>
            <a:r>
              <a:rPr lang="en-US" sz="2400" dirty="0">
                <a:latin typeface="Baskerville Old Face" pitchFamily="18" charset="0"/>
              </a:rPr>
              <a:t>Signature Authorization Letter</a:t>
            </a:r>
            <a:endParaRPr lang="en-US" sz="2500" dirty="0" smtClean="0">
              <a:latin typeface="Baskerville Old Face" pitchFamily="18" charset="0"/>
            </a:endParaRPr>
          </a:p>
          <a:p>
            <a:pPr lvl="1">
              <a:buFont typeface="Wingdings" panose="05000000000000000000" pitchFamily="2" charset="2"/>
              <a:buChar char="Ø"/>
            </a:pPr>
            <a:r>
              <a:rPr lang="en-US" dirty="0" smtClean="0">
                <a:latin typeface="Baskerville Old Face" pitchFamily="18" charset="0"/>
              </a:rPr>
              <a:t>Delegated </a:t>
            </a:r>
            <a:r>
              <a:rPr lang="en-US" dirty="0">
                <a:latin typeface="Baskerville Old Face" pitchFamily="18" charset="0"/>
              </a:rPr>
              <a:t>signing authority </a:t>
            </a:r>
            <a:r>
              <a:rPr lang="en-US" dirty="0" smtClean="0">
                <a:latin typeface="Baskerville Old Face" pitchFamily="18" charset="0"/>
              </a:rPr>
              <a:t>will specifically apply </a:t>
            </a:r>
            <a:r>
              <a:rPr lang="en-US" dirty="0">
                <a:latin typeface="Baskerville Old Face" pitchFamily="18" charset="0"/>
              </a:rPr>
              <a:t>to this </a:t>
            </a:r>
            <a:r>
              <a:rPr lang="en-US" dirty="0" smtClean="0">
                <a:latin typeface="Baskerville Old Face" pitchFamily="18" charset="0"/>
              </a:rPr>
              <a:t>grant for the current grant cycle. </a:t>
            </a:r>
          </a:p>
          <a:p>
            <a:pPr marL="365760" lvl="1" indent="0" eaLnBrk="1" hangingPunct="1">
              <a:buNone/>
            </a:pPr>
            <a:endParaRPr lang="en-US" dirty="0" smtClean="0">
              <a:latin typeface="Baskerville Old Face" pitchFamily="18" charset="0"/>
            </a:endParaRPr>
          </a:p>
          <a:p>
            <a:pPr marL="365760" lvl="1" indent="0">
              <a:buNone/>
            </a:pPr>
            <a:endParaRPr lang="en-US" dirty="0">
              <a:latin typeface="Baskerville Old Face" pitchFamily="18" charset="0"/>
            </a:endParaRPr>
          </a:p>
          <a:p>
            <a:pPr marL="365760" lvl="1" indent="0" eaLnBrk="1" hangingPunct="1">
              <a:buNone/>
            </a:pPr>
            <a:endParaRPr lang="en-US" dirty="0" smtClean="0">
              <a:latin typeface="Baskerville Old Fac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Baskerville Old Face" pitchFamily="18" charset="0"/>
              </a:rPr>
              <a:t>About Us</a:t>
            </a:r>
            <a:endParaRPr lang="en-US" dirty="0">
              <a:latin typeface="Baskerville Old Face" pitchFamily="18" charset="0"/>
            </a:endParaRPr>
          </a:p>
        </p:txBody>
      </p:sp>
      <p:sp>
        <p:nvSpPr>
          <p:cNvPr id="5" name="Content Placeholder 4"/>
          <p:cNvSpPr>
            <a:spLocks noGrp="1"/>
          </p:cNvSpPr>
          <p:nvPr>
            <p:ph sz="quarter" idx="1"/>
          </p:nvPr>
        </p:nvSpPr>
        <p:spPr/>
        <p:txBody>
          <a:bodyPr/>
          <a:lstStyle/>
          <a:p>
            <a:endParaRPr lang="en-US" dirty="0" smtClean="0"/>
          </a:p>
          <a:p>
            <a:endParaRPr lang="en-US" dirty="0"/>
          </a:p>
        </p:txBody>
      </p:sp>
      <p:sp>
        <p:nvSpPr>
          <p:cNvPr id="6" name="TextBox 5"/>
          <p:cNvSpPr txBox="1"/>
          <p:nvPr/>
        </p:nvSpPr>
        <p:spPr>
          <a:xfrm>
            <a:off x="609600" y="2057400"/>
            <a:ext cx="7848600" cy="4031873"/>
          </a:xfrm>
          <a:prstGeom prst="rect">
            <a:avLst/>
          </a:prstGeom>
          <a:noFill/>
        </p:spPr>
        <p:txBody>
          <a:bodyPr wrap="square" rtlCol="0">
            <a:spAutoFit/>
          </a:bodyPr>
          <a:lstStyle/>
          <a:p>
            <a:r>
              <a:rPr lang="en-US" sz="3200" dirty="0" smtClean="0">
                <a:latin typeface="Baskerville Old Face" pitchFamily="18" charset="0"/>
              </a:rPr>
              <a:t>The Criminal Justice Coordinating Council (CJCC) represents the culmination of many efforts to establish a statewide body that would build consensus and unity among the State's diverse and interdependent criminal justice system components. CJCC is charged with fiscal oversight of the Juvenile Justice Incentive Grant Program</a:t>
            </a: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anose="02020602080505020303" pitchFamily="18" charset="0"/>
              </a:rPr>
              <a:t>Accepting Your Award (cont.)</a:t>
            </a:r>
            <a:endParaRPr lang="en-US" dirty="0">
              <a:latin typeface="Baskerville Old Face" panose="02020602080505020303" pitchFamily="18" charset="0"/>
            </a:endParaRPr>
          </a:p>
        </p:txBody>
      </p:sp>
      <p:sp>
        <p:nvSpPr>
          <p:cNvPr id="3" name="Content Placeholder 2"/>
          <p:cNvSpPr>
            <a:spLocks noGrp="1"/>
          </p:cNvSpPr>
          <p:nvPr>
            <p:ph sz="quarter" idx="1"/>
          </p:nvPr>
        </p:nvSpPr>
        <p:spPr/>
        <p:txBody>
          <a:bodyPr/>
          <a:lstStyle/>
          <a:p>
            <a:pPr>
              <a:buClr>
                <a:schemeClr val="accent1"/>
              </a:buClr>
            </a:pPr>
            <a:r>
              <a:rPr lang="en-US" dirty="0">
                <a:latin typeface="Baskerville Old Face" pitchFamily="18" charset="0"/>
                <a:cs typeface="Times New Roman" pitchFamily="18" charset="0"/>
              </a:rPr>
              <a:t>Documents in the award packet to complete</a:t>
            </a:r>
            <a:r>
              <a:rPr lang="en-US" dirty="0" smtClean="0">
                <a:latin typeface="Baskerville Old Face" pitchFamily="18" charset="0"/>
                <a:cs typeface="Times New Roman" pitchFamily="18" charset="0"/>
              </a:rPr>
              <a:t>:</a:t>
            </a:r>
          </a:p>
          <a:p>
            <a:pPr lvl="1">
              <a:buFont typeface="Wingdings" pitchFamily="2" charset="2"/>
              <a:buChar char="Ø"/>
            </a:pPr>
            <a:r>
              <a:rPr lang="en-US" dirty="0" err="1" smtClean="0">
                <a:latin typeface="Baskerville Old Face" pitchFamily="18" charset="0"/>
                <a:cs typeface="Times New Roman" pitchFamily="18" charset="0"/>
              </a:rPr>
              <a:t>Subgrant</a:t>
            </a:r>
            <a:r>
              <a:rPr lang="en-US" dirty="0" smtClean="0">
                <a:latin typeface="Baskerville Old Face" pitchFamily="18" charset="0"/>
                <a:cs typeface="Times New Roman" pitchFamily="18" charset="0"/>
              </a:rPr>
              <a:t> Award Form</a:t>
            </a:r>
            <a:endParaRPr lang="en-US" dirty="0">
              <a:latin typeface="Baskerville Old Face" pitchFamily="18" charset="0"/>
              <a:cs typeface="Times New Roman" pitchFamily="18" charset="0"/>
            </a:endParaRPr>
          </a:p>
          <a:p>
            <a:pPr lvl="1">
              <a:buFont typeface="Wingdings" pitchFamily="2" charset="2"/>
              <a:buChar char="Ø"/>
            </a:pPr>
            <a:r>
              <a:rPr lang="en-US" dirty="0">
                <a:latin typeface="Baskerville Old Face" pitchFamily="18" charset="0"/>
                <a:cs typeface="Times New Roman" pitchFamily="18" charset="0"/>
              </a:rPr>
              <a:t>Special </a:t>
            </a:r>
            <a:r>
              <a:rPr lang="en-US" dirty="0" smtClean="0">
                <a:latin typeface="Baskerville Old Face" pitchFamily="18" charset="0"/>
                <a:cs typeface="Times New Roman" pitchFamily="18" charset="0"/>
              </a:rPr>
              <a:t>Conditions </a:t>
            </a:r>
            <a:endParaRPr lang="en-US" dirty="0">
              <a:latin typeface="Baskerville Old Face" pitchFamily="18" charset="0"/>
              <a:cs typeface="Times New Roman" pitchFamily="18" charset="0"/>
            </a:endParaRPr>
          </a:p>
          <a:p>
            <a:pPr lvl="1">
              <a:buFont typeface="Wingdings" pitchFamily="2" charset="2"/>
              <a:buChar char="Ø"/>
            </a:pPr>
            <a:r>
              <a:rPr lang="en-US" dirty="0">
                <a:latin typeface="Baskerville Old Face" pitchFamily="18" charset="0"/>
                <a:cs typeface="Times New Roman" pitchFamily="18" charset="0"/>
              </a:rPr>
              <a:t>Reimbursement Selection Form </a:t>
            </a:r>
          </a:p>
          <a:p>
            <a:pPr lvl="1">
              <a:buFont typeface="Wingdings" pitchFamily="2" charset="2"/>
              <a:buChar char="Ø"/>
            </a:pPr>
            <a:r>
              <a:rPr lang="en-US" dirty="0" err="1">
                <a:latin typeface="Baskerville Old Face" pitchFamily="18" charset="0"/>
                <a:cs typeface="Times New Roman" pitchFamily="18" charset="0"/>
              </a:rPr>
              <a:t>Subgrant</a:t>
            </a:r>
            <a:r>
              <a:rPr lang="en-US" dirty="0">
                <a:latin typeface="Baskerville Old Face" pitchFamily="18" charset="0"/>
                <a:cs typeface="Times New Roman" pitchFamily="18" charset="0"/>
              </a:rPr>
              <a:t> Adjustment Request (SAR) #1 </a:t>
            </a:r>
          </a:p>
          <a:p>
            <a:pPr lvl="1">
              <a:buFont typeface="Wingdings" pitchFamily="2" charset="2"/>
              <a:buChar char="Ø"/>
            </a:pPr>
            <a:r>
              <a:rPr lang="en-US" dirty="0" err="1">
                <a:latin typeface="Baskerville Old Face" pitchFamily="18" charset="0"/>
                <a:cs typeface="Times New Roman" pitchFamily="18" charset="0"/>
              </a:rPr>
              <a:t>Subgrant</a:t>
            </a:r>
            <a:r>
              <a:rPr lang="en-US" dirty="0">
                <a:latin typeface="Baskerville Old Face" pitchFamily="18" charset="0"/>
                <a:cs typeface="Times New Roman" pitchFamily="18" charset="0"/>
              </a:rPr>
              <a:t> Expenditure Report/Request for Funds</a:t>
            </a:r>
          </a:p>
          <a:p>
            <a:pPr lvl="1">
              <a:buFont typeface="Wingdings" pitchFamily="2" charset="2"/>
              <a:buChar char="Ø"/>
            </a:pPr>
            <a:r>
              <a:rPr lang="en-US" dirty="0">
                <a:latin typeface="Baskerville Old Face" pitchFamily="18" charset="0"/>
                <a:cs typeface="Times New Roman" pitchFamily="18" charset="0"/>
              </a:rPr>
              <a:t>Request for Initial Advance Payment </a:t>
            </a:r>
            <a:r>
              <a:rPr lang="en-US" dirty="0" smtClean="0">
                <a:latin typeface="Baskerville Old Face" pitchFamily="18" charset="0"/>
                <a:cs typeface="Times New Roman" pitchFamily="18" charset="0"/>
              </a:rPr>
              <a:t>Form</a:t>
            </a:r>
          </a:p>
          <a:p>
            <a:pPr lvl="1">
              <a:buFont typeface="Wingdings" pitchFamily="2" charset="2"/>
              <a:buChar char="Ø"/>
            </a:pPr>
            <a:r>
              <a:rPr lang="en-US" dirty="0" smtClean="0">
                <a:latin typeface="Baskerville Old Face" pitchFamily="18" charset="0"/>
                <a:cs typeface="Times New Roman" pitchFamily="18" charset="0"/>
              </a:rPr>
              <a:t>Designation of Grant Officials</a:t>
            </a:r>
            <a:endParaRPr lang="en-US" dirty="0">
              <a:latin typeface="Baskerville Old Face" pitchFamily="18" charset="0"/>
              <a:cs typeface="Times New Roman" pitchFamily="18" charset="0"/>
            </a:endParaRPr>
          </a:p>
          <a:p>
            <a:endParaRPr lang="en-US" dirty="0"/>
          </a:p>
        </p:txBody>
      </p:sp>
    </p:spTree>
    <p:extLst>
      <p:ext uri="{BB962C8B-B14F-4D97-AF65-F5344CB8AC3E}">
        <p14:creationId xmlns:p14="http://schemas.microsoft.com/office/powerpoint/2010/main" val="1573592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657378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699189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951648246"/>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48" name="Acrobat Document" r:id="rId4" imgW="5829199" imgH="7543800" progId="AcroExch.Document.7">
                  <p:embed/>
                </p:oleObj>
              </mc:Choice>
              <mc:Fallback>
                <p:oleObj name="Acrobat Document" r:id="rId4" imgW="5829199" imgH="7543800" progId="AcroExch.Document.7">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21687435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smtClean="0">
                <a:latin typeface="Baskerville Old Face" pitchFamily="18" charset="0"/>
              </a:rPr>
              <a:t>Subgrant</a:t>
            </a:r>
            <a:r>
              <a:rPr lang="en-US" dirty="0" smtClean="0">
                <a:latin typeface="Baskerville Old Face" pitchFamily="18" charset="0"/>
              </a:rPr>
              <a:t> Adjustment Requests </a:t>
            </a:r>
            <a:endParaRPr lang="en-US" dirty="0">
              <a:latin typeface="Baskerville Old Face"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675" y="5410200"/>
            <a:ext cx="1285875" cy="1285875"/>
          </a:xfrm>
          <a:prstGeom prst="rect">
            <a:avLst/>
          </a:prstGeom>
        </p:spPr>
      </p:pic>
    </p:spTree>
    <p:extLst>
      <p:ext uri="{BB962C8B-B14F-4D97-AF65-F5344CB8AC3E}">
        <p14:creationId xmlns:p14="http://schemas.microsoft.com/office/powerpoint/2010/main" val="771189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Baskerville Old Face" panose="02020602080505020303" pitchFamily="18" charset="0"/>
              </a:rPr>
              <a:t>Subgrant</a:t>
            </a:r>
            <a:r>
              <a:rPr lang="en-US" dirty="0" smtClean="0">
                <a:latin typeface="Baskerville Old Face" panose="02020602080505020303" pitchFamily="18" charset="0"/>
              </a:rPr>
              <a:t> Adjustment Requests (SAR)</a:t>
            </a:r>
            <a:endParaRPr lang="en-US" dirty="0">
              <a:latin typeface="Baskerville Old Face" panose="02020602080505020303" pitchFamily="18" charset="0"/>
            </a:endParaRPr>
          </a:p>
        </p:txBody>
      </p:sp>
      <p:sp>
        <p:nvSpPr>
          <p:cNvPr id="3" name="Content Placeholder 2"/>
          <p:cNvSpPr>
            <a:spLocks noGrp="1"/>
          </p:cNvSpPr>
          <p:nvPr>
            <p:ph sz="quarter" idx="1"/>
          </p:nvPr>
        </p:nvSpPr>
        <p:spPr/>
        <p:txBody>
          <a:bodyPr/>
          <a:lstStyle/>
          <a:p>
            <a:r>
              <a:rPr lang="en-US" dirty="0" smtClean="0">
                <a:latin typeface="Baskerville Old Face" panose="02020602080505020303" pitchFamily="18" charset="0"/>
              </a:rPr>
              <a:t>Submit SAR #1 with your Award Package</a:t>
            </a:r>
          </a:p>
          <a:p>
            <a:r>
              <a:rPr lang="en-US" dirty="0" smtClean="0">
                <a:latin typeface="Baskerville Old Face" panose="02020602080505020303" pitchFamily="18" charset="0"/>
              </a:rPr>
              <a:t>A formal request must be submitted when requesting revisions for the following:</a:t>
            </a:r>
          </a:p>
          <a:p>
            <a:pPr lvl="1">
              <a:buFont typeface="Wingdings" panose="05000000000000000000" pitchFamily="2" charset="2"/>
              <a:buChar char="Ø"/>
            </a:pPr>
            <a:r>
              <a:rPr lang="en-US" dirty="0" smtClean="0">
                <a:latin typeface="Baskerville Old Face" panose="02020602080505020303" pitchFamily="18" charset="0"/>
              </a:rPr>
              <a:t>Budget Adjustments</a:t>
            </a:r>
          </a:p>
          <a:p>
            <a:pPr lvl="1">
              <a:buFont typeface="Wingdings" panose="05000000000000000000" pitchFamily="2" charset="2"/>
              <a:buChar char="Ø"/>
            </a:pPr>
            <a:r>
              <a:rPr lang="en-US" dirty="0" smtClean="0">
                <a:latin typeface="Baskerville Old Face" panose="02020602080505020303" pitchFamily="18" charset="0"/>
              </a:rPr>
              <a:t>Change of Project Officials/Addresses</a:t>
            </a:r>
          </a:p>
          <a:p>
            <a:pPr lvl="1">
              <a:buFont typeface="Wingdings" panose="05000000000000000000" pitchFamily="2" charset="2"/>
              <a:buChar char="Ø"/>
            </a:pPr>
            <a:r>
              <a:rPr lang="en-US" dirty="0" smtClean="0">
                <a:latin typeface="Baskerville Old Face" panose="02020602080505020303" pitchFamily="18" charset="0"/>
              </a:rPr>
              <a:t>Project Personnel</a:t>
            </a:r>
          </a:p>
          <a:p>
            <a:pPr lvl="1">
              <a:buFont typeface="Wingdings" panose="05000000000000000000" pitchFamily="2" charset="2"/>
              <a:buChar char="Ø"/>
            </a:pPr>
            <a:r>
              <a:rPr lang="en-US" dirty="0" smtClean="0">
                <a:latin typeface="Baskerville Old Face" panose="02020602080505020303" pitchFamily="18" charset="0"/>
              </a:rPr>
              <a:t>Goals and Objectives of program</a:t>
            </a:r>
            <a:endParaRPr lang="en-US" dirty="0">
              <a:latin typeface="Baskerville Old Face" panose="02020602080505020303" pitchFamily="18" charset="0"/>
            </a:endParaRPr>
          </a:p>
        </p:txBody>
      </p:sp>
    </p:spTree>
    <p:extLst>
      <p:ext uri="{BB962C8B-B14F-4D97-AF65-F5344CB8AC3E}">
        <p14:creationId xmlns:p14="http://schemas.microsoft.com/office/powerpoint/2010/main" val="25916367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4572000" cy="6858000"/>
          </a:xfrm>
          <a:prstGeom prst="rect">
            <a:avLst/>
          </a:prstGeom>
          <a:noFill/>
          <a:ln w="12700">
            <a:solidFill>
              <a:schemeClr val="tx1"/>
            </a:solid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72000" y="0"/>
            <a:ext cx="4572000" cy="685800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41759742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latin typeface="Baskerville Old Face" pitchFamily="18" charset="0"/>
              </a:rPr>
              <a:t>Subgrant</a:t>
            </a:r>
            <a:r>
              <a:rPr lang="en-US" dirty="0" smtClean="0">
                <a:latin typeface="Baskerville Old Face" pitchFamily="18" charset="0"/>
              </a:rPr>
              <a:t> Expenditure Report</a:t>
            </a:r>
            <a:endParaRPr lang="en-US" dirty="0">
              <a:latin typeface="Baskerville Old Face"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675" y="5410200"/>
            <a:ext cx="1285875" cy="12858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2743200"/>
            <a:ext cx="5943600" cy="3429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Baskerville Old Face" panose="02020602080505020303" pitchFamily="18" charset="0"/>
              </a:rPr>
              <a:t>Subgrant</a:t>
            </a:r>
            <a:r>
              <a:rPr lang="en-US" dirty="0" smtClean="0">
                <a:latin typeface="Baskerville Old Face" panose="02020602080505020303" pitchFamily="18" charset="0"/>
              </a:rPr>
              <a:t> Expenditure Reports (</a:t>
            </a:r>
            <a:r>
              <a:rPr lang="en-US" dirty="0" err="1" smtClean="0">
                <a:latin typeface="Baskerville Old Face" panose="02020602080505020303" pitchFamily="18" charset="0"/>
              </a:rPr>
              <a:t>SERs</a:t>
            </a:r>
            <a:r>
              <a:rPr lang="en-US" dirty="0" smtClean="0">
                <a:latin typeface="Baskerville Old Face" panose="02020602080505020303" pitchFamily="18" charset="0"/>
              </a:rPr>
              <a:t>)</a:t>
            </a:r>
            <a:endParaRPr lang="en-US" dirty="0">
              <a:latin typeface="Baskerville Old Face" panose="02020602080505020303" pitchFamily="18" charset="0"/>
            </a:endParaRPr>
          </a:p>
        </p:txBody>
      </p:sp>
      <p:sp>
        <p:nvSpPr>
          <p:cNvPr id="3" name="Content Placeholder 2"/>
          <p:cNvSpPr>
            <a:spLocks noGrp="1"/>
          </p:cNvSpPr>
          <p:nvPr>
            <p:ph sz="quarter" idx="1"/>
          </p:nvPr>
        </p:nvSpPr>
        <p:spPr/>
        <p:txBody>
          <a:bodyPr/>
          <a:lstStyle/>
          <a:p>
            <a:pPr>
              <a:buClr>
                <a:schemeClr val="accent1"/>
              </a:buClr>
            </a:pPr>
            <a:r>
              <a:rPr lang="en-US" sz="2800" dirty="0">
                <a:latin typeface="Baskerville Old Face" pitchFamily="18" charset="0"/>
              </a:rPr>
              <a:t>Schedule for Submitting Reimbursements</a:t>
            </a:r>
            <a:r>
              <a:rPr lang="en-US" sz="2500" dirty="0">
                <a:latin typeface="Baskerville Old Face" pitchFamily="18" charset="0"/>
              </a:rPr>
              <a:t>:</a:t>
            </a:r>
          </a:p>
          <a:p>
            <a:pPr lvl="1">
              <a:buFont typeface="Wingdings" pitchFamily="2" charset="2"/>
              <a:buChar char="Ø"/>
            </a:pPr>
            <a:r>
              <a:rPr lang="en-US" dirty="0" smtClean="0">
                <a:latin typeface="Baskerville Old Face" pitchFamily="18" charset="0"/>
              </a:rPr>
              <a:t>Quarterly reports are </a:t>
            </a:r>
            <a:r>
              <a:rPr lang="en-US" dirty="0">
                <a:latin typeface="Baskerville Old Face" pitchFamily="18" charset="0"/>
              </a:rPr>
              <a:t>due </a:t>
            </a:r>
            <a:r>
              <a:rPr lang="en-US" dirty="0" smtClean="0">
                <a:latin typeface="Baskerville Old Face" pitchFamily="18" charset="0"/>
              </a:rPr>
              <a:t>15 </a:t>
            </a:r>
            <a:r>
              <a:rPr lang="en-US" dirty="0">
                <a:latin typeface="Baskerville Old Face" pitchFamily="18" charset="0"/>
              </a:rPr>
              <a:t>days after the end of each quarter </a:t>
            </a:r>
            <a:endParaRPr lang="en-US" dirty="0" smtClean="0">
              <a:latin typeface="Baskerville Old Face" pitchFamily="18" charset="0"/>
            </a:endParaRPr>
          </a:p>
          <a:p>
            <a:pPr lvl="1">
              <a:buFont typeface="Wingdings" pitchFamily="2" charset="2"/>
              <a:buChar char="Ø"/>
            </a:pPr>
            <a:r>
              <a:rPr lang="en-US" dirty="0" smtClean="0">
                <a:latin typeface="Baskerville Old Face" pitchFamily="18" charset="0"/>
              </a:rPr>
              <a:t>Monthly reports are </a:t>
            </a:r>
            <a:r>
              <a:rPr lang="en-US" dirty="0">
                <a:latin typeface="Baskerville Old Face" pitchFamily="18" charset="0"/>
              </a:rPr>
              <a:t>15 days after the end of each month</a:t>
            </a:r>
          </a:p>
          <a:p>
            <a:pPr lvl="1">
              <a:buFont typeface="Wingdings" pitchFamily="2" charset="2"/>
              <a:buChar char="Ø"/>
            </a:pPr>
            <a:r>
              <a:rPr lang="en-US" dirty="0">
                <a:latin typeface="Baskerville Old Face" pitchFamily="18" charset="0"/>
              </a:rPr>
              <a:t>All grant-related expenses incurred for the quarter must be listed on submitted </a:t>
            </a:r>
            <a:r>
              <a:rPr lang="en-US" dirty="0" err="1">
                <a:latin typeface="Baskerville Old Face" pitchFamily="18" charset="0"/>
              </a:rPr>
              <a:t>SERs</a:t>
            </a:r>
            <a:r>
              <a:rPr lang="en-US" dirty="0">
                <a:latin typeface="Baskerville Old Face" pitchFamily="18" charset="0"/>
              </a:rPr>
              <a:t> to obtain </a:t>
            </a:r>
            <a:r>
              <a:rPr lang="en-US" dirty="0" smtClean="0">
                <a:latin typeface="Baskerville Old Face" pitchFamily="18" charset="0"/>
              </a:rPr>
              <a:t>reimbursement</a:t>
            </a:r>
            <a:endParaRPr lang="en-US" dirty="0">
              <a:latin typeface="Baskerville Old Face" pitchFamily="18" charset="0"/>
            </a:endParaRPr>
          </a:p>
          <a:p>
            <a:pPr lvl="1">
              <a:buFont typeface="Wingdings" pitchFamily="2" charset="2"/>
              <a:buChar char="Ø"/>
            </a:pPr>
            <a:r>
              <a:rPr lang="en-US" dirty="0">
                <a:latin typeface="Baskerville Old Face" pitchFamily="18" charset="0"/>
              </a:rPr>
              <a:t>Expenses </a:t>
            </a:r>
            <a:r>
              <a:rPr lang="en-US" b="1" u="sng" dirty="0">
                <a:latin typeface="Baskerville Old Face" pitchFamily="18" charset="0"/>
              </a:rPr>
              <a:t>must </a:t>
            </a:r>
            <a:r>
              <a:rPr lang="en-US" dirty="0">
                <a:latin typeface="Baskerville Old Face" pitchFamily="18" charset="0"/>
              </a:rPr>
              <a:t> be incurred </a:t>
            </a:r>
            <a:r>
              <a:rPr lang="en-US" b="1" u="sng" dirty="0">
                <a:latin typeface="Baskerville Old Face" pitchFamily="18" charset="0"/>
              </a:rPr>
              <a:t>during the grant period </a:t>
            </a:r>
            <a:endParaRPr lang="en-US" dirty="0">
              <a:latin typeface="Baskerville Old Face" pitchFamily="18" charset="0"/>
            </a:endParaRPr>
          </a:p>
          <a:p>
            <a:pPr lvl="1">
              <a:buFont typeface="Wingdings" pitchFamily="2" charset="2"/>
              <a:buChar char="Ø"/>
            </a:pPr>
            <a:r>
              <a:rPr lang="en-US" dirty="0" smtClean="0">
                <a:latin typeface="Baskerville Old Face" pitchFamily="18" charset="0"/>
              </a:rPr>
              <a:t>(</a:t>
            </a:r>
            <a:r>
              <a:rPr lang="en-US" dirty="0" err="1" smtClean="0">
                <a:latin typeface="Baskerville Old Face" pitchFamily="18" charset="0"/>
              </a:rPr>
              <a:t>SERs</a:t>
            </a:r>
            <a:r>
              <a:rPr lang="en-US" dirty="0">
                <a:latin typeface="Baskerville Old Face" pitchFamily="18" charset="0"/>
              </a:rPr>
              <a:t>) must be signed by the authorized official or the </a:t>
            </a:r>
            <a:r>
              <a:rPr lang="en-US" dirty="0" smtClean="0">
                <a:latin typeface="Baskerville Old Face" pitchFamily="18" charset="0"/>
              </a:rPr>
              <a:t>appropriate designee</a:t>
            </a:r>
            <a:endParaRPr lang="en-US" dirty="0">
              <a:latin typeface="Baskerville Old Face" pitchFamily="18" charset="0"/>
            </a:endParaRPr>
          </a:p>
          <a:p>
            <a:endParaRPr lang="en-US" dirty="0"/>
          </a:p>
        </p:txBody>
      </p:sp>
    </p:spTree>
    <p:extLst>
      <p:ext uri="{BB962C8B-B14F-4D97-AF65-F5344CB8AC3E}">
        <p14:creationId xmlns:p14="http://schemas.microsoft.com/office/powerpoint/2010/main" val="42920891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Grp="1" noChangeAspect="1" noChangeArrowheads="1"/>
          </p:cNvPicPr>
          <p:nvPr>
            <p:ph sz="quarter" idx="1"/>
          </p:nvPr>
        </p:nvPicPr>
        <p:blipFill>
          <a:blip r:embed="rId3" cstate="print"/>
          <a:srcRect/>
          <a:stretch>
            <a:fillRect/>
          </a:stretch>
        </p:blipFill>
        <p:spPr>
          <a:xfrm>
            <a:off x="0" y="0"/>
            <a:ext cx="9143999" cy="6858000"/>
          </a:xfrm>
          <a:noFill/>
          <a:ln w="12700">
            <a:solidFill>
              <a:schemeClr val="tx1"/>
            </a:solidFill>
          </a:ln>
        </p:spPr>
      </p:pic>
    </p:spTree>
    <p:extLst>
      <p:ext uri="{BB962C8B-B14F-4D97-AF65-F5344CB8AC3E}">
        <p14:creationId xmlns:p14="http://schemas.microsoft.com/office/powerpoint/2010/main" val="4142405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ormAutofit fontScale="90000"/>
          </a:bodyPr>
          <a:lstStyle/>
          <a:p>
            <a:r>
              <a:rPr lang="en-US" dirty="0" smtClean="0">
                <a:latin typeface="Baskerville Old Face" pitchFamily="18" charset="0"/>
              </a:rPr>
              <a:t>Juvenile Incentive Grant Program RFP</a:t>
            </a:r>
            <a:endParaRPr lang="en-US" dirty="0">
              <a:latin typeface="Baskerville Old Face" pitchFamily="18" charset="0"/>
            </a:endParaRPr>
          </a:p>
        </p:txBody>
      </p:sp>
      <p:sp>
        <p:nvSpPr>
          <p:cNvPr id="3" name="Content Placeholder 2"/>
          <p:cNvSpPr>
            <a:spLocks noGrp="1"/>
          </p:cNvSpPr>
          <p:nvPr>
            <p:ph sz="quarter" idx="1"/>
          </p:nvPr>
        </p:nvSpPr>
        <p:spPr/>
        <p:txBody>
          <a:bodyPr/>
          <a:lstStyle/>
          <a:p>
            <a:endParaRPr lang="en-US" dirty="0" smtClean="0">
              <a:latin typeface="Baskerville Old Face" pitchFamily="18" charset="0"/>
            </a:endParaRPr>
          </a:p>
          <a:p>
            <a:r>
              <a:rPr lang="en-US" dirty="0" smtClean="0">
                <a:latin typeface="Baskerville Old Face" pitchFamily="18" charset="0"/>
              </a:rPr>
              <a:t>In keeping with Governor Deal’s goal of increasing public safety through a more effective juvenile system, CJCC and the Juvenile Justice Incentive Funding Committee offers this request for proposals seeking local juvenile projects that aim to reduce the number of youth served out of home.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Baskerville Old Face" pitchFamily="18" charset="0"/>
              </a:rPr>
              <a:t>Request for Initial Advance Payment</a:t>
            </a:r>
            <a:endParaRPr lang="en-US" dirty="0">
              <a:latin typeface="Baskerville Old Face"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675" y="5410200"/>
            <a:ext cx="1285875" cy="1285875"/>
          </a:xfrm>
          <a:prstGeom prst="rect">
            <a:avLst/>
          </a:prstGeom>
        </p:spPr>
      </p:pic>
    </p:spTree>
    <p:extLst>
      <p:ext uri="{BB962C8B-B14F-4D97-AF65-F5344CB8AC3E}">
        <p14:creationId xmlns:p14="http://schemas.microsoft.com/office/powerpoint/2010/main" val="32394505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askerville Old Face" pitchFamily="18" charset="0"/>
              </a:rPr>
              <a:t>Request for Initial Advance Payment</a:t>
            </a:r>
            <a:endParaRPr lang="en-US" dirty="0">
              <a:latin typeface="Baskerville Old Face"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1981200" y="1600200"/>
            <a:ext cx="5181600" cy="5181600"/>
          </a:xfrm>
          <a:prstGeom prst="rect">
            <a:avLst/>
          </a:prstGeom>
          <a:noFill/>
          <a:ln w="22225">
            <a:solidFill>
              <a:schemeClr val="tx1"/>
            </a:solidFill>
            <a:miter lim="800000"/>
            <a:headEnd/>
            <a:tailEnd/>
          </a:ln>
        </p:spPr>
      </p:pic>
    </p:spTree>
    <p:extLst>
      <p:ext uri="{BB962C8B-B14F-4D97-AF65-F5344CB8AC3E}">
        <p14:creationId xmlns:p14="http://schemas.microsoft.com/office/powerpoint/2010/main" val="36434512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latin typeface="Baskerville Old Face" pitchFamily="18" charset="0"/>
              </a:rPr>
              <a:t>Reimbursement Key Notes</a:t>
            </a:r>
            <a:endParaRPr lang="en-US" sz="4000" dirty="0">
              <a:latin typeface="Baskerville Old Face"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675" y="5410200"/>
            <a:ext cx="1285875" cy="1285875"/>
          </a:xfrm>
          <a:prstGeom prst="rect">
            <a:avLst/>
          </a:prstGeom>
        </p:spPr>
      </p:pic>
    </p:spTree>
    <p:extLst>
      <p:ext uri="{BB962C8B-B14F-4D97-AF65-F5344CB8AC3E}">
        <p14:creationId xmlns:p14="http://schemas.microsoft.com/office/powerpoint/2010/main" val="8872675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sz="quarter" idx="4294967295"/>
          </p:nvPr>
        </p:nvSpPr>
        <p:spPr>
          <a:xfrm>
            <a:off x="0" y="1981200"/>
            <a:ext cx="8077200" cy="2286000"/>
          </a:xfrm>
        </p:spPr>
        <p:txBody>
          <a:bodyPr>
            <a:normAutofit/>
          </a:bodyPr>
          <a:lstStyle/>
          <a:p>
            <a:pPr algn="ctr" eaLnBrk="1" hangingPunct="1">
              <a:buClr>
                <a:srgbClr val="8CADAE"/>
              </a:buClr>
              <a:buFont typeface="Wingdings" pitchFamily="2" charset="2"/>
              <a:buNone/>
              <a:defRPr/>
            </a:pPr>
            <a:r>
              <a:rPr lang="en-US" sz="4800" b="1" i="1" dirty="0" smtClean="0">
                <a:effectLst>
                  <a:outerShdw blurRad="38100" dist="38100" dir="2700000" algn="tl">
                    <a:srgbClr val="C0C0C0"/>
                  </a:outerShdw>
                </a:effectLst>
                <a:latin typeface="Baskerville Old Face" pitchFamily="18" charset="0"/>
              </a:rPr>
              <a:t>If the expense is not listed in your approved budget, you cannot claim it!</a:t>
            </a:r>
          </a:p>
          <a:p>
            <a:pPr algn="ctr" eaLnBrk="1" hangingPunct="1">
              <a:buClr>
                <a:srgbClr val="8CADAE"/>
              </a:buClr>
              <a:buFont typeface="Wingdings" pitchFamily="2" charset="2"/>
              <a:buNone/>
              <a:defRPr/>
            </a:pPr>
            <a:endParaRPr lang="en-US" sz="3600" b="1" i="1" dirty="0" smtClean="0">
              <a:effectLst>
                <a:outerShdw blurRad="38100" dist="38100" dir="2700000" algn="tl">
                  <a:srgbClr val="C0C0C0"/>
                </a:outerShdw>
              </a:effectLst>
            </a:endParaRPr>
          </a:p>
          <a:p>
            <a:pPr algn="ctr" eaLnBrk="1" hangingPunct="1">
              <a:buClr>
                <a:srgbClr val="8CADAE"/>
              </a:buClr>
              <a:buFont typeface="Wingdings" pitchFamily="2" charset="2"/>
              <a:buNone/>
              <a:defRPr/>
            </a:pPr>
            <a:endParaRPr lang="en-US" sz="3600" b="1" i="1" dirty="0" smtClean="0">
              <a:effectLst>
                <a:outerShdw blurRad="38100" dist="38100" dir="2700000" algn="tl">
                  <a:srgbClr val="C0C0C0"/>
                </a:outerShdw>
              </a:effectLst>
            </a:endParaRPr>
          </a:p>
          <a:p>
            <a:pPr algn="ctr" eaLnBrk="1" hangingPunct="1">
              <a:buClr>
                <a:srgbClr val="8CADAE"/>
              </a:buClr>
              <a:buFont typeface="Wingdings" pitchFamily="2" charset="2"/>
              <a:buNone/>
              <a:defRPr/>
            </a:pPr>
            <a:endParaRPr lang="en-US" sz="4800" dirty="0" smtClean="0"/>
          </a:p>
        </p:txBody>
      </p:sp>
    </p:spTree>
    <p:extLst>
      <p:ext uri="{BB962C8B-B14F-4D97-AF65-F5344CB8AC3E}">
        <p14:creationId xmlns:p14="http://schemas.microsoft.com/office/powerpoint/2010/main" val="25825359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n-US" sz="4000" dirty="0" smtClean="0">
                <a:latin typeface="Baskerville Old Face" pitchFamily="18" charset="0"/>
              </a:rPr>
              <a:t>Tips for Successfully Submitting Your Reimbursement Request</a:t>
            </a:r>
          </a:p>
        </p:txBody>
      </p:sp>
      <p:sp>
        <p:nvSpPr>
          <p:cNvPr id="20483" name="Rectangle 3"/>
          <p:cNvSpPr>
            <a:spLocks noGrp="1" noChangeArrowheads="1"/>
          </p:cNvSpPr>
          <p:nvPr>
            <p:ph sz="quarter" idx="1"/>
          </p:nvPr>
        </p:nvSpPr>
        <p:spPr/>
        <p:txBody>
          <a:bodyPr/>
          <a:lstStyle/>
          <a:p>
            <a:pPr algn="just" eaLnBrk="1" hangingPunct="1">
              <a:buClr>
                <a:schemeClr val="accent1"/>
              </a:buClr>
            </a:pPr>
            <a:r>
              <a:rPr lang="en-US" sz="2800" dirty="0" smtClean="0">
                <a:latin typeface="Baskerville Old Face" pitchFamily="18" charset="0"/>
              </a:rPr>
              <a:t>Submit the following with each request</a:t>
            </a:r>
            <a:r>
              <a:rPr lang="en-US" sz="2600" dirty="0" smtClean="0">
                <a:latin typeface="Baskerville Old Face" pitchFamily="18" charset="0"/>
              </a:rPr>
              <a:t>:</a:t>
            </a:r>
          </a:p>
          <a:p>
            <a:pPr lvl="1" algn="just" eaLnBrk="1" hangingPunct="1">
              <a:buFont typeface="Wingdings" pitchFamily="2" charset="2"/>
              <a:buChar char="Ø"/>
            </a:pPr>
            <a:r>
              <a:rPr lang="en-US" sz="2400" b="1" dirty="0" smtClean="0">
                <a:latin typeface="Baskerville Old Face" pitchFamily="18" charset="0"/>
              </a:rPr>
              <a:t>Subgrant Expenditure Report/Request for Funds Form</a:t>
            </a:r>
            <a:r>
              <a:rPr lang="en-US" sz="2400" dirty="0" smtClean="0">
                <a:latin typeface="Baskerville Old Face" pitchFamily="18" charset="0"/>
              </a:rPr>
              <a:t> (turnaround document) signed by the authorized </a:t>
            </a:r>
          </a:p>
          <a:p>
            <a:pPr lvl="1" algn="just" eaLnBrk="1" hangingPunct="1">
              <a:buNone/>
            </a:pPr>
            <a:r>
              <a:rPr lang="en-US" sz="2400" dirty="0" smtClean="0">
                <a:latin typeface="Baskerville Old Face" pitchFamily="18" charset="0"/>
              </a:rPr>
              <a:t>    official /designee</a:t>
            </a:r>
          </a:p>
          <a:p>
            <a:pPr lvl="1" algn="just" eaLnBrk="1" hangingPunct="1">
              <a:buFont typeface="Wingdings" pitchFamily="2" charset="2"/>
              <a:buChar char="Ø"/>
            </a:pPr>
            <a:r>
              <a:rPr lang="en-US" sz="2400" b="1" dirty="0" smtClean="0">
                <a:latin typeface="Baskerville Old Face" pitchFamily="18" charset="0"/>
              </a:rPr>
              <a:t>Supporting documents</a:t>
            </a:r>
            <a:r>
              <a:rPr lang="en-US" sz="2400" dirty="0" smtClean="0">
                <a:latin typeface="Baskerville Old Face" pitchFamily="18" charset="0"/>
              </a:rPr>
              <a:t> </a:t>
            </a:r>
            <a:endParaRPr lang="en-US" sz="2400" dirty="0">
              <a:latin typeface="Baskerville Old Face" pitchFamily="18" charset="0"/>
            </a:endParaRPr>
          </a:p>
          <a:p>
            <a:pPr lvl="2" algn="just" eaLnBrk="1" hangingPunct="1">
              <a:buClr>
                <a:schemeClr val="accent1"/>
              </a:buClr>
            </a:pPr>
            <a:r>
              <a:rPr lang="en-US" sz="2400" dirty="0" smtClean="0">
                <a:latin typeface="Baskerville Old Face" pitchFamily="18" charset="0"/>
              </a:rPr>
              <a:t>Categorize all expenses with totals</a:t>
            </a:r>
          </a:p>
          <a:p>
            <a:pPr lvl="2" algn="just" eaLnBrk="1" hangingPunct="1">
              <a:buClr>
                <a:schemeClr val="accent1"/>
              </a:buClr>
            </a:pPr>
            <a:r>
              <a:rPr lang="en-US" sz="2400" dirty="0" smtClean="0">
                <a:latin typeface="Baskerville Old Face" pitchFamily="18" charset="0"/>
              </a:rPr>
              <a:t>Purchase Orders</a:t>
            </a:r>
          </a:p>
          <a:p>
            <a:pPr lvl="2" algn="just" eaLnBrk="1" hangingPunct="1">
              <a:buClr>
                <a:schemeClr val="accent1"/>
              </a:buClr>
            </a:pPr>
            <a:r>
              <a:rPr lang="en-US" sz="2400" dirty="0" smtClean="0">
                <a:latin typeface="Baskerville Old Face" pitchFamily="18" charset="0"/>
              </a:rPr>
              <a:t>Invoices</a:t>
            </a:r>
          </a:p>
          <a:p>
            <a:pPr lvl="2" algn="just" eaLnBrk="1" hangingPunct="1">
              <a:buClr>
                <a:schemeClr val="accent1"/>
              </a:buClr>
            </a:pPr>
            <a:r>
              <a:rPr lang="en-US" sz="2400" dirty="0" smtClean="0">
                <a:latin typeface="Baskerville Old Face" pitchFamily="18" charset="0"/>
              </a:rPr>
              <a:t>Proof of Payment (i.e., check copies)</a:t>
            </a:r>
          </a:p>
          <a:p>
            <a:pPr marL="685800" lvl="2" indent="0" eaLnBrk="1" hangingPunct="1">
              <a:buClr>
                <a:schemeClr val="accent1"/>
              </a:buClr>
              <a:buNone/>
            </a:pPr>
            <a:endParaRPr lang="en-US" sz="2400" dirty="0" smtClean="0">
              <a:latin typeface="Baskerville Old Face" pitchFamily="18" charset="0"/>
            </a:endParaRPr>
          </a:p>
        </p:txBody>
      </p:sp>
    </p:spTree>
    <p:extLst>
      <p:ext uri="{BB962C8B-B14F-4D97-AF65-F5344CB8AC3E}">
        <p14:creationId xmlns:p14="http://schemas.microsoft.com/office/powerpoint/2010/main" val="35115941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Baskerville Old Face" pitchFamily="18" charset="0"/>
              </a:rPr>
              <a:t>Links and Resources </a:t>
            </a:r>
            <a:endParaRPr lang="en-US" dirty="0">
              <a:latin typeface="Baskerville Old Face"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675" y="5410200"/>
            <a:ext cx="1285875" cy="1285875"/>
          </a:xfrm>
          <a:prstGeom prst="rect">
            <a:avLst/>
          </a:prstGeom>
        </p:spPr>
      </p:pic>
    </p:spTree>
    <p:extLst>
      <p:ext uri="{BB962C8B-B14F-4D97-AF65-F5344CB8AC3E}">
        <p14:creationId xmlns:p14="http://schemas.microsoft.com/office/powerpoint/2010/main" val="22348939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533400"/>
            <a:ext cx="8229600" cy="914400"/>
          </a:xfrm>
        </p:spPr>
        <p:txBody>
          <a:bodyPr>
            <a:normAutofit/>
          </a:bodyPr>
          <a:lstStyle/>
          <a:p>
            <a:r>
              <a:rPr lang="en-US" sz="4000" dirty="0" smtClean="0">
                <a:latin typeface="Baskerville Old Face" pitchFamily="18" charset="0"/>
              </a:rPr>
              <a:t>Helpful Links &amp; Resources</a:t>
            </a:r>
          </a:p>
        </p:txBody>
      </p:sp>
      <p:sp>
        <p:nvSpPr>
          <p:cNvPr id="28675" name="Rectangle 3"/>
          <p:cNvSpPr>
            <a:spLocks noGrp="1"/>
          </p:cNvSpPr>
          <p:nvPr>
            <p:ph sz="quarter" idx="1"/>
          </p:nvPr>
        </p:nvSpPr>
        <p:spPr>
          <a:xfrm>
            <a:off x="457200" y="1828800"/>
            <a:ext cx="8229600" cy="4495800"/>
          </a:xfrm>
        </p:spPr>
        <p:txBody>
          <a:bodyPr>
            <a:normAutofit/>
          </a:bodyPr>
          <a:lstStyle/>
          <a:p>
            <a:pPr>
              <a:lnSpc>
                <a:spcPct val="80000"/>
              </a:lnSpc>
              <a:buClr>
                <a:schemeClr val="accent1"/>
              </a:buClr>
            </a:pPr>
            <a:r>
              <a:rPr lang="en-US" sz="3000" b="1" dirty="0" smtClean="0">
                <a:latin typeface="Baskerville Old Face" pitchFamily="18" charset="0"/>
              </a:rPr>
              <a:t>Criminal Justice Coordinating Council</a:t>
            </a:r>
          </a:p>
          <a:p>
            <a:pPr>
              <a:lnSpc>
                <a:spcPct val="80000"/>
              </a:lnSpc>
              <a:buFont typeface="Wingdings 2" pitchFamily="18" charset="2"/>
              <a:buNone/>
            </a:pPr>
            <a:r>
              <a:rPr lang="en-US" sz="3000" dirty="0" smtClean="0">
                <a:latin typeface="Baskerville Old Face" pitchFamily="18" charset="0"/>
              </a:rPr>
              <a:t>	</a:t>
            </a:r>
            <a:r>
              <a:rPr lang="en-US" sz="3000" b="1" dirty="0" smtClean="0">
                <a:latin typeface="Baskerville Old Face" pitchFamily="18" charset="0"/>
                <a:hlinkClick r:id="rId3"/>
              </a:rPr>
              <a:t>http://cjcc.georgia.gov</a:t>
            </a:r>
            <a:r>
              <a:rPr lang="en-US" sz="3000" b="1" dirty="0" smtClean="0">
                <a:latin typeface="Baskerville Old Face" pitchFamily="18" charset="0"/>
              </a:rPr>
              <a:t>   </a:t>
            </a:r>
          </a:p>
          <a:p>
            <a:pPr>
              <a:lnSpc>
                <a:spcPct val="80000"/>
              </a:lnSpc>
            </a:pPr>
            <a:endParaRPr lang="en-US" sz="3000" dirty="0" smtClean="0">
              <a:latin typeface="Baskerville Old Face" pitchFamily="18" charset="0"/>
            </a:endParaRPr>
          </a:p>
          <a:p>
            <a:pPr>
              <a:lnSpc>
                <a:spcPct val="80000"/>
              </a:lnSpc>
              <a:buClr>
                <a:schemeClr val="accent1"/>
              </a:buClr>
            </a:pPr>
            <a:r>
              <a:rPr lang="en-US" sz="3000" dirty="0" smtClean="0">
                <a:latin typeface="Baskerville Old Face" pitchFamily="18" charset="0"/>
              </a:rPr>
              <a:t> </a:t>
            </a:r>
            <a:r>
              <a:rPr lang="en-US" sz="3000" b="1" dirty="0" smtClean="0">
                <a:latin typeface="Baskerville Old Face" pitchFamily="18" charset="0"/>
              </a:rPr>
              <a:t>Juvenile Justice Incentive Grant</a:t>
            </a:r>
          </a:p>
          <a:p>
            <a:pPr>
              <a:lnSpc>
                <a:spcPct val="80000"/>
              </a:lnSpc>
              <a:buNone/>
            </a:pPr>
            <a:r>
              <a:rPr lang="en-US" sz="3000" dirty="0" smtClean="0">
                <a:latin typeface="Baskerville Old Face" pitchFamily="18" charset="0"/>
              </a:rPr>
              <a:t>	</a:t>
            </a:r>
            <a:r>
              <a:rPr lang="en-US" sz="3000" b="1" dirty="0" smtClean="0">
                <a:latin typeface="Baskerville Old Face" pitchFamily="18" charset="0"/>
                <a:hlinkClick r:id="rId4"/>
              </a:rPr>
              <a:t>http://cjcc.georgia.gov/funding-opportunities</a:t>
            </a:r>
            <a:endParaRPr lang="en-US" sz="3000" b="1" dirty="0" smtClean="0">
              <a:latin typeface="Baskerville Old Face" pitchFamily="18" charset="0"/>
              <a:hlinkClick r:id="rId3"/>
            </a:endParaRPr>
          </a:p>
          <a:p>
            <a:pPr>
              <a:lnSpc>
                <a:spcPct val="80000"/>
              </a:lnSpc>
              <a:buNone/>
            </a:pPr>
            <a:endParaRPr lang="en-US" sz="3000" dirty="0" smtClean="0">
              <a:latin typeface="Baskerville Old Face" pitchFamily="18" charset="0"/>
            </a:endParaRPr>
          </a:p>
          <a:p>
            <a:pPr>
              <a:lnSpc>
                <a:spcPct val="80000"/>
              </a:lnSpc>
              <a:buFont typeface="Wingdings 2" pitchFamily="18" charset="2"/>
              <a:buNone/>
            </a:pPr>
            <a:endParaRPr lang="en-US" sz="3000" dirty="0" smtClean="0"/>
          </a:p>
          <a:p>
            <a:pPr>
              <a:lnSpc>
                <a:spcPct val="80000"/>
              </a:lnSpc>
              <a:buNone/>
            </a:pPr>
            <a:endParaRPr lang="en-US" sz="30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4000" dirty="0" smtClean="0">
                <a:latin typeface="Baskerville Old Face" pitchFamily="18" charset="0"/>
              </a:rPr>
              <a:t>Contact Information</a:t>
            </a:r>
          </a:p>
        </p:txBody>
      </p:sp>
      <p:sp>
        <p:nvSpPr>
          <p:cNvPr id="27651" name="Rectangle 3"/>
          <p:cNvSpPr>
            <a:spLocks noGrp="1" noChangeArrowheads="1"/>
          </p:cNvSpPr>
          <p:nvPr>
            <p:ph sz="quarter" idx="1"/>
          </p:nvPr>
        </p:nvSpPr>
        <p:spPr/>
        <p:txBody>
          <a:bodyPr>
            <a:noAutofit/>
          </a:bodyPr>
          <a:lstStyle/>
          <a:p>
            <a:pPr>
              <a:buClr>
                <a:schemeClr val="accent1"/>
              </a:buClr>
            </a:pPr>
            <a:r>
              <a:rPr lang="en-US" sz="2400" b="1" dirty="0" smtClean="0">
                <a:latin typeface="Baskerville Old Face" pitchFamily="18" charset="0"/>
              </a:rPr>
              <a:t>Matthew Pitts, Grant Specialist </a:t>
            </a:r>
          </a:p>
          <a:p>
            <a:pPr lvl="1">
              <a:buFont typeface="Wingdings" pitchFamily="2" charset="2"/>
              <a:buChar char="§"/>
            </a:pPr>
            <a:r>
              <a:rPr lang="en-US" sz="2400" dirty="0" smtClean="0">
                <a:latin typeface="Baskerville Old Face" pitchFamily="18" charset="0"/>
              </a:rPr>
              <a:t>404-656-5160 Office</a:t>
            </a:r>
          </a:p>
          <a:p>
            <a:pPr lvl="1">
              <a:buFont typeface="Wingdings" pitchFamily="2" charset="2"/>
              <a:buChar char="§"/>
            </a:pPr>
            <a:r>
              <a:rPr lang="en-US" sz="2400" dirty="0" smtClean="0">
                <a:latin typeface="Baskerville Old Face" pitchFamily="18" charset="0"/>
              </a:rPr>
              <a:t>404-656-5601 Fax</a:t>
            </a:r>
          </a:p>
          <a:p>
            <a:pPr lvl="1">
              <a:buFont typeface="Wingdings" pitchFamily="2" charset="2"/>
              <a:buChar char="§"/>
            </a:pPr>
            <a:r>
              <a:rPr lang="en-US" sz="2400" b="1" dirty="0" smtClean="0">
                <a:latin typeface="Baskerville Old Face" pitchFamily="18" charset="0"/>
                <a:hlinkClick r:id="rId3"/>
              </a:rPr>
              <a:t>Matthew.Pitts@children.ga.gov</a:t>
            </a:r>
          </a:p>
          <a:p>
            <a:pPr>
              <a:buClr>
                <a:schemeClr val="accent1"/>
              </a:buClr>
            </a:pPr>
            <a:r>
              <a:rPr lang="en-US" sz="2400" b="1" dirty="0" smtClean="0">
                <a:latin typeface="Baskerville Old Face" pitchFamily="18" charset="0"/>
              </a:rPr>
              <a:t>Reginald Boyd, Grant Specialist</a:t>
            </a:r>
          </a:p>
          <a:p>
            <a:pPr lvl="1">
              <a:buFont typeface="Wingdings" pitchFamily="2" charset="2"/>
              <a:buChar char="§"/>
            </a:pPr>
            <a:r>
              <a:rPr lang="en-US" sz="2400" dirty="0" smtClean="0">
                <a:latin typeface="Baskerville Old Face" pitchFamily="18" charset="0"/>
              </a:rPr>
              <a:t>404-657-2073 Office</a:t>
            </a:r>
          </a:p>
          <a:p>
            <a:pPr lvl="1">
              <a:buFont typeface="Wingdings" pitchFamily="2" charset="2"/>
              <a:buChar char="§"/>
            </a:pPr>
            <a:r>
              <a:rPr lang="en-US" sz="2400" dirty="0" smtClean="0">
                <a:latin typeface="Baskerville Old Face" pitchFamily="18" charset="0"/>
              </a:rPr>
              <a:t>404-657-1957 Fax </a:t>
            </a:r>
          </a:p>
          <a:p>
            <a:pPr lvl="1">
              <a:buFont typeface="Wingdings" pitchFamily="2" charset="2"/>
              <a:buChar char="§"/>
            </a:pPr>
            <a:r>
              <a:rPr lang="en-US" sz="2400" b="1" dirty="0" smtClean="0">
                <a:latin typeface="Baskerville Old Face" pitchFamily="18" charset="0"/>
                <a:hlinkClick r:id="rId3"/>
              </a:rPr>
              <a:t>Reginald.Boyd@cjcc.ga.gov</a:t>
            </a:r>
            <a:endParaRPr lang="en-US" sz="2400" b="1" dirty="0" smtClean="0">
              <a:latin typeface="Baskerville Old Face" pitchFamily="18" charset="0"/>
            </a:endParaRPr>
          </a:p>
          <a:p>
            <a:pPr>
              <a:buNone/>
            </a:pPr>
            <a:endParaRPr lang="en-US" sz="2700" dirty="0" smtClean="0"/>
          </a:p>
          <a:p>
            <a:pPr lvl="1"/>
            <a:endParaRPr lang="en-US" sz="2400" b="1" dirty="0" smtClean="0"/>
          </a:p>
          <a:p>
            <a:pPr lvl="1">
              <a:buFontTx/>
              <a:buNone/>
            </a:pPr>
            <a:endParaRPr lang="en-US" sz="2400" b="1"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sz="4000" dirty="0" smtClean="0">
                <a:latin typeface="Baskerville Old Face" pitchFamily="18" charset="0"/>
              </a:rPr>
              <a:t>Contact Information</a:t>
            </a:r>
          </a:p>
        </p:txBody>
      </p:sp>
      <p:sp>
        <p:nvSpPr>
          <p:cNvPr id="7171" name="Text Box 3"/>
          <p:cNvSpPr txBox="1">
            <a:spLocks noChangeArrowheads="1"/>
          </p:cNvSpPr>
          <p:nvPr/>
        </p:nvSpPr>
        <p:spPr bwMode="auto">
          <a:xfrm>
            <a:off x="685800" y="1752600"/>
            <a:ext cx="8001000" cy="4340225"/>
          </a:xfrm>
          <a:prstGeom prst="rect">
            <a:avLst/>
          </a:prstGeom>
          <a:noFill/>
          <a:ln w="9525">
            <a:noFill/>
            <a:miter lim="800000"/>
            <a:headEnd/>
            <a:tailEnd/>
          </a:ln>
        </p:spPr>
        <p:txBody>
          <a:bodyPr wrap="square">
            <a:spAutoFit/>
          </a:bodyPr>
          <a:lstStyle/>
          <a:p>
            <a:pPr>
              <a:buFont typeface="Arial" pitchFamily="34" charset="0"/>
              <a:buChar char="•"/>
              <a:defRPr/>
            </a:pPr>
            <a:r>
              <a:rPr lang="en-US" sz="2800" dirty="0" smtClean="0">
                <a:latin typeface="+mn-lt"/>
              </a:rPr>
              <a:t> </a:t>
            </a:r>
            <a:r>
              <a:rPr lang="en-US" sz="2800" dirty="0" smtClean="0">
                <a:latin typeface="Baskerville Old Face" pitchFamily="18" charset="0"/>
              </a:rPr>
              <a:t>Website </a:t>
            </a:r>
            <a:r>
              <a:rPr lang="en-US" sz="2800" dirty="0">
                <a:latin typeface="Baskerville Old Face" pitchFamily="18" charset="0"/>
              </a:rPr>
              <a:t>Address</a:t>
            </a:r>
            <a:r>
              <a:rPr lang="en-US" sz="2000" dirty="0">
                <a:latin typeface="Baskerville Old Face" pitchFamily="18" charset="0"/>
              </a:rPr>
              <a:t>	</a:t>
            </a:r>
          </a:p>
          <a:p>
            <a:pPr>
              <a:defRPr/>
            </a:pPr>
            <a:r>
              <a:rPr lang="en-US" dirty="0">
                <a:latin typeface="Baskerville Old Face" pitchFamily="18" charset="0"/>
              </a:rPr>
              <a:t>	</a:t>
            </a:r>
            <a:r>
              <a:rPr lang="en-US" dirty="0" smtClean="0">
                <a:latin typeface="Baskerville Old Face" pitchFamily="18" charset="0"/>
                <a:hlinkClick r:id="rId3"/>
              </a:rPr>
              <a:t>http</a:t>
            </a:r>
            <a:r>
              <a:rPr lang="en-US" dirty="0">
                <a:latin typeface="Baskerville Old Face" pitchFamily="18" charset="0"/>
                <a:hlinkClick r:id="rId3"/>
              </a:rPr>
              <a:t>://cjcc.georgia.gov</a:t>
            </a:r>
            <a:endParaRPr lang="en-US" dirty="0">
              <a:latin typeface="Baskerville Old Face" pitchFamily="18" charset="0"/>
            </a:endParaRPr>
          </a:p>
          <a:p>
            <a:pPr>
              <a:defRPr/>
            </a:pPr>
            <a:endParaRPr lang="en-US" dirty="0">
              <a:latin typeface="Baskerville Old Face" pitchFamily="18" charset="0"/>
            </a:endParaRPr>
          </a:p>
          <a:p>
            <a:pPr>
              <a:buFontTx/>
              <a:buChar char="•"/>
              <a:defRPr/>
            </a:pPr>
            <a:r>
              <a:rPr lang="en-US" sz="2800" dirty="0" smtClean="0">
                <a:latin typeface="Baskerville Old Face" pitchFamily="18" charset="0"/>
              </a:rPr>
              <a:t> Mail</a:t>
            </a:r>
            <a:r>
              <a:rPr lang="en-US" sz="2800" dirty="0">
                <a:latin typeface="Baskerville Old Face" pitchFamily="18" charset="0"/>
              </a:rPr>
              <a:t>: </a:t>
            </a:r>
            <a:r>
              <a:rPr lang="en-US" sz="2800" dirty="0" smtClean="0">
                <a:latin typeface="Baskerville Old Face" pitchFamily="18" charset="0"/>
              </a:rPr>
              <a:t> J</a:t>
            </a:r>
            <a:r>
              <a:rPr lang="en-US" dirty="0" smtClean="0">
                <a:latin typeface="Baskerville Old Face" pitchFamily="18" charset="0"/>
              </a:rPr>
              <a:t>uvenile Justice Incentive Grant </a:t>
            </a:r>
            <a:endParaRPr lang="en-US" dirty="0">
              <a:latin typeface="Baskerville Old Face" pitchFamily="18" charset="0"/>
            </a:endParaRPr>
          </a:p>
          <a:p>
            <a:pPr marL="1143000" lvl="2" indent="-228600">
              <a:defRPr/>
            </a:pPr>
            <a:r>
              <a:rPr lang="en-US" dirty="0" smtClean="0">
                <a:latin typeface="Baskerville Old Face" pitchFamily="18" charset="0"/>
              </a:rPr>
              <a:t>	Criminal </a:t>
            </a:r>
            <a:r>
              <a:rPr lang="en-US" dirty="0">
                <a:latin typeface="Baskerville Old Face" pitchFamily="18" charset="0"/>
              </a:rPr>
              <a:t>Justice Coordinating Council</a:t>
            </a:r>
          </a:p>
          <a:p>
            <a:pPr marL="1143000" lvl="2" indent="-228600">
              <a:defRPr/>
            </a:pPr>
            <a:r>
              <a:rPr lang="en-US" dirty="0" smtClean="0">
                <a:latin typeface="Baskerville Old Face" pitchFamily="18" charset="0"/>
              </a:rPr>
              <a:t>	104 </a:t>
            </a:r>
            <a:r>
              <a:rPr lang="en-US" dirty="0">
                <a:latin typeface="Baskerville Old Face" pitchFamily="18" charset="0"/>
              </a:rPr>
              <a:t>Marietta Street, NW, Suite 440</a:t>
            </a:r>
          </a:p>
          <a:p>
            <a:pPr>
              <a:defRPr/>
            </a:pPr>
            <a:r>
              <a:rPr lang="en-US" sz="2000" dirty="0">
                <a:latin typeface="Baskerville Old Face" pitchFamily="18" charset="0"/>
              </a:rPr>
              <a:t>	</a:t>
            </a:r>
            <a:r>
              <a:rPr lang="en-US" sz="2000" dirty="0" smtClean="0">
                <a:latin typeface="Baskerville Old Face" pitchFamily="18" charset="0"/>
              </a:rPr>
              <a:t>    </a:t>
            </a:r>
            <a:r>
              <a:rPr lang="en-US" dirty="0">
                <a:latin typeface="Baskerville Old Face" pitchFamily="18" charset="0"/>
              </a:rPr>
              <a:t>Atlanta, Georgia 30303-2743</a:t>
            </a:r>
          </a:p>
          <a:p>
            <a:pPr>
              <a:defRPr/>
            </a:pPr>
            <a:endParaRPr lang="en-US" dirty="0">
              <a:latin typeface="Baskerville Old Face" pitchFamily="18" charset="0"/>
            </a:endParaRPr>
          </a:p>
          <a:p>
            <a:pPr>
              <a:buFontTx/>
              <a:buChar char="•"/>
              <a:defRPr/>
            </a:pPr>
            <a:r>
              <a:rPr lang="en-US" sz="2800" dirty="0" smtClean="0">
                <a:latin typeface="Baskerville Old Face" pitchFamily="18" charset="0"/>
              </a:rPr>
              <a:t> Phone</a:t>
            </a:r>
            <a:r>
              <a:rPr lang="en-US" sz="2800" dirty="0">
                <a:latin typeface="Baskerville Old Face" pitchFamily="18" charset="0"/>
              </a:rPr>
              <a:t>:  </a:t>
            </a:r>
            <a:r>
              <a:rPr lang="en-US" dirty="0">
                <a:latin typeface="Baskerville Old Face" pitchFamily="18" charset="0"/>
              </a:rPr>
              <a:t>404-657-1956</a:t>
            </a:r>
          </a:p>
          <a:p>
            <a:pPr>
              <a:buFontTx/>
              <a:buChar char="•"/>
              <a:defRPr/>
            </a:pPr>
            <a:r>
              <a:rPr lang="en-US" sz="2800" dirty="0" smtClean="0">
                <a:latin typeface="Baskerville Old Face" pitchFamily="18" charset="0"/>
              </a:rPr>
              <a:t> Fax</a:t>
            </a:r>
            <a:r>
              <a:rPr lang="en-US" sz="2800" dirty="0">
                <a:latin typeface="Baskerville Old Face" pitchFamily="18" charset="0"/>
              </a:rPr>
              <a:t>:      </a:t>
            </a:r>
            <a:r>
              <a:rPr lang="en-US" dirty="0">
                <a:latin typeface="Baskerville Old Face" pitchFamily="18" charset="0"/>
              </a:rPr>
              <a:t>404-657-1957</a:t>
            </a:r>
            <a:endParaRPr lang="en-US" sz="2800" dirty="0">
              <a:latin typeface="Baskerville Old Face" pitchFamily="18" charset="0"/>
            </a:endParaRPr>
          </a:p>
          <a:p>
            <a:pPr>
              <a:defRPr/>
            </a:pPr>
            <a:r>
              <a:rPr lang="en-US" sz="2000" dirty="0">
                <a:latin typeface="+mn-lt"/>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Questions?</a:t>
            </a:r>
            <a:endParaRPr lang="en-US" dirty="0">
              <a:latin typeface="Baskerville Old Face"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725" y="5486400"/>
            <a:ext cx="1285875" cy="12858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6448" cy="990600"/>
          </a:xfrm>
        </p:spPr>
        <p:txBody>
          <a:bodyPr/>
          <a:lstStyle/>
          <a:p>
            <a:r>
              <a:rPr lang="en-US" dirty="0" smtClean="0">
                <a:latin typeface="Baskerville Old Face" pitchFamily="18" charset="0"/>
              </a:rPr>
              <a:t>Eligibility - Who can apply:</a:t>
            </a:r>
            <a:endParaRPr lang="en-US" dirty="0">
              <a:latin typeface="Baskerville Old Face" pitchFamily="18" charset="0"/>
            </a:endParaRPr>
          </a:p>
        </p:txBody>
      </p:sp>
      <p:sp>
        <p:nvSpPr>
          <p:cNvPr id="3" name="Content Placeholder 2"/>
          <p:cNvSpPr>
            <a:spLocks noGrp="1"/>
          </p:cNvSpPr>
          <p:nvPr>
            <p:ph sz="quarter" idx="1"/>
          </p:nvPr>
        </p:nvSpPr>
        <p:spPr>
          <a:xfrm>
            <a:off x="533400" y="1524000"/>
            <a:ext cx="8153400" cy="4876800"/>
          </a:xfrm>
        </p:spPr>
        <p:txBody>
          <a:bodyPr>
            <a:normAutofit fontScale="85000" lnSpcReduction="10000"/>
          </a:bodyPr>
          <a:lstStyle/>
          <a:p>
            <a:pPr marL="0" indent="0">
              <a:spcBef>
                <a:spcPct val="0"/>
              </a:spcBef>
              <a:buFontTx/>
              <a:buNone/>
              <a:tabLst>
                <a:tab pos="0" algn="l"/>
              </a:tabLst>
            </a:pPr>
            <a:endParaRPr lang="en-US" b="1" dirty="0" smtClean="0">
              <a:ea typeface="Times New Roman" pitchFamily="18" charset="0"/>
              <a:cs typeface="Franklin Gothic Book" pitchFamily="34" charset="0"/>
            </a:endParaRPr>
          </a:p>
          <a:p>
            <a:pPr marL="0" indent="0">
              <a:spcBef>
                <a:spcPct val="0"/>
              </a:spcBef>
              <a:buFontTx/>
              <a:buNone/>
              <a:tabLst>
                <a:tab pos="0" algn="l"/>
              </a:tabLst>
            </a:pPr>
            <a:r>
              <a:rPr lang="en-US" b="1" dirty="0" smtClean="0">
                <a:latin typeface="Baskerville Old Face" pitchFamily="18" charset="0"/>
                <a:ea typeface="Times New Roman" pitchFamily="18" charset="0"/>
                <a:cs typeface="Franklin Gothic Book" pitchFamily="34" charset="0"/>
              </a:rPr>
              <a:t>An eligible applicant must meet </a:t>
            </a:r>
            <a:r>
              <a:rPr lang="en-US" b="1" i="1" dirty="0" smtClean="0">
                <a:latin typeface="Baskerville Old Face" pitchFamily="18" charset="0"/>
                <a:ea typeface="Times New Roman" pitchFamily="18" charset="0"/>
                <a:cs typeface="Franklin Gothic Book" pitchFamily="34" charset="0"/>
              </a:rPr>
              <a:t>all</a:t>
            </a:r>
            <a:r>
              <a:rPr lang="en-US" b="1" dirty="0" smtClean="0">
                <a:latin typeface="Baskerville Old Face" pitchFamily="18" charset="0"/>
                <a:ea typeface="Times New Roman" pitchFamily="18" charset="0"/>
                <a:cs typeface="Franklin Gothic Book" pitchFamily="34" charset="0"/>
              </a:rPr>
              <a:t> the following criteria:</a:t>
            </a:r>
          </a:p>
          <a:p>
            <a:pPr marL="0" indent="0">
              <a:spcBef>
                <a:spcPct val="0"/>
              </a:spcBef>
              <a:buFontTx/>
              <a:buNone/>
              <a:tabLst>
                <a:tab pos="0" algn="l"/>
              </a:tabLst>
            </a:pPr>
            <a:endParaRPr lang="en-US" dirty="0" smtClean="0">
              <a:latin typeface="Baskerville Old Face" pitchFamily="18" charset="0"/>
              <a:ea typeface="Times New Roman" pitchFamily="18" charset="0"/>
              <a:cs typeface="Franklin Gothic Book" pitchFamily="34" charset="0"/>
            </a:endParaRPr>
          </a:p>
          <a:p>
            <a:pPr marL="0" indent="0">
              <a:spcBef>
                <a:spcPct val="0"/>
              </a:spcBef>
              <a:buFontTx/>
              <a:buChar char="•"/>
              <a:tabLst>
                <a:tab pos="0" algn="l"/>
              </a:tabLst>
            </a:pPr>
            <a:r>
              <a:rPr lang="en-US" sz="3200" dirty="0" smtClean="0">
                <a:latin typeface="Baskerville Old Face" pitchFamily="18" charset="0"/>
                <a:ea typeface="Times New Roman" pitchFamily="18" charset="0"/>
                <a:cs typeface="Franklin Gothic Book" pitchFamily="34" charset="0"/>
              </a:rPr>
              <a:t> Be a public government entity; </a:t>
            </a:r>
          </a:p>
          <a:p>
            <a:pPr marL="0" indent="0">
              <a:spcBef>
                <a:spcPct val="0"/>
              </a:spcBef>
              <a:buFont typeface="Arial" pitchFamily="34" charset="0"/>
              <a:buNone/>
              <a:tabLst>
                <a:tab pos="0" algn="l"/>
              </a:tabLst>
            </a:pPr>
            <a:endParaRPr lang="en-US" sz="3200" dirty="0" smtClean="0">
              <a:latin typeface="Baskerville Old Face" pitchFamily="18" charset="0"/>
              <a:ea typeface="Times New Roman" pitchFamily="18" charset="0"/>
              <a:cs typeface="Franklin Gothic Book" pitchFamily="34" charset="0"/>
            </a:endParaRPr>
          </a:p>
          <a:p>
            <a:pPr marL="0" indent="0">
              <a:spcBef>
                <a:spcPct val="0"/>
              </a:spcBef>
              <a:buFontTx/>
              <a:buChar char="•"/>
              <a:tabLst>
                <a:tab pos="0" algn="l"/>
              </a:tabLst>
            </a:pPr>
            <a:r>
              <a:rPr lang="en-US" sz="3200" dirty="0" smtClean="0">
                <a:latin typeface="Baskerville Old Face" pitchFamily="18" charset="0"/>
                <a:ea typeface="Times New Roman" pitchFamily="18" charset="0"/>
                <a:cs typeface="Franklin Gothic Book" pitchFamily="34" charset="0"/>
              </a:rPr>
              <a:t> Serve as the fiscal agent for the grant and point of contact to CJCC;</a:t>
            </a:r>
          </a:p>
          <a:p>
            <a:pPr marL="0" indent="0">
              <a:spcBef>
                <a:spcPct val="0"/>
              </a:spcBef>
              <a:buFont typeface="Arial" pitchFamily="34" charset="0"/>
              <a:buNone/>
              <a:tabLst>
                <a:tab pos="0" algn="l"/>
              </a:tabLst>
            </a:pPr>
            <a:endParaRPr lang="en-US" sz="3200" dirty="0" smtClean="0">
              <a:latin typeface="Baskerville Old Face" pitchFamily="18" charset="0"/>
              <a:ea typeface="Times New Roman" pitchFamily="18" charset="0"/>
              <a:cs typeface="Franklin Gothic Book" pitchFamily="34" charset="0"/>
            </a:endParaRPr>
          </a:p>
          <a:p>
            <a:pPr marL="0" indent="0">
              <a:spcBef>
                <a:spcPct val="0"/>
              </a:spcBef>
              <a:buFontTx/>
              <a:buChar char="•"/>
              <a:tabLst>
                <a:tab pos="0" algn="l"/>
              </a:tabLst>
            </a:pPr>
            <a:r>
              <a:rPr lang="en-US" sz="3200" dirty="0" smtClean="0">
                <a:latin typeface="Baskerville Old Face" pitchFamily="18" charset="0"/>
                <a:ea typeface="Times New Roman" pitchFamily="18" charset="0"/>
                <a:cs typeface="Franklin Gothic Book" pitchFamily="34" charset="0"/>
              </a:rPr>
              <a:t> Be responsible, liable, and oversee financial, program and post-award reporting requirements.</a:t>
            </a:r>
          </a:p>
          <a:p>
            <a:pPr marL="0" indent="0">
              <a:spcBef>
                <a:spcPct val="0"/>
              </a:spcBef>
              <a:buFontTx/>
              <a:buNone/>
              <a:tabLst>
                <a:tab pos="0" algn="l"/>
              </a:tabLst>
            </a:pPr>
            <a:endParaRPr lang="en-US" sz="3200" dirty="0" smtClean="0">
              <a:latin typeface="Baskerville Old Face" pitchFamily="18" charset="0"/>
              <a:ea typeface="Times New Roman" pitchFamily="18" charset="0"/>
              <a:cs typeface="Franklin Gothic Book" pitchFamily="34" charset="0"/>
            </a:endParaRPr>
          </a:p>
          <a:p>
            <a:pPr marL="0" indent="0">
              <a:spcBef>
                <a:spcPct val="0"/>
              </a:spcBef>
              <a:buNone/>
              <a:tabLst>
                <a:tab pos="0" algn="l"/>
              </a:tabLst>
            </a:pPr>
            <a:r>
              <a:rPr lang="en-US" sz="3200" dirty="0" smtClean="0">
                <a:latin typeface="Baskerville Old Face" pitchFamily="18" charset="0"/>
                <a:ea typeface="Times New Roman" pitchFamily="18" charset="0"/>
                <a:cs typeface="Franklin Gothic Book" pitchFamily="34" charset="0"/>
              </a:rPr>
              <a:t>Applicants are strongly encouraged to apply directly to the Council at </a:t>
            </a:r>
            <a:r>
              <a:rPr lang="en-US" sz="3200" dirty="0" smtClean="0">
                <a:latin typeface="Baskerville Old Face" pitchFamily="18" charset="0"/>
                <a:ea typeface="Times New Roman" pitchFamily="18" charset="0"/>
                <a:cs typeface="Franklin Gothic Book" pitchFamily="34" charset="0"/>
                <a:hlinkClick r:id="rId3"/>
              </a:rPr>
              <a:t>http://cjcc.georgia.gov/funding-opportunities</a:t>
            </a:r>
            <a:endParaRPr lang="en-US" sz="3200" dirty="0" smtClean="0">
              <a:latin typeface="Baskerville Old Face" pitchFamily="18" charset="0"/>
              <a:ea typeface="Times New Roman" pitchFamily="18" charset="0"/>
              <a:cs typeface="Franklin Gothic Book" pitchFamily="34" charset="0"/>
            </a:endParaRPr>
          </a:p>
          <a:p>
            <a:pPr marL="0" indent="0">
              <a:spcBef>
                <a:spcPct val="0"/>
              </a:spcBef>
              <a:buNone/>
              <a:tabLst>
                <a:tab pos="0" algn="l"/>
              </a:tabLst>
            </a:pPr>
            <a:endParaRPr lang="en-US" sz="2800" dirty="0" smtClean="0"/>
          </a:p>
          <a:p>
            <a:pPr marL="0" indent="0">
              <a:spcBef>
                <a:spcPct val="0"/>
              </a:spcBef>
              <a:buFontTx/>
              <a:buNone/>
              <a:tabLst>
                <a:tab pos="0" algn="l"/>
              </a:tabLst>
            </a:pPr>
            <a:endParaRPr lang="en-US" sz="3200" dirty="0" smtClean="0">
              <a:solidFill>
                <a:schemeClr val="accent1">
                  <a:lumMod val="50000"/>
                  <a:lumOff val="50000"/>
                </a:schemeClr>
              </a:solidFill>
              <a:ea typeface="Times New Roman" pitchFamily="18" charset="0"/>
              <a:cs typeface="Franklin Gothic Book" pitchFamily="34" charset="0"/>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Eligibility Criteria</a:t>
            </a:r>
            <a:endParaRPr lang="en-US" dirty="0">
              <a:latin typeface="Baskerville Old Face" pitchFamily="18" charset="0"/>
            </a:endParaRPr>
          </a:p>
        </p:txBody>
      </p:sp>
      <p:sp>
        <p:nvSpPr>
          <p:cNvPr id="3" name="Content Placeholder 2"/>
          <p:cNvSpPr>
            <a:spLocks noGrp="1"/>
          </p:cNvSpPr>
          <p:nvPr>
            <p:ph sz="quarter" idx="1"/>
          </p:nvPr>
        </p:nvSpPr>
        <p:spPr>
          <a:xfrm>
            <a:off x="612648" y="1600200"/>
            <a:ext cx="8153400" cy="4800600"/>
          </a:xfrm>
        </p:spPr>
        <p:txBody>
          <a:bodyPr/>
          <a:lstStyle/>
          <a:p>
            <a:endParaRPr lang="en-US" dirty="0" smtClean="0"/>
          </a:p>
          <a:p>
            <a:r>
              <a:rPr lang="en-US" dirty="0" smtClean="0">
                <a:latin typeface="Baskerville Old Face" pitchFamily="18" charset="0"/>
              </a:rPr>
              <a:t>Applications to support juvenile court projects must be made by county commissions/boards of commissioners on behalf of the juvenile court</a:t>
            </a:r>
          </a:p>
          <a:p>
            <a:endParaRPr lang="en-US" dirty="0" smtClean="0">
              <a:latin typeface="Baskerville Old Face" pitchFamily="18" charset="0"/>
            </a:endParaRPr>
          </a:p>
          <a:p>
            <a:r>
              <a:rPr lang="en-US" dirty="0" smtClean="0">
                <a:latin typeface="Baskerville Old Face" pitchFamily="18" charset="0"/>
              </a:rPr>
              <a:t>All local units of government are required in compliance with the Georgia Service Delivery Strategy Act in order to be eligible for state-administered financial assistance </a:t>
            </a:r>
            <a:endParaRPr lang="en-US" dirty="0">
              <a:latin typeface="Baskerville Old Fac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anose="02020602080505020303" pitchFamily="18" charset="0"/>
              </a:rPr>
              <a:t>Application Details </a:t>
            </a:r>
            <a:endParaRPr lang="en-US" dirty="0">
              <a:latin typeface="Baskerville Old Face" panose="02020602080505020303" pitchFamily="18" charset="0"/>
            </a:endParaRPr>
          </a:p>
        </p:txBody>
      </p:sp>
      <p:sp>
        <p:nvSpPr>
          <p:cNvPr id="3" name="Content Placeholder 2"/>
          <p:cNvSpPr>
            <a:spLocks noGrp="1"/>
          </p:cNvSpPr>
          <p:nvPr>
            <p:ph sz="quarter" idx="1"/>
          </p:nvPr>
        </p:nvSpPr>
        <p:spPr>
          <a:xfrm>
            <a:off x="457200" y="1828800"/>
            <a:ext cx="8686800" cy="4800600"/>
          </a:xfrm>
        </p:spPr>
        <p:txBody>
          <a:bodyPr>
            <a:normAutofit/>
          </a:bodyPr>
          <a:lstStyle/>
          <a:p>
            <a:pPr marL="0" indent="0">
              <a:spcBef>
                <a:spcPct val="0"/>
              </a:spcBef>
              <a:buFont typeface="Wingdings" pitchFamily="2" charset="2"/>
              <a:buChar char="§"/>
            </a:pPr>
            <a:r>
              <a:rPr lang="en-US" sz="3200" b="1" dirty="0" smtClean="0">
                <a:ea typeface="Times New Roman" pitchFamily="18" charset="0"/>
                <a:cs typeface="Franklin Gothic Book" pitchFamily="34" charset="0"/>
              </a:rPr>
              <a:t>   </a:t>
            </a:r>
            <a:r>
              <a:rPr lang="en-US" sz="2800" dirty="0" smtClean="0">
                <a:latin typeface="Baskerville Old Face" pitchFamily="18" charset="0"/>
                <a:ea typeface="Times New Roman" pitchFamily="18" charset="0"/>
                <a:cs typeface="Franklin Gothic Book" pitchFamily="34" charset="0"/>
              </a:rPr>
              <a:t>Applications are due </a:t>
            </a:r>
            <a:r>
              <a:rPr lang="en-US" sz="2800" b="1" dirty="0" smtClean="0">
                <a:latin typeface="Baskerville Old Face" pitchFamily="18" charset="0"/>
                <a:ea typeface="Times New Roman" pitchFamily="18" charset="0"/>
                <a:cs typeface="Franklin Gothic Book" pitchFamily="34" charset="0"/>
              </a:rPr>
              <a:t>April 28, 2014</a:t>
            </a:r>
          </a:p>
          <a:p>
            <a:pPr marL="0" indent="0">
              <a:spcBef>
                <a:spcPct val="0"/>
              </a:spcBef>
              <a:buFontTx/>
              <a:buNone/>
            </a:pPr>
            <a:endParaRPr lang="en-US" sz="2800" b="1" dirty="0" smtClean="0">
              <a:latin typeface="Baskerville Old Face" pitchFamily="18" charset="0"/>
              <a:ea typeface="Times New Roman" pitchFamily="18" charset="0"/>
              <a:cs typeface="Franklin Gothic Book" pitchFamily="34" charset="0"/>
            </a:endParaRPr>
          </a:p>
          <a:p>
            <a:pPr marL="0" indent="0">
              <a:spcBef>
                <a:spcPct val="0"/>
              </a:spcBef>
              <a:buFont typeface="Wingdings" pitchFamily="2" charset="2"/>
              <a:buChar char="§"/>
            </a:pPr>
            <a:r>
              <a:rPr lang="en-US" sz="2800" b="1" dirty="0" smtClean="0">
                <a:latin typeface="Baskerville Old Face" pitchFamily="18" charset="0"/>
                <a:ea typeface="Times New Roman" pitchFamily="18" charset="0"/>
                <a:cs typeface="Franklin Gothic Book" pitchFamily="34" charset="0"/>
              </a:rPr>
              <a:t>   </a:t>
            </a:r>
            <a:r>
              <a:rPr lang="en-US" sz="2800" dirty="0" smtClean="0">
                <a:latin typeface="Baskerville Old Face" pitchFamily="18" charset="0"/>
                <a:ea typeface="Times New Roman" pitchFamily="18" charset="0"/>
                <a:cs typeface="Franklin Gothic Book" pitchFamily="34" charset="0"/>
              </a:rPr>
              <a:t>Award Notification will be </a:t>
            </a:r>
            <a:r>
              <a:rPr lang="en-US" sz="2800" b="1" dirty="0" smtClean="0">
                <a:latin typeface="Baskerville Old Face" pitchFamily="18" charset="0"/>
                <a:ea typeface="Times New Roman" pitchFamily="18" charset="0"/>
                <a:cs typeface="Franklin Gothic Book" pitchFamily="34" charset="0"/>
              </a:rPr>
              <a:t>June 16, 2014</a:t>
            </a:r>
          </a:p>
          <a:p>
            <a:pPr marL="0" indent="0">
              <a:spcBef>
                <a:spcPct val="0"/>
              </a:spcBef>
              <a:buFontTx/>
              <a:buNone/>
            </a:pPr>
            <a:endParaRPr lang="en-US" sz="2800" b="1" dirty="0" smtClean="0">
              <a:latin typeface="Baskerville Old Face" pitchFamily="18" charset="0"/>
              <a:ea typeface="Times New Roman" pitchFamily="18" charset="0"/>
              <a:cs typeface="Franklin Gothic Book" pitchFamily="34" charset="0"/>
            </a:endParaRPr>
          </a:p>
          <a:p>
            <a:pPr marL="0" indent="0">
              <a:spcBef>
                <a:spcPct val="0"/>
              </a:spcBef>
              <a:buFont typeface="Arial" pitchFamily="34" charset="0"/>
              <a:buChar char="•"/>
            </a:pPr>
            <a:r>
              <a:rPr lang="en-US" sz="2800" dirty="0" smtClean="0">
                <a:latin typeface="Baskerville Old Face" pitchFamily="18" charset="0"/>
                <a:ea typeface="Times New Roman" pitchFamily="18" charset="0"/>
                <a:cs typeface="Franklin Gothic Book" pitchFamily="34" charset="0"/>
              </a:rPr>
              <a:t>   Grant Award Amount</a:t>
            </a:r>
          </a:p>
          <a:p>
            <a:pPr marL="0" indent="0">
              <a:spcBef>
                <a:spcPct val="0"/>
              </a:spcBef>
              <a:buFontTx/>
              <a:buNone/>
            </a:pPr>
            <a:endParaRPr lang="en-US" sz="2800" dirty="0" smtClean="0">
              <a:latin typeface="Baskerville Old Face" pitchFamily="18" charset="0"/>
              <a:ea typeface="Times New Roman" pitchFamily="18" charset="0"/>
              <a:cs typeface="Franklin Gothic Book" pitchFamily="34" charset="0"/>
            </a:endParaRPr>
          </a:p>
          <a:p>
            <a:pPr marL="0" indent="0">
              <a:spcBef>
                <a:spcPct val="0"/>
              </a:spcBef>
              <a:buFont typeface="Arial" pitchFamily="34" charset="0"/>
              <a:buChar char="•"/>
            </a:pPr>
            <a:r>
              <a:rPr lang="en-US" sz="2800" b="1" dirty="0" smtClean="0">
                <a:latin typeface="Baskerville Old Face" pitchFamily="18" charset="0"/>
                <a:ea typeface="Times New Roman" pitchFamily="18" charset="0"/>
                <a:cs typeface="Franklin Gothic Book" pitchFamily="34" charset="0"/>
              </a:rPr>
              <a:t>  </a:t>
            </a:r>
            <a:r>
              <a:rPr lang="en-US" sz="2800" dirty="0" smtClean="0">
                <a:latin typeface="Baskerville Old Face" pitchFamily="18" charset="0"/>
                <a:ea typeface="Times New Roman" pitchFamily="18" charset="0"/>
                <a:cs typeface="Franklin Gothic Book" pitchFamily="34" charset="0"/>
              </a:rPr>
              <a:t> Grant Award Period: July 1, 2014- June 30, 2015</a:t>
            </a:r>
          </a:p>
          <a:p>
            <a:pPr marL="0" indent="0">
              <a:spcBef>
                <a:spcPct val="0"/>
              </a:spcBef>
              <a:buFontTx/>
              <a:buNone/>
            </a:pPr>
            <a:endParaRPr lang="en-US" sz="2800" dirty="0" smtClean="0">
              <a:latin typeface="Baskerville Old Face" pitchFamily="18" charset="0"/>
              <a:ea typeface="Times New Roman" pitchFamily="18" charset="0"/>
              <a:cs typeface="Franklin Gothic Book" pitchFamily="34" charset="0"/>
            </a:endParaRPr>
          </a:p>
          <a:p>
            <a:pPr marL="0" indent="0">
              <a:spcBef>
                <a:spcPct val="0"/>
              </a:spcBef>
              <a:buFont typeface="Arial" pitchFamily="34" charset="0"/>
              <a:buChar char="•"/>
            </a:pPr>
            <a:r>
              <a:rPr lang="en-US" sz="2800" dirty="0" smtClean="0">
                <a:latin typeface="Baskerville Old Face" pitchFamily="18" charset="0"/>
                <a:ea typeface="Times New Roman" pitchFamily="18" charset="0"/>
                <a:cs typeface="Franklin Gothic Book" pitchFamily="34" charset="0"/>
              </a:rPr>
              <a:t>   Continuation Funding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612648" y="1600200"/>
            <a:ext cx="8153400" cy="5105400"/>
          </a:xfrm>
        </p:spPr>
        <p:txBody>
          <a:bodyPr>
            <a:normAutofit/>
          </a:bodyPr>
          <a:lstStyle/>
          <a:p>
            <a:pPr>
              <a:lnSpc>
                <a:spcPct val="120000"/>
              </a:lnSpc>
            </a:pPr>
            <a:endParaRPr lang="en-US" dirty="0" smtClean="0"/>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19272</TotalTime>
  <Words>4654</Words>
  <Application>Microsoft Office PowerPoint</Application>
  <PresentationFormat>On-screen Show (4:3)</PresentationFormat>
  <Paragraphs>556</Paragraphs>
  <Slides>59</Slides>
  <Notes>53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2" baseType="lpstr">
      <vt:lpstr>Aharoni</vt:lpstr>
      <vt:lpstr>Arial</vt:lpstr>
      <vt:lpstr>Baskerville Old Face</vt:lpstr>
      <vt:lpstr>Calibri</vt:lpstr>
      <vt:lpstr>Courier New</vt:lpstr>
      <vt:lpstr>Franklin Gothic Book</vt:lpstr>
      <vt:lpstr>Perpetua</vt:lpstr>
      <vt:lpstr>Times New Roman</vt:lpstr>
      <vt:lpstr>Tw Cen MT</vt:lpstr>
      <vt:lpstr>Wingdings</vt:lpstr>
      <vt:lpstr>Wingdings 2</vt:lpstr>
      <vt:lpstr>Median</vt:lpstr>
      <vt:lpstr>Acrobat Document</vt:lpstr>
      <vt:lpstr>Criminal Justice Coordinating council   2014  juvenile justice incentive grant  Program  Subgrantee Workshop   4/16/14 </vt:lpstr>
      <vt:lpstr>Workshop Agenda</vt:lpstr>
      <vt:lpstr> Juvenile Justice Reform </vt:lpstr>
      <vt:lpstr>About Us</vt:lpstr>
      <vt:lpstr>Juvenile Incentive Grant Program RFP</vt:lpstr>
      <vt:lpstr>Eligibility - Who can apply:</vt:lpstr>
      <vt:lpstr>Eligibility Criteria</vt:lpstr>
      <vt:lpstr>Application Details </vt:lpstr>
      <vt:lpstr>PowerPoint Presentation</vt:lpstr>
      <vt:lpstr> Application Details (Continuation Only) </vt:lpstr>
      <vt:lpstr>Program Design</vt:lpstr>
      <vt:lpstr>Assessment Tools: </vt:lpstr>
      <vt:lpstr>Priority Areas for 2014 </vt:lpstr>
      <vt:lpstr>Applicant Goals </vt:lpstr>
      <vt:lpstr>Applicant Objectives</vt:lpstr>
      <vt:lpstr>Applicant Objectives</vt:lpstr>
      <vt:lpstr>Submission Requirements </vt:lpstr>
      <vt:lpstr>Disqualification Factors </vt:lpstr>
      <vt:lpstr>PowerPoint Presentation</vt:lpstr>
      <vt:lpstr>PowerPoint Presentation</vt:lpstr>
      <vt:lpstr>Questions: </vt:lpstr>
      <vt:lpstr>RFP Format</vt:lpstr>
      <vt:lpstr>Proposal Narrative</vt:lpstr>
      <vt:lpstr>1a. Statement of Need/Summary</vt:lpstr>
      <vt:lpstr>1a. Statement of Need/Summary</vt:lpstr>
      <vt:lpstr>1b. Administration </vt:lpstr>
      <vt:lpstr>1c. Target Population </vt:lpstr>
      <vt:lpstr>1d. Methods and Procedures </vt:lpstr>
      <vt:lpstr>1d. Methods and Procedures cont.</vt:lpstr>
      <vt:lpstr>1d. Methods and Procedures Cont. </vt:lpstr>
      <vt:lpstr>Methods and Procedures Cont.</vt:lpstr>
      <vt:lpstr>Goals, Objectives, and Evaluation </vt:lpstr>
      <vt:lpstr>Sustainability</vt:lpstr>
      <vt:lpstr>Previous Accomplishments </vt:lpstr>
      <vt:lpstr>Timeline</vt:lpstr>
      <vt:lpstr> Juvenile Justice Reform </vt:lpstr>
      <vt:lpstr>Accepting Your Award</vt:lpstr>
      <vt:lpstr>Award Packet Activation</vt:lpstr>
      <vt:lpstr>Authorized Official</vt:lpstr>
      <vt:lpstr>Accepting Your Award (cont.)</vt:lpstr>
      <vt:lpstr>PowerPoint Presentation</vt:lpstr>
      <vt:lpstr>PowerPoint Presentation</vt:lpstr>
      <vt:lpstr>PowerPoint Presentation</vt:lpstr>
      <vt:lpstr>Subgrant Adjustment Requests </vt:lpstr>
      <vt:lpstr>Subgrant Adjustment Requests (SAR)</vt:lpstr>
      <vt:lpstr>PowerPoint Presentation</vt:lpstr>
      <vt:lpstr>Subgrant Expenditure Report</vt:lpstr>
      <vt:lpstr>Subgrant Expenditure Reports (SERs)</vt:lpstr>
      <vt:lpstr>PowerPoint Presentation</vt:lpstr>
      <vt:lpstr>Request for Initial Advance Payment</vt:lpstr>
      <vt:lpstr>Request for Initial Advance Payment</vt:lpstr>
      <vt:lpstr>Reimbursement Key Notes</vt:lpstr>
      <vt:lpstr>PowerPoint Presentation</vt:lpstr>
      <vt:lpstr>Tips for Successfully Submitting Your Reimbursement Request</vt:lpstr>
      <vt:lpstr>Links and Resources </vt:lpstr>
      <vt:lpstr>Helpful Links &amp; Resources</vt:lpstr>
      <vt:lpstr>Contact Information</vt:lpstr>
      <vt:lpstr>Contact Information</vt:lpstr>
      <vt:lpstr>Questions?</vt:lpstr>
    </vt:vector>
  </TitlesOfParts>
  <Company>Department of Public Safety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 VOCA Compliance Seminar</dc:title>
  <dc:creator>patty</dc:creator>
  <cp:lastModifiedBy>Reginald Boyd</cp:lastModifiedBy>
  <cp:revision>1101</cp:revision>
  <cp:lastPrinted>2014-04-15T21:12:51Z</cp:lastPrinted>
  <dcterms:created xsi:type="dcterms:W3CDTF">2002-10-09T14:54:50Z</dcterms:created>
  <dcterms:modified xsi:type="dcterms:W3CDTF">2014-04-23T16:25:52Z</dcterms:modified>
</cp:coreProperties>
</file>