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67" r:id="rId3"/>
    <p:sldId id="288" r:id="rId4"/>
    <p:sldId id="289" r:id="rId5"/>
    <p:sldId id="290" r:id="rId6"/>
    <p:sldId id="296" r:id="rId7"/>
    <p:sldId id="295" r:id="rId8"/>
    <p:sldId id="294" r:id="rId9"/>
    <p:sldId id="293" r:id="rId10"/>
    <p:sldId id="292" r:id="rId11"/>
    <p:sldId id="303" r:id="rId12"/>
    <p:sldId id="302" r:id="rId13"/>
    <p:sldId id="301" r:id="rId14"/>
    <p:sldId id="300" r:id="rId15"/>
    <p:sldId id="299" r:id="rId16"/>
    <p:sldId id="298" r:id="rId17"/>
    <p:sldId id="291" r:id="rId18"/>
    <p:sldId id="297" r:id="rId19"/>
    <p:sldId id="30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80CC00-3CDE-46BD-9B8D-200B43E6E0D9}" type="datetimeFigureOut">
              <a:rPr lang="en-US" smtClean="0"/>
              <a:t>1/26/2018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B23179-A751-4661-9F63-46A0D72BDE9D}" type="slidenum">
              <a:rPr lang="en-US" smtClean="0"/>
              <a:t>‹#›</a:t>
            </a:fld>
            <a:endParaRPr lang="en-US"/>
          </a:p>
        </p:txBody>
      </p:sp>
    </p:spTree>
    <p:extLst>
      <p:ext uri="{BB962C8B-B14F-4D97-AF65-F5344CB8AC3E}">
        <p14:creationId xmlns:p14="http://schemas.microsoft.com/office/powerpoint/2010/main" val="3162930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07" indent="0" algn="ctr">
              <a:buNone/>
              <a:defRPr sz="2000"/>
            </a:lvl2pPr>
            <a:lvl3pPr marL="914218" indent="0" algn="ctr">
              <a:buNone/>
              <a:defRPr sz="1800"/>
            </a:lvl3pPr>
            <a:lvl4pPr marL="1371328" indent="0" algn="ctr">
              <a:buNone/>
              <a:defRPr sz="1600"/>
            </a:lvl4pPr>
            <a:lvl5pPr marL="1828437" indent="0" algn="ctr">
              <a:buNone/>
              <a:defRPr sz="1600"/>
            </a:lvl5pPr>
            <a:lvl6pPr marL="2285550" indent="0" algn="ctr">
              <a:buNone/>
              <a:defRPr sz="1600"/>
            </a:lvl6pPr>
            <a:lvl7pPr marL="2742654" indent="0" algn="ctr">
              <a:buNone/>
              <a:defRPr sz="1600"/>
            </a:lvl7pPr>
            <a:lvl8pPr marL="3199760" indent="0" algn="ctr">
              <a:buNone/>
              <a:defRPr sz="1600"/>
            </a:lvl8pPr>
            <a:lvl9pPr marL="3656867"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B489BEA-0BC1-4D65-9393-14F5FD40DF6E}" type="datetimeFigureOut">
              <a:rPr lang="en-US" smtClean="0"/>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23AF06-E1B3-406F-A90D-27D93602775A}" type="slidenum">
              <a:rPr lang="en-US" smtClean="0"/>
              <a:t>‹#›</a:t>
            </a:fld>
            <a:endParaRPr lang="en-US"/>
          </a:p>
        </p:txBody>
      </p:sp>
    </p:spTree>
    <p:extLst>
      <p:ext uri="{BB962C8B-B14F-4D97-AF65-F5344CB8AC3E}">
        <p14:creationId xmlns:p14="http://schemas.microsoft.com/office/powerpoint/2010/main" val="3873826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489BEA-0BC1-4D65-9393-14F5FD40DF6E}" type="datetimeFigureOut">
              <a:rPr lang="en-US" smtClean="0"/>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23AF06-E1B3-406F-A90D-27D93602775A}" type="slidenum">
              <a:rPr lang="en-US" smtClean="0"/>
              <a:t>‹#›</a:t>
            </a:fld>
            <a:endParaRPr lang="en-US"/>
          </a:p>
        </p:txBody>
      </p:sp>
    </p:spTree>
    <p:extLst>
      <p:ext uri="{BB962C8B-B14F-4D97-AF65-F5344CB8AC3E}">
        <p14:creationId xmlns:p14="http://schemas.microsoft.com/office/powerpoint/2010/main" val="1939905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489BEA-0BC1-4D65-9393-14F5FD40DF6E}" type="datetimeFigureOut">
              <a:rPr lang="en-US" smtClean="0"/>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23AF06-E1B3-406F-A90D-27D93602775A}" type="slidenum">
              <a:rPr lang="en-US" smtClean="0"/>
              <a:t>‹#›</a:t>
            </a:fld>
            <a:endParaRPr lang="en-US"/>
          </a:p>
        </p:txBody>
      </p:sp>
    </p:spTree>
    <p:extLst>
      <p:ext uri="{BB962C8B-B14F-4D97-AF65-F5344CB8AC3E}">
        <p14:creationId xmlns:p14="http://schemas.microsoft.com/office/powerpoint/2010/main" val="63946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489BEA-0BC1-4D65-9393-14F5FD40DF6E}" type="datetimeFigureOut">
              <a:rPr lang="en-US" smtClean="0"/>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23AF06-E1B3-406F-A90D-27D93602775A}" type="slidenum">
              <a:rPr lang="en-US" smtClean="0"/>
              <a:t>‹#›</a:t>
            </a:fld>
            <a:endParaRPr lang="en-US"/>
          </a:p>
        </p:txBody>
      </p:sp>
    </p:spTree>
    <p:extLst>
      <p:ext uri="{BB962C8B-B14F-4D97-AF65-F5344CB8AC3E}">
        <p14:creationId xmlns:p14="http://schemas.microsoft.com/office/powerpoint/2010/main" val="1423811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56"/>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81"/>
            <a:ext cx="10515600" cy="1500187"/>
          </a:xfrm>
        </p:spPr>
        <p:txBody>
          <a:bodyPr/>
          <a:lstStyle>
            <a:lvl1pPr marL="0" indent="0">
              <a:buNone/>
              <a:defRPr sz="2400">
                <a:solidFill>
                  <a:schemeClr val="tx1">
                    <a:tint val="75000"/>
                  </a:schemeClr>
                </a:solidFill>
              </a:defRPr>
            </a:lvl1pPr>
            <a:lvl2pPr marL="457107" indent="0">
              <a:buNone/>
              <a:defRPr sz="2000">
                <a:solidFill>
                  <a:schemeClr val="tx1">
                    <a:tint val="75000"/>
                  </a:schemeClr>
                </a:solidFill>
              </a:defRPr>
            </a:lvl2pPr>
            <a:lvl3pPr marL="914218" indent="0">
              <a:buNone/>
              <a:defRPr sz="1800">
                <a:solidFill>
                  <a:schemeClr val="tx1">
                    <a:tint val="75000"/>
                  </a:schemeClr>
                </a:solidFill>
              </a:defRPr>
            </a:lvl3pPr>
            <a:lvl4pPr marL="1371328" indent="0">
              <a:buNone/>
              <a:defRPr sz="1600">
                <a:solidFill>
                  <a:schemeClr val="tx1">
                    <a:tint val="75000"/>
                  </a:schemeClr>
                </a:solidFill>
              </a:defRPr>
            </a:lvl4pPr>
            <a:lvl5pPr marL="1828437" indent="0">
              <a:buNone/>
              <a:defRPr sz="1600">
                <a:solidFill>
                  <a:schemeClr val="tx1">
                    <a:tint val="75000"/>
                  </a:schemeClr>
                </a:solidFill>
              </a:defRPr>
            </a:lvl5pPr>
            <a:lvl6pPr marL="2285550" indent="0">
              <a:buNone/>
              <a:defRPr sz="1600">
                <a:solidFill>
                  <a:schemeClr val="tx1">
                    <a:tint val="75000"/>
                  </a:schemeClr>
                </a:solidFill>
              </a:defRPr>
            </a:lvl6pPr>
            <a:lvl7pPr marL="2742654" indent="0">
              <a:buNone/>
              <a:defRPr sz="1600">
                <a:solidFill>
                  <a:schemeClr val="tx1">
                    <a:tint val="75000"/>
                  </a:schemeClr>
                </a:solidFill>
              </a:defRPr>
            </a:lvl7pPr>
            <a:lvl8pPr marL="3199760" indent="0">
              <a:buNone/>
              <a:defRPr sz="1600">
                <a:solidFill>
                  <a:schemeClr val="tx1">
                    <a:tint val="75000"/>
                  </a:schemeClr>
                </a:solidFill>
              </a:defRPr>
            </a:lvl8pPr>
            <a:lvl9pPr marL="3656867"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B489BEA-0BC1-4D65-9393-14F5FD40DF6E}" type="datetimeFigureOut">
              <a:rPr lang="en-US" smtClean="0"/>
              <a:t>1/26/2018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23AF06-E1B3-406F-A90D-27D93602775A}" type="slidenum">
              <a:rPr lang="en-US" smtClean="0"/>
              <a:t>‹#›</a:t>
            </a:fld>
            <a:endParaRPr lang="en-US"/>
          </a:p>
        </p:txBody>
      </p:sp>
    </p:spTree>
    <p:extLst>
      <p:ext uri="{BB962C8B-B14F-4D97-AF65-F5344CB8AC3E}">
        <p14:creationId xmlns:p14="http://schemas.microsoft.com/office/powerpoint/2010/main" val="168536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B489BEA-0BC1-4D65-9393-14F5FD40DF6E}" type="datetimeFigureOut">
              <a:rPr lang="en-US" smtClean="0"/>
              <a:t>1/26/2018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23AF06-E1B3-406F-A90D-27D93602775A}" type="slidenum">
              <a:rPr lang="en-US" smtClean="0"/>
              <a:t>‹#›</a:t>
            </a:fld>
            <a:endParaRPr lang="en-US"/>
          </a:p>
        </p:txBody>
      </p:sp>
    </p:spTree>
    <p:extLst>
      <p:ext uri="{BB962C8B-B14F-4D97-AF65-F5344CB8AC3E}">
        <p14:creationId xmlns:p14="http://schemas.microsoft.com/office/powerpoint/2010/main" val="2015831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07" indent="0">
              <a:buNone/>
              <a:defRPr sz="2000" b="1"/>
            </a:lvl2pPr>
            <a:lvl3pPr marL="914218" indent="0">
              <a:buNone/>
              <a:defRPr sz="1800" b="1"/>
            </a:lvl3pPr>
            <a:lvl4pPr marL="1371328" indent="0">
              <a:buNone/>
              <a:defRPr sz="1600" b="1"/>
            </a:lvl4pPr>
            <a:lvl5pPr marL="1828437" indent="0">
              <a:buNone/>
              <a:defRPr sz="1600" b="1"/>
            </a:lvl5pPr>
            <a:lvl6pPr marL="2285550" indent="0">
              <a:buNone/>
              <a:defRPr sz="1600" b="1"/>
            </a:lvl6pPr>
            <a:lvl7pPr marL="2742654" indent="0">
              <a:buNone/>
              <a:defRPr sz="1600" b="1"/>
            </a:lvl7pPr>
            <a:lvl8pPr marL="3199760" indent="0">
              <a:buNone/>
              <a:defRPr sz="1600" b="1"/>
            </a:lvl8pPr>
            <a:lvl9pPr marL="3656867"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107" indent="0">
              <a:buNone/>
              <a:defRPr sz="2000" b="1"/>
            </a:lvl2pPr>
            <a:lvl3pPr marL="914218" indent="0">
              <a:buNone/>
              <a:defRPr sz="1800" b="1"/>
            </a:lvl3pPr>
            <a:lvl4pPr marL="1371328" indent="0">
              <a:buNone/>
              <a:defRPr sz="1600" b="1"/>
            </a:lvl4pPr>
            <a:lvl5pPr marL="1828437" indent="0">
              <a:buNone/>
              <a:defRPr sz="1600" b="1"/>
            </a:lvl5pPr>
            <a:lvl6pPr marL="2285550" indent="0">
              <a:buNone/>
              <a:defRPr sz="1600" b="1"/>
            </a:lvl6pPr>
            <a:lvl7pPr marL="2742654" indent="0">
              <a:buNone/>
              <a:defRPr sz="1600" b="1"/>
            </a:lvl7pPr>
            <a:lvl8pPr marL="3199760" indent="0">
              <a:buNone/>
              <a:defRPr sz="1600" b="1"/>
            </a:lvl8pPr>
            <a:lvl9pPr marL="3656867" indent="0">
              <a:buNone/>
              <a:defRPr sz="1600" b="1"/>
            </a:lvl9pPr>
          </a:lstStyle>
          <a:p>
            <a:pPr lvl="0"/>
            <a:r>
              <a:rPr lang="en-US"/>
              <a:t>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B489BEA-0BC1-4D65-9393-14F5FD40DF6E}" type="datetimeFigureOut">
              <a:rPr lang="en-US" smtClean="0"/>
              <a:t>1/26/2018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23AF06-E1B3-406F-A90D-27D93602775A}" type="slidenum">
              <a:rPr lang="en-US" smtClean="0"/>
              <a:t>‹#›</a:t>
            </a:fld>
            <a:endParaRPr lang="en-US"/>
          </a:p>
        </p:txBody>
      </p:sp>
    </p:spTree>
    <p:extLst>
      <p:ext uri="{BB962C8B-B14F-4D97-AF65-F5344CB8AC3E}">
        <p14:creationId xmlns:p14="http://schemas.microsoft.com/office/powerpoint/2010/main" val="1885823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B489BEA-0BC1-4D65-9393-14F5FD40DF6E}" type="datetimeFigureOut">
              <a:rPr lang="en-US" smtClean="0"/>
              <a:t>1/26/2018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23AF06-E1B3-406F-A90D-27D93602775A}" type="slidenum">
              <a:rPr lang="en-US" smtClean="0"/>
              <a:t>‹#›</a:t>
            </a:fld>
            <a:endParaRPr lang="en-US"/>
          </a:p>
        </p:txBody>
      </p:sp>
    </p:spTree>
    <p:extLst>
      <p:ext uri="{BB962C8B-B14F-4D97-AF65-F5344CB8AC3E}">
        <p14:creationId xmlns:p14="http://schemas.microsoft.com/office/powerpoint/2010/main" val="3424980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489BEA-0BC1-4D65-9393-14F5FD40DF6E}" type="datetimeFigureOut">
              <a:rPr lang="en-US" smtClean="0"/>
              <a:t>1/26/2018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23AF06-E1B3-406F-A90D-27D93602775A}" type="slidenum">
              <a:rPr lang="en-US" smtClean="0"/>
              <a:t>‹#›</a:t>
            </a:fld>
            <a:endParaRPr lang="en-US"/>
          </a:p>
        </p:txBody>
      </p:sp>
    </p:spTree>
    <p:extLst>
      <p:ext uri="{BB962C8B-B14F-4D97-AF65-F5344CB8AC3E}">
        <p14:creationId xmlns:p14="http://schemas.microsoft.com/office/powerpoint/2010/main" val="3690032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4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07" indent="0">
              <a:buNone/>
              <a:defRPr sz="1400"/>
            </a:lvl2pPr>
            <a:lvl3pPr marL="914218" indent="0">
              <a:buNone/>
              <a:defRPr sz="1200"/>
            </a:lvl3pPr>
            <a:lvl4pPr marL="1371328" indent="0">
              <a:buNone/>
              <a:defRPr sz="1000"/>
            </a:lvl4pPr>
            <a:lvl5pPr marL="1828437" indent="0">
              <a:buNone/>
              <a:defRPr sz="1000"/>
            </a:lvl5pPr>
            <a:lvl6pPr marL="2285550" indent="0">
              <a:buNone/>
              <a:defRPr sz="1000"/>
            </a:lvl6pPr>
            <a:lvl7pPr marL="2742654" indent="0">
              <a:buNone/>
              <a:defRPr sz="1000"/>
            </a:lvl7pPr>
            <a:lvl8pPr marL="3199760" indent="0">
              <a:buNone/>
              <a:defRPr sz="1000"/>
            </a:lvl8pPr>
            <a:lvl9pPr marL="3656867"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B489BEA-0BC1-4D65-9393-14F5FD40DF6E}" type="datetimeFigureOut">
              <a:rPr lang="en-US" smtClean="0"/>
              <a:t>1/26/2018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23AF06-E1B3-406F-A90D-27D93602775A}" type="slidenum">
              <a:rPr lang="en-US" smtClean="0"/>
              <a:t>‹#›</a:t>
            </a:fld>
            <a:endParaRPr lang="en-US"/>
          </a:p>
        </p:txBody>
      </p:sp>
    </p:spTree>
    <p:extLst>
      <p:ext uri="{BB962C8B-B14F-4D97-AF65-F5344CB8AC3E}">
        <p14:creationId xmlns:p14="http://schemas.microsoft.com/office/powerpoint/2010/main" val="502767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43"/>
            <a:ext cx="6172200" cy="4873625"/>
          </a:xfrm>
        </p:spPr>
        <p:txBody>
          <a:bodyPr/>
          <a:lstStyle>
            <a:lvl1pPr marL="0" indent="0">
              <a:buNone/>
              <a:defRPr sz="3200"/>
            </a:lvl1pPr>
            <a:lvl2pPr marL="457107" indent="0">
              <a:buNone/>
              <a:defRPr sz="2800"/>
            </a:lvl2pPr>
            <a:lvl3pPr marL="914218" indent="0">
              <a:buNone/>
              <a:defRPr sz="2400"/>
            </a:lvl3pPr>
            <a:lvl4pPr marL="1371328" indent="0">
              <a:buNone/>
              <a:defRPr sz="2000"/>
            </a:lvl4pPr>
            <a:lvl5pPr marL="1828437" indent="0">
              <a:buNone/>
              <a:defRPr sz="2000"/>
            </a:lvl5pPr>
            <a:lvl6pPr marL="2285550" indent="0">
              <a:buNone/>
              <a:defRPr sz="2000"/>
            </a:lvl6pPr>
            <a:lvl7pPr marL="2742654" indent="0">
              <a:buNone/>
              <a:defRPr sz="2000"/>
            </a:lvl7pPr>
            <a:lvl8pPr marL="3199760" indent="0">
              <a:buNone/>
              <a:defRPr sz="2000"/>
            </a:lvl8pPr>
            <a:lvl9pPr marL="3656867"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07" indent="0">
              <a:buNone/>
              <a:defRPr sz="1400"/>
            </a:lvl2pPr>
            <a:lvl3pPr marL="914218" indent="0">
              <a:buNone/>
              <a:defRPr sz="1200"/>
            </a:lvl3pPr>
            <a:lvl4pPr marL="1371328" indent="0">
              <a:buNone/>
              <a:defRPr sz="1000"/>
            </a:lvl4pPr>
            <a:lvl5pPr marL="1828437" indent="0">
              <a:buNone/>
              <a:defRPr sz="1000"/>
            </a:lvl5pPr>
            <a:lvl6pPr marL="2285550" indent="0">
              <a:buNone/>
              <a:defRPr sz="1000"/>
            </a:lvl6pPr>
            <a:lvl7pPr marL="2742654" indent="0">
              <a:buNone/>
              <a:defRPr sz="1000"/>
            </a:lvl7pPr>
            <a:lvl8pPr marL="3199760" indent="0">
              <a:buNone/>
              <a:defRPr sz="1000"/>
            </a:lvl8pPr>
            <a:lvl9pPr marL="3656867"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B489BEA-0BC1-4D65-9393-14F5FD40DF6E}" type="datetimeFigureOut">
              <a:rPr lang="en-US" smtClean="0"/>
              <a:t>1/26/2018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23AF06-E1B3-406F-A90D-27D93602775A}" type="slidenum">
              <a:rPr lang="en-US" smtClean="0"/>
              <a:t>‹#›</a:t>
            </a:fld>
            <a:endParaRPr lang="en-US"/>
          </a:p>
        </p:txBody>
      </p:sp>
    </p:spTree>
    <p:extLst>
      <p:ext uri="{BB962C8B-B14F-4D97-AF65-F5344CB8AC3E}">
        <p14:creationId xmlns:p14="http://schemas.microsoft.com/office/powerpoint/2010/main" val="2097889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6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489BEA-0BC1-4D65-9393-14F5FD40DF6E}" type="datetimeFigureOut">
              <a:rPr lang="en-US" smtClean="0"/>
              <a:t>1/26/2018</a:t>
            </a:fld>
            <a:endParaRPr lang="en-US"/>
          </a:p>
        </p:txBody>
      </p:sp>
      <p:sp>
        <p:nvSpPr>
          <p:cNvPr id="5" name="Footer Placeholder 4"/>
          <p:cNvSpPr>
            <a:spLocks noGrp="1"/>
          </p:cNvSpPr>
          <p:nvPr>
            <p:ph type="ftr" sz="quarter" idx="3"/>
          </p:nvPr>
        </p:nvSpPr>
        <p:spPr>
          <a:xfrm>
            <a:off x="4038600" y="6356368"/>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6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23AF06-E1B3-406F-A90D-27D93602775A}" type="slidenum">
              <a:rPr lang="en-US" smtClean="0"/>
              <a:t>‹#›</a:t>
            </a:fld>
            <a:endParaRPr lang="en-US"/>
          </a:p>
        </p:txBody>
      </p:sp>
    </p:spTree>
    <p:extLst>
      <p:ext uri="{BB962C8B-B14F-4D97-AF65-F5344CB8AC3E}">
        <p14:creationId xmlns:p14="http://schemas.microsoft.com/office/powerpoint/2010/main" val="24334898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218"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57" indent="-228557" algn="l" defTabSz="91421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670" indent="-228557" algn="l" defTabSz="914218"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74" indent="-228557" algn="l" defTabSz="914218"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80" indent="-228557" algn="l" defTabSz="9142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987" indent="-228557" algn="l" defTabSz="9142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098" indent="-228557" algn="l" defTabSz="9142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208" indent="-228557" algn="l" defTabSz="9142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317" indent="-228557" algn="l" defTabSz="9142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430" indent="-228557" algn="l" defTabSz="91421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218" rtl="0" eaLnBrk="1" latinLnBrk="0" hangingPunct="1">
        <a:defRPr sz="1800" kern="1200">
          <a:solidFill>
            <a:schemeClr val="tx1"/>
          </a:solidFill>
          <a:latin typeface="+mn-lt"/>
          <a:ea typeface="+mn-ea"/>
          <a:cs typeface="+mn-cs"/>
        </a:defRPr>
      </a:lvl1pPr>
      <a:lvl2pPr marL="457107" algn="l" defTabSz="914218" rtl="0" eaLnBrk="1" latinLnBrk="0" hangingPunct="1">
        <a:defRPr sz="1800" kern="1200">
          <a:solidFill>
            <a:schemeClr val="tx1"/>
          </a:solidFill>
          <a:latin typeface="+mn-lt"/>
          <a:ea typeface="+mn-ea"/>
          <a:cs typeface="+mn-cs"/>
        </a:defRPr>
      </a:lvl2pPr>
      <a:lvl3pPr marL="914218" algn="l" defTabSz="914218" rtl="0" eaLnBrk="1" latinLnBrk="0" hangingPunct="1">
        <a:defRPr sz="1800" kern="1200">
          <a:solidFill>
            <a:schemeClr val="tx1"/>
          </a:solidFill>
          <a:latin typeface="+mn-lt"/>
          <a:ea typeface="+mn-ea"/>
          <a:cs typeface="+mn-cs"/>
        </a:defRPr>
      </a:lvl3pPr>
      <a:lvl4pPr marL="1371328" algn="l" defTabSz="914218" rtl="0" eaLnBrk="1" latinLnBrk="0" hangingPunct="1">
        <a:defRPr sz="1800" kern="1200">
          <a:solidFill>
            <a:schemeClr val="tx1"/>
          </a:solidFill>
          <a:latin typeface="+mn-lt"/>
          <a:ea typeface="+mn-ea"/>
          <a:cs typeface="+mn-cs"/>
        </a:defRPr>
      </a:lvl4pPr>
      <a:lvl5pPr marL="1828437" algn="l" defTabSz="914218" rtl="0" eaLnBrk="1" latinLnBrk="0" hangingPunct="1">
        <a:defRPr sz="1800" kern="1200">
          <a:solidFill>
            <a:schemeClr val="tx1"/>
          </a:solidFill>
          <a:latin typeface="+mn-lt"/>
          <a:ea typeface="+mn-ea"/>
          <a:cs typeface="+mn-cs"/>
        </a:defRPr>
      </a:lvl5pPr>
      <a:lvl6pPr marL="2285550" algn="l" defTabSz="914218" rtl="0" eaLnBrk="1" latinLnBrk="0" hangingPunct="1">
        <a:defRPr sz="1800" kern="1200">
          <a:solidFill>
            <a:schemeClr val="tx1"/>
          </a:solidFill>
          <a:latin typeface="+mn-lt"/>
          <a:ea typeface="+mn-ea"/>
          <a:cs typeface="+mn-cs"/>
        </a:defRPr>
      </a:lvl6pPr>
      <a:lvl7pPr marL="2742654" algn="l" defTabSz="914218" rtl="0" eaLnBrk="1" latinLnBrk="0" hangingPunct="1">
        <a:defRPr sz="1800" kern="1200">
          <a:solidFill>
            <a:schemeClr val="tx1"/>
          </a:solidFill>
          <a:latin typeface="+mn-lt"/>
          <a:ea typeface="+mn-ea"/>
          <a:cs typeface="+mn-cs"/>
        </a:defRPr>
      </a:lvl7pPr>
      <a:lvl8pPr marL="3199760" algn="l" defTabSz="914218" rtl="0" eaLnBrk="1" latinLnBrk="0" hangingPunct="1">
        <a:defRPr sz="1800" kern="1200">
          <a:solidFill>
            <a:schemeClr val="tx1"/>
          </a:solidFill>
          <a:latin typeface="+mn-lt"/>
          <a:ea typeface="+mn-ea"/>
          <a:cs typeface="+mn-cs"/>
        </a:defRPr>
      </a:lvl8pPr>
      <a:lvl9pPr marL="3656867" algn="l" defTabSz="91421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hyperlink" Target="mailto:kayla.kane@cjcc.ga.gov" TargetMode="Externa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2422268" y="2891749"/>
            <a:ext cx="7048893" cy="6223"/>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611141" y="2066051"/>
            <a:ext cx="8883503" cy="1508105"/>
          </a:xfrm>
          <a:prstGeom prst="rect">
            <a:avLst/>
          </a:prstGeom>
          <a:noFill/>
        </p:spPr>
        <p:txBody>
          <a:bodyPr wrap="square" rtlCol="0">
            <a:spAutoFit/>
          </a:bodyPr>
          <a:lstStyle/>
          <a:p>
            <a:pPr algn="ctr"/>
            <a:r>
              <a:rPr lang="en-US" sz="4400" dirty="0">
                <a:latin typeface="Times New Roman" panose="02020603050405020304" pitchFamily="18" charset="0"/>
                <a:cs typeface="Times New Roman" panose="02020603050405020304" pitchFamily="18" charset="0"/>
              </a:rPr>
              <a:t>Criminal Justice Coordinating Council</a:t>
            </a:r>
          </a:p>
          <a:p>
            <a:pPr algn="ctr"/>
            <a:endParaRPr lang="en-US" sz="2000" dirty="0">
              <a:latin typeface="Times New Roman" panose="02020603050405020304" pitchFamily="18" charset="0"/>
              <a:cs typeface="Times New Roman" panose="02020603050405020304" pitchFamily="18" charset="0"/>
            </a:endParaRPr>
          </a:p>
          <a:p>
            <a:pPr algn="ctr"/>
            <a:r>
              <a:rPr lang="en-US" sz="2800" dirty="0">
                <a:latin typeface="Times New Roman" panose="02020603050405020304" pitchFamily="18" charset="0"/>
                <a:cs typeface="Times New Roman" panose="02020603050405020304" pitchFamily="18" charset="0"/>
              </a:rPr>
              <a:t>THE STATE OF GEORGIA</a:t>
            </a:r>
          </a:p>
        </p:txBody>
      </p:sp>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7509" y="4260867"/>
            <a:ext cx="2288599" cy="1846428"/>
          </a:xfrm>
          <a:prstGeom prst="rect">
            <a:avLst/>
          </a:prstGeom>
        </p:spPr>
      </p:pic>
    </p:spTree>
    <p:extLst>
      <p:ext uri="{BB962C8B-B14F-4D97-AF65-F5344CB8AC3E}">
        <p14:creationId xmlns:p14="http://schemas.microsoft.com/office/powerpoint/2010/main" val="3719734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Retained Fees</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sp>
        <p:nvSpPr>
          <p:cNvPr id="6" name="TextBox 5">
            <a:extLst>
              <a:ext uri="{FF2B5EF4-FFF2-40B4-BE49-F238E27FC236}">
                <a16:creationId xmlns:a16="http://schemas.microsoft.com/office/drawing/2014/main" id="{C2881E7A-EF21-4879-8CBC-7377AE45F8C5}"/>
              </a:ext>
            </a:extLst>
          </p:cNvPr>
          <p:cNvSpPr txBox="1"/>
          <p:nvPr/>
        </p:nvSpPr>
        <p:spPr>
          <a:xfrm>
            <a:off x="0" y="1199606"/>
            <a:ext cx="11118663" cy="646331"/>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This page defines the different types of retained fees as well as the maximum amount allowed to be retained.</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0" cap="none" spc="0" normalizeH="0" baseline="0" noProof="0" dirty="0">
              <a:ln>
                <a:noFill/>
              </a:ln>
              <a:solidFill>
                <a:prstClr val="black"/>
              </a:solidFill>
              <a:effectLst/>
              <a:uLnTx/>
              <a:uFillTx/>
            </a:endParaRPr>
          </a:p>
        </p:txBody>
      </p:sp>
      <p:pic>
        <p:nvPicPr>
          <p:cNvPr id="2" name="Picture 1">
            <a:extLst>
              <a:ext uri="{FF2B5EF4-FFF2-40B4-BE49-F238E27FC236}">
                <a16:creationId xmlns:a16="http://schemas.microsoft.com/office/drawing/2014/main" id="{38B93BB7-7066-4365-903E-45B32C49C3D7}"/>
              </a:ext>
            </a:extLst>
          </p:cNvPr>
          <p:cNvPicPr>
            <a:picLocks noChangeAspect="1"/>
          </p:cNvPicPr>
          <p:nvPr/>
        </p:nvPicPr>
        <p:blipFill>
          <a:blip r:embed="rId4"/>
          <a:stretch>
            <a:fillRect/>
          </a:stretch>
        </p:blipFill>
        <p:spPr>
          <a:xfrm>
            <a:off x="611467" y="1860548"/>
            <a:ext cx="10328366" cy="3609915"/>
          </a:xfrm>
          <a:prstGeom prst="rect">
            <a:avLst/>
          </a:prstGeom>
        </p:spPr>
      </p:pic>
    </p:spTree>
    <p:extLst>
      <p:ext uri="{BB962C8B-B14F-4D97-AF65-F5344CB8AC3E}">
        <p14:creationId xmlns:p14="http://schemas.microsoft.com/office/powerpoint/2010/main" val="1079587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Retained Amount for Administrative Purposes</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sp>
        <p:nvSpPr>
          <p:cNvPr id="6" name="TextBox 5">
            <a:extLst>
              <a:ext uri="{FF2B5EF4-FFF2-40B4-BE49-F238E27FC236}">
                <a16:creationId xmlns:a16="http://schemas.microsoft.com/office/drawing/2014/main" id="{78487426-1C4F-41A2-881E-5C0DE550EA69}"/>
              </a:ext>
            </a:extLst>
          </p:cNvPr>
          <p:cNvSpPr txBox="1"/>
          <p:nvPr/>
        </p:nvSpPr>
        <p:spPr>
          <a:xfrm>
            <a:off x="0" y="1204986"/>
            <a:ext cx="11061878" cy="923330"/>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Please enter the amount of money retained for administrative purposes during the reporting period</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This amount CANNOT exceed 5% of the monies collected during the reporting period</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If the County did not retain</a:t>
            </a:r>
            <a:r>
              <a:rPr lang="en-US" kern="0" dirty="0">
                <a:solidFill>
                  <a:prstClr val="black"/>
                </a:solidFill>
              </a:rPr>
              <a:t> any money for administrative purposes, you must enter ‘0” in the provided box</a:t>
            </a:r>
            <a:endParaRPr kumimoji="0" lang="en-US" sz="1800" b="0" i="0" u="none" strike="noStrike" kern="0" cap="none" spc="0" normalizeH="0" baseline="0" noProof="0" dirty="0">
              <a:ln>
                <a:noFill/>
              </a:ln>
              <a:solidFill>
                <a:prstClr val="black"/>
              </a:solidFill>
              <a:effectLst/>
              <a:uLnTx/>
              <a:uFillTx/>
            </a:endParaRPr>
          </a:p>
        </p:txBody>
      </p:sp>
      <p:pic>
        <p:nvPicPr>
          <p:cNvPr id="7" name="Picture 6">
            <a:extLst>
              <a:ext uri="{FF2B5EF4-FFF2-40B4-BE49-F238E27FC236}">
                <a16:creationId xmlns:a16="http://schemas.microsoft.com/office/drawing/2014/main" id="{80E29456-20A3-401F-8722-69A289CDBEFB}"/>
              </a:ext>
            </a:extLst>
          </p:cNvPr>
          <p:cNvPicPr>
            <a:picLocks noChangeAspect="1"/>
          </p:cNvPicPr>
          <p:nvPr/>
        </p:nvPicPr>
        <p:blipFill>
          <a:blip r:embed="rId4"/>
          <a:stretch>
            <a:fillRect/>
          </a:stretch>
        </p:blipFill>
        <p:spPr>
          <a:xfrm>
            <a:off x="546278" y="2207775"/>
            <a:ext cx="10424160" cy="3529268"/>
          </a:xfrm>
          <a:prstGeom prst="rect">
            <a:avLst/>
          </a:prstGeom>
        </p:spPr>
      </p:pic>
    </p:spTree>
    <p:extLst>
      <p:ext uri="{BB962C8B-B14F-4D97-AF65-F5344CB8AC3E}">
        <p14:creationId xmlns:p14="http://schemas.microsoft.com/office/powerpoint/2010/main" val="20887461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Usage of Administrative Retained Fees</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sp>
        <p:nvSpPr>
          <p:cNvPr id="6" name="TextBox 5">
            <a:extLst>
              <a:ext uri="{FF2B5EF4-FFF2-40B4-BE49-F238E27FC236}">
                <a16:creationId xmlns:a16="http://schemas.microsoft.com/office/drawing/2014/main" id="{16C7AC6F-2D6B-4123-9841-5B9366B1F361}"/>
              </a:ext>
            </a:extLst>
          </p:cNvPr>
          <p:cNvSpPr txBox="1"/>
          <p:nvPr/>
        </p:nvSpPr>
        <p:spPr>
          <a:xfrm>
            <a:off x="0" y="1201781"/>
            <a:ext cx="10948671" cy="1200329"/>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If the County stated retaining any</a:t>
            </a:r>
            <a:r>
              <a:rPr kumimoji="0" lang="en-US" sz="1800" b="1" i="0" u="none" strike="noStrike" kern="0" cap="none" spc="0" normalizeH="0" baseline="0" noProof="0" dirty="0">
                <a:ln>
                  <a:noFill/>
                </a:ln>
                <a:solidFill>
                  <a:prstClr val="black"/>
                </a:solidFill>
                <a:effectLst/>
                <a:uLnTx/>
                <a:uFillTx/>
              </a:rPr>
              <a:t> </a:t>
            </a:r>
            <a:r>
              <a:rPr kumimoji="0" lang="en-US" sz="1800" b="0" i="0" u="none" strike="noStrike" kern="0" cap="none" spc="0" normalizeH="0" baseline="0" noProof="0" dirty="0">
                <a:ln>
                  <a:noFill/>
                </a:ln>
                <a:solidFill>
                  <a:prstClr val="black"/>
                </a:solidFill>
                <a:effectLst/>
                <a:uLnTx/>
                <a:uFillTx/>
              </a:rPr>
              <a:t>amount to be used for administrative purposes, the next page will ask about the usage of administrative retained fees. Select all the functions that administrative retained fees were used for. Use the “Other” categories to list usages not listed.</a:t>
            </a:r>
            <a:endParaRPr kumimoji="0" lang="en-US" sz="1800" b="1" i="0" u="none" strike="noStrike" kern="0" cap="none" spc="0" normalizeH="0" baseline="0" noProof="0" dirty="0">
              <a:ln>
                <a:noFill/>
              </a:ln>
              <a:solidFill>
                <a:prstClr val="black"/>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If the County reported “0” for administrative retained fees, the system will automatically skip this page</a:t>
            </a:r>
          </a:p>
        </p:txBody>
      </p:sp>
      <p:pic>
        <p:nvPicPr>
          <p:cNvPr id="7" name="Picture 6">
            <a:extLst>
              <a:ext uri="{FF2B5EF4-FFF2-40B4-BE49-F238E27FC236}">
                <a16:creationId xmlns:a16="http://schemas.microsoft.com/office/drawing/2014/main" id="{9CE76F2C-8412-41D3-8DBC-4C8D61168F83}"/>
              </a:ext>
            </a:extLst>
          </p:cNvPr>
          <p:cNvPicPr>
            <a:picLocks noChangeAspect="1"/>
          </p:cNvPicPr>
          <p:nvPr/>
        </p:nvPicPr>
        <p:blipFill>
          <a:blip r:embed="rId4"/>
          <a:stretch>
            <a:fillRect/>
          </a:stretch>
        </p:blipFill>
        <p:spPr>
          <a:xfrm>
            <a:off x="964293" y="2695895"/>
            <a:ext cx="9015730" cy="4051372"/>
          </a:xfrm>
          <a:prstGeom prst="rect">
            <a:avLst/>
          </a:prstGeom>
        </p:spPr>
      </p:pic>
    </p:spTree>
    <p:extLst>
      <p:ext uri="{BB962C8B-B14F-4D97-AF65-F5344CB8AC3E}">
        <p14:creationId xmlns:p14="http://schemas.microsoft.com/office/powerpoint/2010/main" val="183170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Retained Amount for Contingency Fund</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sp>
        <p:nvSpPr>
          <p:cNvPr id="6" name="TextBox 5">
            <a:extLst>
              <a:ext uri="{FF2B5EF4-FFF2-40B4-BE49-F238E27FC236}">
                <a16:creationId xmlns:a16="http://schemas.microsoft.com/office/drawing/2014/main" id="{56BB09D0-9E3D-4822-831C-BAD7B845BE58}"/>
              </a:ext>
            </a:extLst>
          </p:cNvPr>
          <p:cNvSpPr txBox="1"/>
          <p:nvPr/>
        </p:nvSpPr>
        <p:spPr>
          <a:xfrm>
            <a:off x="0" y="1196845"/>
            <a:ext cx="11153498" cy="1200329"/>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Please enter the amount of money retained to be used as a contingency fund during the reporting period</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This amount CANNOT exceed 5% of the monies collected during the reporting period</a:t>
            </a:r>
          </a:p>
          <a:p>
            <a:pPr marL="285750" indent="-285750">
              <a:buFont typeface="Arial" panose="020B0604020202020204" pitchFamily="34" charset="0"/>
              <a:buChar char="•"/>
            </a:pPr>
            <a:r>
              <a:rPr lang="en-US" kern="0" dirty="0">
                <a:solidFill>
                  <a:prstClr val="black"/>
                </a:solidFill>
              </a:rPr>
              <a:t>If the County did not retain any money for contingency purposes, you must enter ‘0” in the provided box</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0" cap="none" spc="0" normalizeH="0" baseline="0" noProof="0" dirty="0">
              <a:ln>
                <a:noFill/>
              </a:ln>
              <a:solidFill>
                <a:prstClr val="black"/>
              </a:solidFill>
              <a:effectLst/>
              <a:uLnTx/>
              <a:uFillTx/>
            </a:endParaRPr>
          </a:p>
        </p:txBody>
      </p:sp>
      <p:pic>
        <p:nvPicPr>
          <p:cNvPr id="7" name="Picture 6">
            <a:extLst>
              <a:ext uri="{FF2B5EF4-FFF2-40B4-BE49-F238E27FC236}">
                <a16:creationId xmlns:a16="http://schemas.microsoft.com/office/drawing/2014/main" id="{16F8655D-2AC0-4AE4-9532-A2D7F9CD535F}"/>
              </a:ext>
            </a:extLst>
          </p:cNvPr>
          <p:cNvPicPr>
            <a:picLocks noChangeAspect="1"/>
          </p:cNvPicPr>
          <p:nvPr/>
        </p:nvPicPr>
        <p:blipFill>
          <a:blip r:embed="rId4"/>
          <a:stretch>
            <a:fillRect/>
          </a:stretch>
        </p:blipFill>
        <p:spPr>
          <a:xfrm>
            <a:off x="401282" y="2707193"/>
            <a:ext cx="10748736" cy="3322020"/>
          </a:xfrm>
          <a:prstGeom prst="rect">
            <a:avLst/>
          </a:prstGeom>
        </p:spPr>
      </p:pic>
    </p:spTree>
    <p:extLst>
      <p:ext uri="{BB962C8B-B14F-4D97-AF65-F5344CB8AC3E}">
        <p14:creationId xmlns:p14="http://schemas.microsoft.com/office/powerpoint/2010/main" val="29888689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Unexpended 5% Funds</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sp>
        <p:nvSpPr>
          <p:cNvPr id="6" name="TextBox 5">
            <a:extLst>
              <a:ext uri="{FF2B5EF4-FFF2-40B4-BE49-F238E27FC236}">
                <a16:creationId xmlns:a16="http://schemas.microsoft.com/office/drawing/2014/main" id="{DCB06182-F0DD-4734-9EF0-DFD8AABDFA66}"/>
              </a:ext>
            </a:extLst>
          </p:cNvPr>
          <p:cNvSpPr txBox="1"/>
          <p:nvPr/>
        </p:nvSpPr>
        <p:spPr>
          <a:xfrm>
            <a:off x="0" y="1196278"/>
            <a:ext cx="11176205" cy="646331"/>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Enter the amount of unexpended 5% funds (5% funds that were reserved from previous years for a contingency fund) that the County has available  </a:t>
            </a:r>
          </a:p>
        </p:txBody>
      </p:sp>
      <p:pic>
        <p:nvPicPr>
          <p:cNvPr id="2" name="Picture 1">
            <a:extLst>
              <a:ext uri="{FF2B5EF4-FFF2-40B4-BE49-F238E27FC236}">
                <a16:creationId xmlns:a16="http://schemas.microsoft.com/office/drawing/2014/main" id="{723B13F2-A00B-47A8-82F8-42A82380AD22}"/>
              </a:ext>
            </a:extLst>
          </p:cNvPr>
          <p:cNvPicPr>
            <a:picLocks noChangeAspect="1"/>
          </p:cNvPicPr>
          <p:nvPr/>
        </p:nvPicPr>
        <p:blipFill>
          <a:blip r:embed="rId4"/>
          <a:stretch>
            <a:fillRect/>
          </a:stretch>
        </p:blipFill>
        <p:spPr>
          <a:xfrm>
            <a:off x="296090" y="2019355"/>
            <a:ext cx="10984622" cy="3324981"/>
          </a:xfrm>
          <a:prstGeom prst="rect">
            <a:avLst/>
          </a:prstGeom>
        </p:spPr>
      </p:pic>
    </p:spTree>
    <p:extLst>
      <p:ext uri="{BB962C8B-B14F-4D97-AF65-F5344CB8AC3E}">
        <p14:creationId xmlns:p14="http://schemas.microsoft.com/office/powerpoint/2010/main" val="23121266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Agencies who Received 5% Disbursements</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sp>
        <p:nvSpPr>
          <p:cNvPr id="6" name="TextBox 5">
            <a:extLst>
              <a:ext uri="{FF2B5EF4-FFF2-40B4-BE49-F238E27FC236}">
                <a16:creationId xmlns:a16="http://schemas.microsoft.com/office/drawing/2014/main" id="{C3B3739A-D8B1-4C75-8CF4-BD4B3C34AC8A}"/>
              </a:ext>
            </a:extLst>
          </p:cNvPr>
          <p:cNvSpPr txBox="1"/>
          <p:nvPr/>
        </p:nvSpPr>
        <p:spPr>
          <a:xfrm>
            <a:off x="0" y="1193074"/>
            <a:ext cx="11695611" cy="2585323"/>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Please select all agencies that received 5% disbursements during the reporting period. To find the name of an agency quickly, press CTRL+F to search for the agency name. </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Several agencies have common names. Common names have been added in parenthesis to help correctly identify agencies. </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Ideally, there should be no agency that was given disbursements that are not on this list, as all agencies </a:t>
            </a:r>
            <a:r>
              <a:rPr kumimoji="0" lang="en-US" sz="1800" b="1" i="0" u="none" strike="noStrike" kern="0" cap="none" spc="0" normalizeH="0" baseline="0" noProof="0" dirty="0">
                <a:ln>
                  <a:noFill/>
                </a:ln>
                <a:solidFill>
                  <a:prstClr val="black"/>
                </a:solidFill>
                <a:effectLst/>
                <a:uLnTx/>
                <a:uFillTx/>
              </a:rPr>
              <a:t>MUST</a:t>
            </a:r>
            <a:r>
              <a:rPr kumimoji="0" lang="en-US" sz="1800" b="0" i="0" u="none" strike="noStrike" kern="0" cap="none" spc="0" normalizeH="0" baseline="0" noProof="0" dirty="0">
                <a:ln>
                  <a:noFill/>
                </a:ln>
                <a:solidFill>
                  <a:prstClr val="black"/>
                </a:solidFill>
                <a:effectLst/>
                <a:uLnTx/>
                <a:uFillTx/>
              </a:rPr>
              <a:t> be certified through CJCC to receive 5% disbursements. However, there is a “None of the Above” and “Other Agency(</a:t>
            </a:r>
            <a:r>
              <a:rPr kumimoji="0" lang="en-US" sz="1800" b="0" i="0" u="none" strike="noStrike" kern="0" cap="none" spc="0" normalizeH="0" baseline="0" noProof="0" dirty="0" err="1">
                <a:ln>
                  <a:noFill/>
                </a:ln>
                <a:solidFill>
                  <a:prstClr val="black"/>
                </a:solidFill>
                <a:effectLst/>
                <a:uLnTx/>
                <a:uFillTx/>
              </a:rPr>
              <a:t>ies</a:t>
            </a:r>
            <a:r>
              <a:rPr kumimoji="0" lang="en-US" sz="1800" b="0" i="0" u="none" strike="noStrike" kern="0" cap="none" spc="0" normalizeH="0" baseline="0" noProof="0" dirty="0">
                <a:ln>
                  <a:noFill/>
                </a:ln>
                <a:solidFill>
                  <a:prstClr val="black"/>
                </a:solidFill>
                <a:effectLst/>
                <a:uLnTx/>
                <a:uFillTx/>
              </a:rPr>
              <a:t>)” option at the bottom. “None of the Above” cannot be used in combination with any other selections. If several agencies were given disbursements and all but one is on the list, please select the agencies on the list and then select “Other Agency(</a:t>
            </a:r>
            <a:r>
              <a:rPr kumimoji="0" lang="en-US" sz="1800" b="0" i="0" u="none" strike="noStrike" kern="0" cap="none" spc="0" normalizeH="0" baseline="0" noProof="0" dirty="0" err="1">
                <a:ln>
                  <a:noFill/>
                </a:ln>
                <a:solidFill>
                  <a:prstClr val="black"/>
                </a:solidFill>
                <a:effectLst/>
                <a:uLnTx/>
                <a:uFillTx/>
              </a:rPr>
              <a:t>ies</a:t>
            </a:r>
            <a:r>
              <a:rPr kumimoji="0" lang="en-US" sz="1800" b="0" i="0" u="none" strike="noStrike" kern="0" cap="none" spc="0" normalizeH="0" baseline="0" noProof="0" dirty="0">
                <a:ln>
                  <a:noFill/>
                </a:ln>
                <a:solidFill>
                  <a:prstClr val="black"/>
                </a:solidFill>
                <a:effectLst/>
                <a:uLnTx/>
                <a:uFillTx/>
              </a:rPr>
              <a:t>).” </a:t>
            </a:r>
          </a:p>
        </p:txBody>
      </p:sp>
      <p:pic>
        <p:nvPicPr>
          <p:cNvPr id="7" name="Picture 6">
            <a:extLst>
              <a:ext uri="{FF2B5EF4-FFF2-40B4-BE49-F238E27FC236}">
                <a16:creationId xmlns:a16="http://schemas.microsoft.com/office/drawing/2014/main" id="{8C896510-8471-4590-9898-F317F34B4EB3}"/>
              </a:ext>
            </a:extLst>
          </p:cNvPr>
          <p:cNvPicPr>
            <a:picLocks noChangeAspect="1"/>
          </p:cNvPicPr>
          <p:nvPr/>
        </p:nvPicPr>
        <p:blipFill>
          <a:blip r:embed="rId4"/>
          <a:stretch>
            <a:fillRect/>
          </a:stretch>
        </p:blipFill>
        <p:spPr>
          <a:xfrm>
            <a:off x="1600018" y="3444736"/>
            <a:ext cx="7646196" cy="3229474"/>
          </a:xfrm>
          <a:prstGeom prst="rect">
            <a:avLst/>
          </a:prstGeom>
        </p:spPr>
      </p:pic>
      <p:pic>
        <p:nvPicPr>
          <p:cNvPr id="2" name="Picture 1">
            <a:extLst>
              <a:ext uri="{FF2B5EF4-FFF2-40B4-BE49-F238E27FC236}">
                <a16:creationId xmlns:a16="http://schemas.microsoft.com/office/drawing/2014/main" id="{F173597B-772E-4169-BF67-6830F78C1281}"/>
              </a:ext>
            </a:extLst>
          </p:cNvPr>
          <p:cNvPicPr>
            <a:picLocks noChangeAspect="1"/>
          </p:cNvPicPr>
          <p:nvPr/>
        </p:nvPicPr>
        <p:blipFill>
          <a:blip r:embed="rId5"/>
          <a:stretch>
            <a:fillRect/>
          </a:stretch>
        </p:blipFill>
        <p:spPr>
          <a:xfrm>
            <a:off x="9285322" y="3938981"/>
            <a:ext cx="2371181" cy="998392"/>
          </a:xfrm>
          <a:prstGeom prst="rect">
            <a:avLst/>
          </a:prstGeom>
        </p:spPr>
      </p:pic>
    </p:spTree>
    <p:extLst>
      <p:ext uri="{BB962C8B-B14F-4D97-AF65-F5344CB8AC3E}">
        <p14:creationId xmlns:p14="http://schemas.microsoft.com/office/powerpoint/2010/main" val="1820464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Disbursed Amounts</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sp>
        <p:nvSpPr>
          <p:cNvPr id="6" name="TextBox 5">
            <a:extLst>
              <a:ext uri="{FF2B5EF4-FFF2-40B4-BE49-F238E27FC236}">
                <a16:creationId xmlns:a16="http://schemas.microsoft.com/office/drawing/2014/main" id="{68AE4847-E55F-44B5-B505-89BCA6A3A362}"/>
              </a:ext>
            </a:extLst>
          </p:cNvPr>
          <p:cNvSpPr txBox="1"/>
          <p:nvPr/>
        </p:nvSpPr>
        <p:spPr>
          <a:xfrm>
            <a:off x="-16" y="1193076"/>
            <a:ext cx="11713045" cy="2031325"/>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Based on your selection of agencies on the previous question, this page will filter only the selected agencies. Please enter the amount of money disbursed to each agency. </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The report formulates the maximum amount of funds available for disbursal depending on the amount of reported retained fees. You will get a system error if you report more money being dispersed than what is available. For example, if you reported collecting $5,000 during the reporting period and $250 was used for admin. purposes and $250 was saved as a contingency fund, you have $4500 available for dispersal. If more than $4500 is entered as being disbursed to agencies, the report will give you an error and you must fix your numbers. </a:t>
            </a:r>
          </a:p>
        </p:txBody>
      </p:sp>
      <p:pic>
        <p:nvPicPr>
          <p:cNvPr id="7" name="Picture 6">
            <a:extLst>
              <a:ext uri="{FF2B5EF4-FFF2-40B4-BE49-F238E27FC236}">
                <a16:creationId xmlns:a16="http://schemas.microsoft.com/office/drawing/2014/main" id="{8C2DDCAB-266D-4BDB-B581-2E04B4DF5F29}"/>
              </a:ext>
            </a:extLst>
          </p:cNvPr>
          <p:cNvPicPr>
            <a:picLocks noChangeAspect="1"/>
          </p:cNvPicPr>
          <p:nvPr/>
        </p:nvPicPr>
        <p:blipFill>
          <a:blip r:embed="rId4"/>
          <a:stretch>
            <a:fillRect/>
          </a:stretch>
        </p:blipFill>
        <p:spPr>
          <a:xfrm>
            <a:off x="2087699" y="3232482"/>
            <a:ext cx="7086714" cy="3224185"/>
          </a:xfrm>
          <a:prstGeom prst="rect">
            <a:avLst/>
          </a:prstGeom>
        </p:spPr>
      </p:pic>
    </p:spTree>
    <p:extLst>
      <p:ext uri="{BB962C8B-B14F-4D97-AF65-F5344CB8AC3E}">
        <p14:creationId xmlns:p14="http://schemas.microsoft.com/office/powerpoint/2010/main" val="37972397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Disbursements of “Other” Agencies</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sp>
        <p:nvSpPr>
          <p:cNvPr id="6" name="TextBox 5">
            <a:extLst>
              <a:ext uri="{FF2B5EF4-FFF2-40B4-BE49-F238E27FC236}">
                <a16:creationId xmlns:a16="http://schemas.microsoft.com/office/drawing/2014/main" id="{6B564DB7-21BE-403D-861F-67DBA95975CC}"/>
              </a:ext>
            </a:extLst>
          </p:cNvPr>
          <p:cNvSpPr txBox="1"/>
          <p:nvPr/>
        </p:nvSpPr>
        <p:spPr>
          <a:xfrm>
            <a:off x="0" y="1193072"/>
            <a:ext cx="11697607" cy="1477328"/>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Select if the County disbursed funds to Agencies not on the previous list (i.e. if selected “Other Agency(</a:t>
            </a:r>
            <a:r>
              <a:rPr kumimoji="0" lang="en-US" sz="1800" b="0" i="0" u="none" strike="noStrike" kern="0" cap="none" spc="0" normalizeH="0" baseline="0" noProof="0" dirty="0" err="1">
                <a:ln>
                  <a:noFill/>
                </a:ln>
                <a:solidFill>
                  <a:prstClr val="black"/>
                </a:solidFill>
                <a:effectLst/>
                <a:uLnTx/>
                <a:uFillTx/>
              </a:rPr>
              <a:t>ies</a:t>
            </a:r>
            <a:r>
              <a:rPr kumimoji="0" lang="en-US" sz="1800" b="0" i="0" u="none" strike="noStrike" kern="0" cap="none" spc="0" normalizeH="0" baseline="0" noProof="0" dirty="0">
                <a:ln>
                  <a:noFill/>
                </a:ln>
                <a:solidFill>
                  <a:prstClr val="black"/>
                </a:solidFill>
                <a:effectLst/>
                <a:uLnTx/>
                <a:uFillTx/>
              </a:rPr>
              <a:t>) or “None of the Above”)</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1" i="0" u="none" strike="noStrike" kern="0" cap="none" spc="0" normalizeH="0" baseline="0" noProof="0" dirty="0">
                <a:ln>
                  <a:noFill/>
                </a:ln>
                <a:solidFill>
                  <a:prstClr val="black"/>
                </a:solidFill>
                <a:effectLst/>
                <a:uLnTx/>
                <a:uFillTx/>
              </a:rPr>
              <a:t>IF YOU SELECT “NO” ON THIS PAGE, THIS IS YOUR LAST PAGE BEFORE SUBMITTING. You will not have the option to go back and review the report after you click “Next”. Please make sure to use the previous button on this slide if you want to review your answers being submitting the report.</a:t>
            </a:r>
          </a:p>
        </p:txBody>
      </p:sp>
      <p:pic>
        <p:nvPicPr>
          <p:cNvPr id="7" name="Picture 6">
            <a:extLst>
              <a:ext uri="{FF2B5EF4-FFF2-40B4-BE49-F238E27FC236}">
                <a16:creationId xmlns:a16="http://schemas.microsoft.com/office/drawing/2014/main" id="{C61FC06F-8244-4B57-A590-130FF271D1B5}"/>
              </a:ext>
            </a:extLst>
          </p:cNvPr>
          <p:cNvPicPr>
            <a:picLocks noChangeAspect="1"/>
          </p:cNvPicPr>
          <p:nvPr/>
        </p:nvPicPr>
        <p:blipFill>
          <a:blip r:embed="rId4"/>
          <a:stretch>
            <a:fillRect/>
          </a:stretch>
        </p:blipFill>
        <p:spPr>
          <a:xfrm>
            <a:off x="1007835" y="2678477"/>
            <a:ext cx="9146359" cy="3995441"/>
          </a:xfrm>
          <a:prstGeom prst="rect">
            <a:avLst/>
          </a:prstGeom>
        </p:spPr>
      </p:pic>
    </p:spTree>
    <p:extLst>
      <p:ext uri="{BB962C8B-B14F-4D97-AF65-F5344CB8AC3E}">
        <p14:creationId xmlns:p14="http://schemas.microsoft.com/office/powerpoint/2010/main" val="187036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Disbursements of “Other” Agencies</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sp>
        <p:nvSpPr>
          <p:cNvPr id="6" name="TextBox 5">
            <a:extLst>
              <a:ext uri="{FF2B5EF4-FFF2-40B4-BE49-F238E27FC236}">
                <a16:creationId xmlns:a16="http://schemas.microsoft.com/office/drawing/2014/main" id="{10AF7317-1E8E-4AC6-9CB3-4EC5F2717D02}"/>
              </a:ext>
            </a:extLst>
          </p:cNvPr>
          <p:cNvSpPr txBox="1"/>
          <p:nvPr/>
        </p:nvSpPr>
        <p:spPr>
          <a:xfrm>
            <a:off x="1" y="1201780"/>
            <a:ext cx="11773988" cy="1754326"/>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If selected “no” on previous page, will not see this page</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If selected “yes”, list the amount of money disbursed to agencies not included on the agency page</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In the text box provided, please list the agency name(s) </a:t>
            </a:r>
            <a:r>
              <a:rPr kumimoji="0" lang="en-US" sz="1800" b="1" i="0" u="none" strike="noStrike" kern="0" cap="none" spc="0" normalizeH="0" baseline="0" noProof="0" dirty="0">
                <a:ln>
                  <a:noFill/>
                </a:ln>
                <a:solidFill>
                  <a:prstClr val="black"/>
                </a:solidFill>
                <a:effectLst/>
                <a:uLnTx/>
                <a:uFillTx/>
              </a:rPr>
              <a:t>AND</a:t>
            </a:r>
            <a:r>
              <a:rPr kumimoji="0" lang="en-US" sz="1800" b="0" i="0" u="none" strike="noStrike" kern="0" cap="none" spc="0" normalizeH="0" baseline="0" noProof="0" dirty="0">
                <a:ln>
                  <a:noFill/>
                </a:ln>
                <a:solidFill>
                  <a:prstClr val="black"/>
                </a:solidFill>
                <a:effectLst/>
                <a:uLnTx/>
                <a:uFillTx/>
              </a:rPr>
              <a:t> the amount(s) of money disbursed to each agency</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1" i="0" u="none" strike="noStrike" kern="0" cap="none" spc="0" normalizeH="0" baseline="0" noProof="0" dirty="0">
                <a:ln>
                  <a:noFill/>
                </a:ln>
                <a:solidFill>
                  <a:prstClr val="black"/>
                </a:solidFill>
                <a:effectLst/>
                <a:uLnTx/>
                <a:uFillTx/>
              </a:rPr>
              <a:t>THIS IS </a:t>
            </a:r>
            <a:r>
              <a:rPr lang="en-US" b="1" kern="0" dirty="0">
                <a:solidFill>
                  <a:prstClr val="black"/>
                </a:solidFill>
              </a:rPr>
              <a:t>THE LAST PAGE BEFORE SUBMISSION.</a:t>
            </a:r>
            <a:r>
              <a:rPr kumimoji="0" lang="en-US" sz="1800" b="1" i="0" u="none" strike="noStrike" kern="0" cap="none" spc="0" normalizeH="0" baseline="0" noProof="0" dirty="0">
                <a:ln>
                  <a:noFill/>
                </a:ln>
                <a:solidFill>
                  <a:prstClr val="black"/>
                </a:solidFill>
                <a:effectLst/>
                <a:uLnTx/>
                <a:uFillTx/>
              </a:rPr>
              <a:t> You will not have the option to go back and review the report after you click “Next”. Please make sure to use the previous button on this slide if you want to review your answers before submitting the report.</a:t>
            </a:r>
          </a:p>
        </p:txBody>
      </p:sp>
      <p:pic>
        <p:nvPicPr>
          <p:cNvPr id="7" name="Picture 6">
            <a:extLst>
              <a:ext uri="{FF2B5EF4-FFF2-40B4-BE49-F238E27FC236}">
                <a16:creationId xmlns:a16="http://schemas.microsoft.com/office/drawing/2014/main" id="{529A7406-5019-40E2-A71E-3821610DDB17}"/>
              </a:ext>
            </a:extLst>
          </p:cNvPr>
          <p:cNvPicPr>
            <a:picLocks noChangeAspect="1"/>
          </p:cNvPicPr>
          <p:nvPr/>
        </p:nvPicPr>
        <p:blipFill>
          <a:blip r:embed="rId4"/>
          <a:stretch>
            <a:fillRect/>
          </a:stretch>
        </p:blipFill>
        <p:spPr>
          <a:xfrm>
            <a:off x="1129757" y="2972891"/>
            <a:ext cx="8771890" cy="3371695"/>
          </a:xfrm>
          <a:prstGeom prst="rect">
            <a:avLst/>
          </a:prstGeom>
        </p:spPr>
      </p:pic>
    </p:spTree>
    <p:extLst>
      <p:ext uri="{BB962C8B-B14F-4D97-AF65-F5344CB8AC3E}">
        <p14:creationId xmlns:p14="http://schemas.microsoft.com/office/powerpoint/2010/main" val="14371869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Submitting Your Report</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sp>
        <p:nvSpPr>
          <p:cNvPr id="6" name="TextBox 5">
            <a:extLst>
              <a:ext uri="{FF2B5EF4-FFF2-40B4-BE49-F238E27FC236}">
                <a16:creationId xmlns:a16="http://schemas.microsoft.com/office/drawing/2014/main" id="{FA422C88-3AD9-4ECA-9539-EBFB594940F7}"/>
              </a:ext>
            </a:extLst>
          </p:cNvPr>
          <p:cNvSpPr txBox="1"/>
          <p:nvPr/>
        </p:nvSpPr>
        <p:spPr>
          <a:xfrm>
            <a:off x="0" y="1193074"/>
            <a:ext cx="11488602" cy="1477328"/>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This is the last page of the report. Click on the “Download PDF Report” link to download responses for record keeping.</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If you need to go back and adjust anything, please e-mail </a:t>
            </a:r>
            <a:r>
              <a:rPr kumimoji="0" lang="en-US" sz="1800" b="0" i="0" u="none" strike="noStrike" kern="0" cap="none" spc="0" normalizeH="0" baseline="0" noProof="0" dirty="0">
                <a:ln>
                  <a:noFill/>
                </a:ln>
                <a:solidFill>
                  <a:prstClr val="black"/>
                </a:solidFill>
                <a:effectLst/>
                <a:uLnTx/>
                <a:uFillTx/>
                <a:hlinkClick r:id="rId4"/>
              </a:rPr>
              <a:t>kayla.kane@cjcc.ga.gov</a:t>
            </a:r>
            <a:r>
              <a:rPr kumimoji="0" lang="en-US" sz="1800" b="0" i="0" u="none" strike="noStrike" kern="0" cap="none" spc="0" normalizeH="0" baseline="0" noProof="0" dirty="0">
                <a:ln>
                  <a:noFill/>
                </a:ln>
                <a:solidFill>
                  <a:prstClr val="black"/>
                </a:solidFill>
                <a:effectLst/>
                <a:uLnTx/>
                <a:uFillTx/>
              </a:rPr>
              <a:t> and they will re-open your login so that you can re-enter the report and change any necessary values. However, if you see this page and then have to have your report re-opened, your PDF will not be correct. Please make sure </a:t>
            </a:r>
            <a:r>
              <a:rPr lang="en-US" kern="0" dirty="0">
                <a:solidFill>
                  <a:prstClr val="black"/>
                </a:solidFill>
              </a:rPr>
              <a:t>to check responses </a:t>
            </a:r>
            <a:r>
              <a:rPr lang="en-US" b="1" kern="0" dirty="0">
                <a:solidFill>
                  <a:prstClr val="black"/>
                </a:solidFill>
              </a:rPr>
              <a:t>PRIOR</a:t>
            </a:r>
            <a:r>
              <a:rPr lang="en-US" kern="0" dirty="0">
                <a:solidFill>
                  <a:prstClr val="black"/>
                </a:solidFill>
              </a:rPr>
              <a:t> to this page</a:t>
            </a:r>
            <a:endParaRPr kumimoji="0" lang="en-US" sz="1800" b="0" i="0" u="none" strike="noStrike" kern="0" cap="none" spc="0" normalizeH="0" baseline="0" noProof="0" dirty="0">
              <a:ln>
                <a:noFill/>
              </a:ln>
              <a:solidFill>
                <a:prstClr val="black"/>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kern="0" dirty="0">
                <a:solidFill>
                  <a:prstClr val="black"/>
                </a:solidFill>
              </a:rPr>
              <a:t>Any questions/concerns, please e-mail Kayla Kane, kayla.kane@cjcc.ga.gov</a:t>
            </a:r>
            <a:r>
              <a:rPr kumimoji="0" lang="en-US" sz="1800" b="0" i="0" u="none" strike="noStrike" kern="0" cap="none" spc="0" normalizeH="0" baseline="0" noProof="0" dirty="0">
                <a:ln>
                  <a:noFill/>
                </a:ln>
                <a:solidFill>
                  <a:prstClr val="black"/>
                </a:solidFill>
                <a:effectLst/>
                <a:uLnTx/>
                <a:uFillTx/>
              </a:rPr>
              <a:t> </a:t>
            </a:r>
          </a:p>
        </p:txBody>
      </p:sp>
      <p:pic>
        <p:nvPicPr>
          <p:cNvPr id="7" name="Picture 6">
            <a:extLst>
              <a:ext uri="{FF2B5EF4-FFF2-40B4-BE49-F238E27FC236}">
                <a16:creationId xmlns:a16="http://schemas.microsoft.com/office/drawing/2014/main" id="{69F64D9B-4722-4315-AF19-78EAF62A2E0A}"/>
              </a:ext>
            </a:extLst>
          </p:cNvPr>
          <p:cNvPicPr>
            <a:picLocks noChangeAspect="1"/>
          </p:cNvPicPr>
          <p:nvPr/>
        </p:nvPicPr>
        <p:blipFill>
          <a:blip r:embed="rId5"/>
          <a:stretch>
            <a:fillRect/>
          </a:stretch>
        </p:blipFill>
        <p:spPr>
          <a:xfrm>
            <a:off x="534376" y="2877355"/>
            <a:ext cx="10746336" cy="3219413"/>
          </a:xfrm>
          <a:prstGeom prst="rect">
            <a:avLst/>
          </a:prstGeom>
        </p:spPr>
      </p:pic>
    </p:spTree>
    <p:extLst>
      <p:ext uri="{BB962C8B-B14F-4D97-AF65-F5344CB8AC3E}">
        <p14:creationId xmlns:p14="http://schemas.microsoft.com/office/powerpoint/2010/main" val="572727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Local Victim Assistance Fines Semi-Annual Report</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sp>
        <p:nvSpPr>
          <p:cNvPr id="3" name="TextBox 2">
            <a:extLst>
              <a:ext uri="{FF2B5EF4-FFF2-40B4-BE49-F238E27FC236}">
                <a16:creationId xmlns:a16="http://schemas.microsoft.com/office/drawing/2014/main" id="{977EBC4A-47B4-4693-92A8-24BA9ECE953F}"/>
              </a:ext>
            </a:extLst>
          </p:cNvPr>
          <p:cNvSpPr txBox="1"/>
          <p:nvPr/>
        </p:nvSpPr>
        <p:spPr>
          <a:xfrm>
            <a:off x="422366" y="2002972"/>
            <a:ext cx="11347268" cy="2400657"/>
          </a:xfrm>
          <a:prstGeom prst="rect">
            <a:avLst/>
          </a:prstGeom>
          <a:noFill/>
        </p:spPr>
        <p:txBody>
          <a:bodyPr wrap="square" rtlCol="0">
            <a:spAutoFit/>
          </a:bodyPr>
          <a:lstStyle/>
          <a:p>
            <a:r>
              <a:rPr lang="en-US" sz="3000" dirty="0"/>
              <a:t>The purpose of this PowerPoint is to provide County reporters with information provided in the Local Victim Assistance Fines (5% Funds) Semi-Annual Report. This presentation includes screen shots of the report along with other relevant information needed to assist Counties in completing the report. </a:t>
            </a:r>
          </a:p>
        </p:txBody>
      </p:sp>
    </p:spTree>
    <p:extLst>
      <p:ext uri="{BB962C8B-B14F-4D97-AF65-F5344CB8AC3E}">
        <p14:creationId xmlns:p14="http://schemas.microsoft.com/office/powerpoint/2010/main" val="3717013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Login Information</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sp>
        <p:nvSpPr>
          <p:cNvPr id="2" name="TextBox 1"/>
          <p:cNvSpPr txBox="1"/>
          <p:nvPr/>
        </p:nvSpPr>
        <p:spPr>
          <a:xfrm>
            <a:off x="0" y="1465405"/>
            <a:ext cx="11730446"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Each county has been designated a unique ID and password to enter the semi-annual report. </a:t>
            </a:r>
          </a:p>
          <a:p>
            <a:pPr marL="285750" indent="-285750">
              <a:buFont typeface="Arial" panose="020B0604020202020204" pitchFamily="34" charset="0"/>
              <a:buChar char="•"/>
            </a:pPr>
            <a:r>
              <a:rPr lang="en-US" dirty="0"/>
              <a:t>The ID is comprised of the word “</a:t>
            </a:r>
            <a:r>
              <a:rPr lang="en-US" b="1" dirty="0"/>
              <a:t>County</a:t>
            </a:r>
            <a:r>
              <a:rPr lang="en-US" dirty="0"/>
              <a:t>” followed by </a:t>
            </a:r>
            <a:r>
              <a:rPr lang="en-US" b="1" dirty="0"/>
              <a:t>3</a:t>
            </a:r>
            <a:r>
              <a:rPr lang="en-US" dirty="0"/>
              <a:t> digits. Please enter this information directly into the ID field. </a:t>
            </a:r>
          </a:p>
          <a:p>
            <a:pPr marL="285750" indent="-285750">
              <a:buFont typeface="Arial" panose="020B0604020202020204" pitchFamily="34" charset="0"/>
              <a:buChar char="•"/>
            </a:pPr>
            <a:r>
              <a:rPr lang="en-US" dirty="0"/>
              <a:t>The password is 4 random digits. Please enter this information directly into the field. </a:t>
            </a:r>
          </a:p>
          <a:p>
            <a:pPr marL="285750" indent="-285750">
              <a:buFont typeface="Arial" panose="020B0604020202020204" pitchFamily="34" charset="0"/>
              <a:buChar char="•"/>
            </a:pPr>
            <a:r>
              <a:rPr lang="en-US" dirty="0"/>
              <a:t>If you encounter issues logging into the system, please contact Kayla Kane at kayla.kane@cjcc.ga.gov.</a:t>
            </a:r>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pic>
        <p:nvPicPr>
          <p:cNvPr id="6" name="Picture 5">
            <a:extLst>
              <a:ext uri="{FF2B5EF4-FFF2-40B4-BE49-F238E27FC236}">
                <a16:creationId xmlns:a16="http://schemas.microsoft.com/office/drawing/2014/main" id="{8297D259-71A3-4FF8-8F21-BA39E5C06C74}"/>
              </a:ext>
            </a:extLst>
          </p:cNvPr>
          <p:cNvPicPr>
            <a:picLocks noChangeAspect="1"/>
          </p:cNvPicPr>
          <p:nvPr/>
        </p:nvPicPr>
        <p:blipFill>
          <a:blip r:embed="rId4"/>
          <a:stretch>
            <a:fillRect/>
          </a:stretch>
        </p:blipFill>
        <p:spPr>
          <a:xfrm>
            <a:off x="2488292" y="2665734"/>
            <a:ext cx="3808005" cy="3835714"/>
          </a:xfrm>
          <a:prstGeom prst="rect">
            <a:avLst/>
          </a:prstGeom>
        </p:spPr>
      </p:pic>
    </p:spTree>
    <p:extLst>
      <p:ext uri="{BB962C8B-B14F-4D97-AF65-F5344CB8AC3E}">
        <p14:creationId xmlns:p14="http://schemas.microsoft.com/office/powerpoint/2010/main" val="3765336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Introductory Page</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sp>
        <p:nvSpPr>
          <p:cNvPr id="6" name="TextBox 5">
            <a:extLst>
              <a:ext uri="{FF2B5EF4-FFF2-40B4-BE49-F238E27FC236}">
                <a16:creationId xmlns:a16="http://schemas.microsoft.com/office/drawing/2014/main" id="{E5B1F624-1A09-47F2-B4C8-3E1E213B24FE}"/>
              </a:ext>
            </a:extLst>
          </p:cNvPr>
          <p:cNvSpPr txBox="1"/>
          <p:nvPr/>
        </p:nvSpPr>
        <p:spPr>
          <a:xfrm>
            <a:off x="1" y="1231113"/>
            <a:ext cx="11280712" cy="1200329"/>
          </a:xfrm>
          <a:prstGeom prst="rect">
            <a:avLst/>
          </a:prstGeom>
          <a:noFill/>
        </p:spPr>
        <p:txBody>
          <a:bodyPr wrap="square" rtlCol="0">
            <a:spAutoFit/>
          </a:bodyPr>
          <a:lstStyle/>
          <a:p>
            <a:pPr marL="285750" indent="-285750">
              <a:buFont typeface="Arial" panose="020B0604020202020204" pitchFamily="34" charset="0"/>
              <a:buChar char="•"/>
            </a:pPr>
            <a:r>
              <a:rPr lang="en-US" dirty="0"/>
              <a:t>The introductory page is a welcome screen and explains the purpose of the report and what information is needed to complete the report. </a:t>
            </a:r>
            <a:br>
              <a:rPr lang="en-US" dirty="0"/>
            </a:br>
            <a:br>
              <a:rPr lang="en-US" dirty="0"/>
            </a:br>
            <a:endParaRPr lang="en-US" dirty="0"/>
          </a:p>
        </p:txBody>
      </p:sp>
      <p:pic>
        <p:nvPicPr>
          <p:cNvPr id="7" name="Picture 6">
            <a:extLst>
              <a:ext uri="{FF2B5EF4-FFF2-40B4-BE49-F238E27FC236}">
                <a16:creationId xmlns:a16="http://schemas.microsoft.com/office/drawing/2014/main" id="{5CFE2029-BACB-4257-BC5D-C926D1FED660}"/>
              </a:ext>
            </a:extLst>
          </p:cNvPr>
          <p:cNvPicPr>
            <a:picLocks noChangeAspect="1"/>
          </p:cNvPicPr>
          <p:nvPr/>
        </p:nvPicPr>
        <p:blipFill>
          <a:blip r:embed="rId4"/>
          <a:stretch>
            <a:fillRect/>
          </a:stretch>
        </p:blipFill>
        <p:spPr>
          <a:xfrm>
            <a:off x="16" y="1986477"/>
            <a:ext cx="10977155" cy="4331433"/>
          </a:xfrm>
          <a:prstGeom prst="rect">
            <a:avLst/>
          </a:prstGeom>
        </p:spPr>
      </p:pic>
    </p:spTree>
    <p:extLst>
      <p:ext uri="{BB962C8B-B14F-4D97-AF65-F5344CB8AC3E}">
        <p14:creationId xmlns:p14="http://schemas.microsoft.com/office/powerpoint/2010/main" val="3267861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Reporter Page</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sp>
        <p:nvSpPr>
          <p:cNvPr id="6" name="TextBox 5">
            <a:extLst>
              <a:ext uri="{FF2B5EF4-FFF2-40B4-BE49-F238E27FC236}">
                <a16:creationId xmlns:a16="http://schemas.microsoft.com/office/drawing/2014/main" id="{9568F7C9-7839-490E-B5F0-5F6F88C7808D}"/>
              </a:ext>
            </a:extLst>
          </p:cNvPr>
          <p:cNvSpPr txBox="1"/>
          <p:nvPr/>
        </p:nvSpPr>
        <p:spPr>
          <a:xfrm>
            <a:off x="0" y="1231113"/>
            <a:ext cx="12191999" cy="707886"/>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prstClr val="black"/>
                </a:solidFill>
                <a:effectLst/>
                <a:uLnTx/>
                <a:uFillTx/>
              </a:rPr>
              <a:t>Please enter the name, e-mail address, and phone number of the person filling out the report</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0" cap="none" spc="0" normalizeH="0" baseline="0" noProof="0" dirty="0">
                <a:ln>
                  <a:noFill/>
                </a:ln>
                <a:solidFill>
                  <a:prstClr val="black"/>
                </a:solidFill>
                <a:effectLst/>
                <a:uLnTx/>
                <a:uFillTx/>
              </a:rPr>
              <a:t>Please select the time frame for which you are reporting data</a:t>
            </a:r>
          </a:p>
        </p:txBody>
      </p:sp>
      <p:pic>
        <p:nvPicPr>
          <p:cNvPr id="7" name="Picture 6">
            <a:extLst>
              <a:ext uri="{FF2B5EF4-FFF2-40B4-BE49-F238E27FC236}">
                <a16:creationId xmlns:a16="http://schemas.microsoft.com/office/drawing/2014/main" id="{B7F981E5-7EC0-4F4E-AFEA-A6397839199C}"/>
              </a:ext>
            </a:extLst>
          </p:cNvPr>
          <p:cNvPicPr>
            <a:picLocks noChangeAspect="1"/>
          </p:cNvPicPr>
          <p:nvPr/>
        </p:nvPicPr>
        <p:blipFill>
          <a:blip r:embed="rId4"/>
          <a:stretch>
            <a:fillRect/>
          </a:stretch>
        </p:blipFill>
        <p:spPr>
          <a:xfrm>
            <a:off x="1208133" y="2051443"/>
            <a:ext cx="8145744" cy="4484937"/>
          </a:xfrm>
          <a:prstGeom prst="rect">
            <a:avLst/>
          </a:prstGeom>
        </p:spPr>
      </p:pic>
    </p:spTree>
    <p:extLst>
      <p:ext uri="{BB962C8B-B14F-4D97-AF65-F5344CB8AC3E}">
        <p14:creationId xmlns:p14="http://schemas.microsoft.com/office/powerpoint/2010/main" val="1556611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County Selection</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sp>
        <p:nvSpPr>
          <p:cNvPr id="6" name="TextBox 5">
            <a:extLst>
              <a:ext uri="{FF2B5EF4-FFF2-40B4-BE49-F238E27FC236}">
                <a16:creationId xmlns:a16="http://schemas.microsoft.com/office/drawing/2014/main" id="{83330B5D-1663-4CF3-A36C-272EC86756A1}"/>
              </a:ext>
            </a:extLst>
          </p:cNvPr>
          <p:cNvSpPr txBox="1"/>
          <p:nvPr/>
        </p:nvSpPr>
        <p:spPr>
          <a:xfrm>
            <a:off x="1" y="1332411"/>
            <a:ext cx="12192000" cy="646331"/>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Using the drop down menu, select the County for which you are reporting 5% disbursements </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Each County will need to complete its own report.</a:t>
            </a:r>
          </a:p>
        </p:txBody>
      </p:sp>
      <p:pic>
        <p:nvPicPr>
          <p:cNvPr id="7" name="Picture 6">
            <a:extLst>
              <a:ext uri="{FF2B5EF4-FFF2-40B4-BE49-F238E27FC236}">
                <a16:creationId xmlns:a16="http://schemas.microsoft.com/office/drawing/2014/main" id="{92E322AD-396B-4202-91EC-63AF0CC91379}"/>
              </a:ext>
            </a:extLst>
          </p:cNvPr>
          <p:cNvPicPr>
            <a:picLocks noChangeAspect="1"/>
          </p:cNvPicPr>
          <p:nvPr/>
        </p:nvPicPr>
        <p:blipFill>
          <a:blip r:embed="rId4"/>
          <a:stretch>
            <a:fillRect/>
          </a:stretch>
        </p:blipFill>
        <p:spPr>
          <a:xfrm>
            <a:off x="711126" y="2312767"/>
            <a:ext cx="10129048" cy="3679911"/>
          </a:xfrm>
          <a:prstGeom prst="rect">
            <a:avLst/>
          </a:prstGeom>
        </p:spPr>
      </p:pic>
    </p:spTree>
    <p:extLst>
      <p:ext uri="{BB962C8B-B14F-4D97-AF65-F5344CB8AC3E}">
        <p14:creationId xmlns:p14="http://schemas.microsoft.com/office/powerpoint/2010/main" val="3872359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Frequency of Receiving 5% Funds</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sp>
        <p:nvSpPr>
          <p:cNvPr id="6" name="TextBox 5">
            <a:extLst>
              <a:ext uri="{FF2B5EF4-FFF2-40B4-BE49-F238E27FC236}">
                <a16:creationId xmlns:a16="http://schemas.microsoft.com/office/drawing/2014/main" id="{E0EDE290-D33B-4B39-8FF8-F4A782D8ADF7}"/>
              </a:ext>
            </a:extLst>
          </p:cNvPr>
          <p:cNvSpPr txBox="1"/>
          <p:nvPr/>
        </p:nvSpPr>
        <p:spPr>
          <a:xfrm>
            <a:off x="0" y="1231113"/>
            <a:ext cx="11313432" cy="369332"/>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Please select how often the County receives 5% disbursements</a:t>
            </a:r>
          </a:p>
        </p:txBody>
      </p:sp>
      <p:pic>
        <p:nvPicPr>
          <p:cNvPr id="7" name="Picture 6">
            <a:extLst>
              <a:ext uri="{FF2B5EF4-FFF2-40B4-BE49-F238E27FC236}">
                <a16:creationId xmlns:a16="http://schemas.microsoft.com/office/drawing/2014/main" id="{A05AFD98-A5CC-4DEB-947D-BFDD4C740423}"/>
              </a:ext>
            </a:extLst>
          </p:cNvPr>
          <p:cNvPicPr>
            <a:picLocks noChangeAspect="1"/>
          </p:cNvPicPr>
          <p:nvPr/>
        </p:nvPicPr>
        <p:blipFill>
          <a:blip r:embed="rId4"/>
          <a:stretch>
            <a:fillRect/>
          </a:stretch>
        </p:blipFill>
        <p:spPr>
          <a:xfrm>
            <a:off x="737870" y="2276075"/>
            <a:ext cx="10361228" cy="3199712"/>
          </a:xfrm>
          <a:prstGeom prst="rect">
            <a:avLst/>
          </a:prstGeom>
        </p:spPr>
      </p:pic>
    </p:spTree>
    <p:extLst>
      <p:ext uri="{BB962C8B-B14F-4D97-AF65-F5344CB8AC3E}">
        <p14:creationId xmlns:p14="http://schemas.microsoft.com/office/powerpoint/2010/main" val="2903769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5% Disbursements to Certified Agencies</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sp>
        <p:nvSpPr>
          <p:cNvPr id="6" name="TextBox 5">
            <a:extLst>
              <a:ext uri="{FF2B5EF4-FFF2-40B4-BE49-F238E27FC236}">
                <a16:creationId xmlns:a16="http://schemas.microsoft.com/office/drawing/2014/main" id="{B843EBCD-1AEE-428F-8C3B-68DD2DC255CD}"/>
              </a:ext>
            </a:extLst>
          </p:cNvPr>
          <p:cNvSpPr txBox="1"/>
          <p:nvPr/>
        </p:nvSpPr>
        <p:spPr>
          <a:xfrm>
            <a:off x="-16" y="1184940"/>
            <a:ext cx="11730462" cy="923330"/>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Please select the agency in your county responsible for dispersing 5% funds to local certified victim assistance agencies</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The individual completing the report should be part of the entity selected</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If the entity is not listed, please enter the agency name next to the “Other” category</a:t>
            </a:r>
          </a:p>
        </p:txBody>
      </p:sp>
      <p:pic>
        <p:nvPicPr>
          <p:cNvPr id="7" name="Picture 6">
            <a:extLst>
              <a:ext uri="{FF2B5EF4-FFF2-40B4-BE49-F238E27FC236}">
                <a16:creationId xmlns:a16="http://schemas.microsoft.com/office/drawing/2014/main" id="{504AC228-FA57-4643-950A-2D44F9554C7E}"/>
              </a:ext>
            </a:extLst>
          </p:cNvPr>
          <p:cNvPicPr>
            <a:picLocks noChangeAspect="1"/>
          </p:cNvPicPr>
          <p:nvPr/>
        </p:nvPicPr>
        <p:blipFill>
          <a:blip r:embed="rId4"/>
          <a:stretch>
            <a:fillRect/>
          </a:stretch>
        </p:blipFill>
        <p:spPr>
          <a:xfrm>
            <a:off x="354693" y="2369873"/>
            <a:ext cx="10554789" cy="3447051"/>
          </a:xfrm>
          <a:prstGeom prst="rect">
            <a:avLst/>
          </a:prstGeom>
        </p:spPr>
      </p:pic>
    </p:spTree>
    <p:extLst>
      <p:ext uri="{BB962C8B-B14F-4D97-AF65-F5344CB8AC3E}">
        <p14:creationId xmlns:p14="http://schemas.microsoft.com/office/powerpoint/2010/main" val="11821515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7"/>
            <a:ext cx="12192000" cy="118498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p:cNvSpPr>
            <a:spLocks noChangeArrowheads="1"/>
          </p:cNvSpPr>
          <p:nvPr/>
        </p:nvSpPr>
        <p:spPr bwMode="auto">
          <a:xfrm>
            <a:off x="270589" y="-46166"/>
            <a:ext cx="11010123"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90650" algn="l"/>
              </a:tabLst>
              <a:defRPr>
                <a:solidFill>
                  <a:schemeClr val="tx1"/>
                </a:solidFill>
                <a:latin typeface="Arial" panose="020B0604020202020204" pitchFamily="34" charset="0"/>
              </a:defRPr>
            </a:lvl1pPr>
            <a:lvl2pPr eaLnBrk="0" fontAlgn="base" hangingPunct="0">
              <a:spcBef>
                <a:spcPct val="0"/>
              </a:spcBef>
              <a:spcAft>
                <a:spcPct val="0"/>
              </a:spcAft>
              <a:tabLst>
                <a:tab pos="1390650" algn="l"/>
              </a:tabLst>
              <a:defRPr>
                <a:solidFill>
                  <a:schemeClr val="tx1"/>
                </a:solidFill>
                <a:latin typeface="Arial" panose="020B0604020202020204" pitchFamily="34" charset="0"/>
              </a:defRPr>
            </a:lvl2pPr>
            <a:lvl3pPr eaLnBrk="0" fontAlgn="base" hangingPunct="0">
              <a:spcBef>
                <a:spcPct val="0"/>
              </a:spcBef>
              <a:spcAft>
                <a:spcPct val="0"/>
              </a:spcAft>
              <a:tabLst>
                <a:tab pos="1390650" algn="l"/>
              </a:tabLst>
              <a:defRPr>
                <a:solidFill>
                  <a:schemeClr val="tx1"/>
                </a:solidFill>
                <a:latin typeface="Arial" panose="020B0604020202020204" pitchFamily="34" charset="0"/>
              </a:defRPr>
            </a:lvl3pPr>
            <a:lvl4pPr eaLnBrk="0" fontAlgn="base" hangingPunct="0">
              <a:spcBef>
                <a:spcPct val="0"/>
              </a:spcBef>
              <a:spcAft>
                <a:spcPct val="0"/>
              </a:spcAft>
              <a:tabLst>
                <a:tab pos="1390650" algn="l"/>
              </a:tabLst>
              <a:defRPr>
                <a:solidFill>
                  <a:schemeClr val="tx1"/>
                </a:solidFill>
                <a:latin typeface="Arial" panose="020B0604020202020204" pitchFamily="34" charset="0"/>
              </a:defRPr>
            </a:lvl4pPr>
            <a:lvl5pPr eaLnBrk="0" fontAlgn="base" hangingPunct="0">
              <a:spcBef>
                <a:spcPct val="0"/>
              </a:spcBef>
              <a:spcAft>
                <a:spcPct val="0"/>
              </a:spcAft>
              <a:tabLst>
                <a:tab pos="1390650" algn="l"/>
              </a:tabLst>
              <a:defRPr>
                <a:solidFill>
                  <a:schemeClr val="tx1"/>
                </a:solidFill>
                <a:latin typeface="Arial" panose="020B0604020202020204" pitchFamily="34" charset="0"/>
              </a:defRPr>
            </a:lvl5pPr>
            <a:lvl6pPr eaLnBrk="0" fontAlgn="base" hangingPunct="0">
              <a:spcBef>
                <a:spcPct val="0"/>
              </a:spcBef>
              <a:spcAft>
                <a:spcPct val="0"/>
              </a:spcAft>
              <a:tabLst>
                <a:tab pos="1390650" algn="l"/>
              </a:tabLst>
              <a:defRPr>
                <a:solidFill>
                  <a:schemeClr val="tx1"/>
                </a:solidFill>
                <a:latin typeface="Arial" panose="020B0604020202020204" pitchFamily="34" charset="0"/>
              </a:defRPr>
            </a:lvl6pPr>
            <a:lvl7pPr eaLnBrk="0" fontAlgn="base" hangingPunct="0">
              <a:spcBef>
                <a:spcPct val="0"/>
              </a:spcBef>
              <a:spcAft>
                <a:spcPct val="0"/>
              </a:spcAft>
              <a:tabLst>
                <a:tab pos="1390650" algn="l"/>
              </a:tabLst>
              <a:defRPr>
                <a:solidFill>
                  <a:schemeClr val="tx1"/>
                </a:solidFill>
                <a:latin typeface="Arial" panose="020B0604020202020204" pitchFamily="34" charset="0"/>
              </a:defRPr>
            </a:lvl7pPr>
            <a:lvl8pPr eaLnBrk="0" fontAlgn="base" hangingPunct="0">
              <a:spcBef>
                <a:spcPct val="0"/>
              </a:spcBef>
              <a:spcAft>
                <a:spcPct val="0"/>
              </a:spcAft>
              <a:tabLst>
                <a:tab pos="1390650" algn="l"/>
              </a:tabLst>
              <a:defRPr>
                <a:solidFill>
                  <a:schemeClr val="tx1"/>
                </a:solidFill>
                <a:latin typeface="Arial" panose="020B0604020202020204" pitchFamily="34" charset="0"/>
              </a:defRPr>
            </a:lvl8pPr>
            <a:lvl9pPr eaLnBrk="0" fontAlgn="base" hangingPunct="0">
              <a:spcBef>
                <a:spcPct val="0"/>
              </a:spcBef>
              <a:spcAft>
                <a:spcPct val="0"/>
              </a:spcAft>
              <a:tabLst>
                <a:tab pos="1390650" algn="l"/>
              </a:tabLst>
              <a:defRPr>
                <a:solidFill>
                  <a:schemeClr val="tx1"/>
                </a:solidFill>
                <a:latin typeface="Arial" panose="020B0604020202020204" pitchFamily="34" charset="0"/>
              </a:defRPr>
            </a:lvl9pPr>
          </a:lstStyle>
          <a:p>
            <a:pPr lvl="0"/>
            <a:r>
              <a:rPr lang="en-US" altLang="en-US" sz="36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CJCC</a:t>
            </a:r>
            <a:r>
              <a:rPr lang="en-US" altLang="en-US" sz="2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60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r>
              <a:rPr lang="en-US" altLang="en-US" sz="54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en-US" altLang="en-US" sz="3200"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Amount Collected During Reporting Period</a:t>
            </a:r>
            <a:endParaRPr lang="en-US" altLang="en-US" sz="1600" dirty="0">
              <a:solidFill>
                <a:schemeClr val="bg1"/>
              </a:solidFill>
              <a:latin typeface="Times New Roman" panose="02020603050405020304" pitchFamily="18" charset="0"/>
              <a:cs typeface="Times New Roman" panose="02020603050405020304" pitchFamily="18" charset="0"/>
            </a:endParaRPr>
          </a:p>
          <a:p>
            <a:pPr defTabSz="914218">
              <a:tabLst>
                <a:tab pos="1390373" algn="l"/>
              </a:tabLst>
            </a:pPr>
            <a:r>
              <a:rPr lang="en-US" altLang="en-US" sz="1400" dirty="0">
                <a:latin typeface="Bodoni MT" panose="02070603080606020203" pitchFamily="18" charset="0"/>
                <a:ea typeface="Calibri" panose="020F0502020204030204" pitchFamily="34" charset="0"/>
                <a:cs typeface="Times New Roman" panose="02020603050405020304" pitchFamily="18" charset="0"/>
              </a:rPr>
              <a:t>	</a:t>
            </a:r>
            <a:endParaRPr lang="en-US" altLang="en-US" dirty="0"/>
          </a:p>
        </p:txBody>
      </p:sp>
      <p:pic>
        <p:nvPicPr>
          <p:cNvPr id="21" name="Picture 20"/>
          <p:cNvPicPr/>
          <p:nvPr/>
        </p:nvPicPr>
        <p:blipFill>
          <a:blip r:embed="rId2" cstate="print">
            <a:extLst>
              <a:ext uri="{BEBA8EAE-BF5A-486C-A8C5-ECC9F3942E4B}">
                <a14:imgProps xmlns:a14="http://schemas.microsoft.com/office/drawing/2010/main">
                  <a14:imgLayer r:embed="rId3">
                    <a14:imgEffect>
                      <a14:backgroundRemoval t="0" b="100000" l="0" r="100000">
                        <a14:foregroundMark x1="55839" y1="28947" x2="55839" y2="28947"/>
                        <a14:foregroundMark x1="64968" y1="29474" x2="64968" y2="29474"/>
                        <a14:foregroundMark x1="67091" y1="37632" x2="67091" y2="37632"/>
                        <a14:foregroundMark x1="52442" y1="50526" x2="52442" y2="50526"/>
                        <a14:foregroundMark x1="49045" y1="53158" x2="49045" y2="53158"/>
                        <a14:foregroundMark x1="79830" y1="72368" x2="79830" y2="72368"/>
                        <a14:foregroundMark x1="61146" y1="6579" x2="61146" y2="6579"/>
                      </a14:backgroundRemoval>
                    </a14:imgEffect>
                  </a14:imgLayer>
                </a14:imgProps>
              </a:ext>
              <a:ext uri="{28A0092B-C50C-407E-A947-70E740481C1C}">
                <a14:useLocalDpi xmlns:a14="http://schemas.microsoft.com/office/drawing/2010/main" val="0"/>
              </a:ext>
            </a:extLst>
          </a:blip>
          <a:stretch>
            <a:fillRect/>
          </a:stretch>
        </p:blipFill>
        <p:spPr>
          <a:xfrm>
            <a:off x="10610865" y="7"/>
            <a:ext cx="1581151" cy="1184940"/>
          </a:xfrm>
          <a:prstGeom prst="rect">
            <a:avLst/>
          </a:prstGeom>
        </p:spPr>
      </p:pic>
      <p:sp>
        <p:nvSpPr>
          <p:cNvPr id="6" name="TextBox 5">
            <a:extLst>
              <a:ext uri="{FF2B5EF4-FFF2-40B4-BE49-F238E27FC236}">
                <a16:creationId xmlns:a16="http://schemas.microsoft.com/office/drawing/2014/main" id="{D079FFC5-06F9-42D2-952B-C18BE975EFB6}"/>
              </a:ext>
            </a:extLst>
          </p:cNvPr>
          <p:cNvSpPr txBox="1"/>
          <p:nvPr/>
        </p:nvSpPr>
        <p:spPr>
          <a:xfrm>
            <a:off x="0" y="1204986"/>
            <a:ext cx="11173096" cy="1200329"/>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In the space provided, enter the amount of 5% monies collected during the reporting period</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This amount should be the same amount reported by the Georgia Superior Court Clerk Cooperative Authority (GSCCCA). The amount of funds reported by GSCCCA is listed on the e-mail sent by CJCC advising Counties of their username, password, and due date of the report. </a:t>
            </a:r>
          </a:p>
        </p:txBody>
      </p:sp>
      <p:pic>
        <p:nvPicPr>
          <p:cNvPr id="7" name="Picture 6">
            <a:extLst>
              <a:ext uri="{FF2B5EF4-FFF2-40B4-BE49-F238E27FC236}">
                <a16:creationId xmlns:a16="http://schemas.microsoft.com/office/drawing/2014/main" id="{3800A33F-430E-43F1-AE7B-51853AC0AE40}"/>
              </a:ext>
            </a:extLst>
          </p:cNvPr>
          <p:cNvPicPr>
            <a:picLocks noChangeAspect="1"/>
          </p:cNvPicPr>
          <p:nvPr/>
        </p:nvPicPr>
        <p:blipFill>
          <a:blip r:embed="rId4"/>
          <a:stretch>
            <a:fillRect/>
          </a:stretch>
        </p:blipFill>
        <p:spPr>
          <a:xfrm>
            <a:off x="528938" y="2773955"/>
            <a:ext cx="10493423" cy="3262431"/>
          </a:xfrm>
          <a:prstGeom prst="rect">
            <a:avLst/>
          </a:prstGeom>
        </p:spPr>
      </p:pic>
    </p:spTree>
    <p:extLst>
      <p:ext uri="{BB962C8B-B14F-4D97-AF65-F5344CB8AC3E}">
        <p14:creationId xmlns:p14="http://schemas.microsoft.com/office/powerpoint/2010/main" val="1970062875"/>
      </p:ext>
    </p:extLst>
  </p:cSld>
  <p:clrMapOvr>
    <a:masterClrMapping/>
  </p:clrMapOvr>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44546A"/>
      </a:dk2>
      <a:lt2>
        <a:srgbClr val="E7E6E6"/>
      </a:lt2>
      <a:accent1>
        <a:srgbClr val="860038"/>
      </a:accent1>
      <a:accent2>
        <a:srgbClr val="012D6B"/>
      </a:accent2>
      <a:accent3>
        <a:srgbClr val="A1A1A5"/>
      </a:accent3>
      <a:accent4>
        <a:srgbClr val="F0B31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5671</TotalTime>
  <Words>1287</Words>
  <Application>Microsoft Office PowerPoint</Application>
  <PresentationFormat>Widescreen</PresentationFormat>
  <Paragraphs>79</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Bodoni MT</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Rachel Furbee</dc:creator>
  <cp:lastModifiedBy>Kayla Kane</cp:lastModifiedBy>
  <cp:revision>85</cp:revision>
  <dcterms:created xsi:type="dcterms:W3CDTF">2017-04-13T13:25:01Z</dcterms:created>
  <dcterms:modified xsi:type="dcterms:W3CDTF">2018-01-29T19:18:21Z</dcterms:modified>
</cp:coreProperties>
</file>