
<file path=[Content_Types].xml><?xml version="1.0" encoding="utf-8"?>
<Types xmlns="http://schemas.openxmlformats.org/package/2006/content-types">
  <Default Extension="png" ContentType="image/png"/>
  <Default Extension="jpeg" ContentType="image/jpeg"/>
  <Default Extension="wmf" ContentType="image/x-wmf"/>
  <Default Extension="rels" ContentType="application/vnd.openxmlformats-package.relationships+xml"/>
  <Default Extension="xml" ContentType="application/xml"/>
  <Default Extension="xlsx" ContentType="application/vnd.openxmlformats-officedocument.spreadsheetml.sheet"/>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1"/>
  </p:sldMasterIdLst>
  <p:notesMasterIdLst>
    <p:notesMasterId r:id="rId41"/>
  </p:notesMasterIdLst>
  <p:sldIdLst>
    <p:sldId id="256" r:id="rId2"/>
    <p:sldId id="257" r:id="rId3"/>
    <p:sldId id="275" r:id="rId4"/>
    <p:sldId id="278" r:id="rId5"/>
    <p:sldId id="258" r:id="rId6"/>
    <p:sldId id="279" r:id="rId7"/>
    <p:sldId id="280" r:id="rId8"/>
    <p:sldId id="281" r:id="rId9"/>
    <p:sldId id="259" r:id="rId10"/>
    <p:sldId id="274" r:id="rId11"/>
    <p:sldId id="284" r:id="rId12"/>
    <p:sldId id="285" r:id="rId13"/>
    <p:sldId id="286" r:id="rId14"/>
    <p:sldId id="287" r:id="rId15"/>
    <p:sldId id="288" r:id="rId16"/>
    <p:sldId id="289" r:id="rId17"/>
    <p:sldId id="290" r:id="rId18"/>
    <p:sldId id="291" r:id="rId19"/>
    <p:sldId id="292" r:id="rId20"/>
    <p:sldId id="293" r:id="rId21"/>
    <p:sldId id="294" r:id="rId22"/>
    <p:sldId id="295" r:id="rId23"/>
    <p:sldId id="296" r:id="rId24"/>
    <p:sldId id="297" r:id="rId25"/>
    <p:sldId id="298" r:id="rId26"/>
    <p:sldId id="299" r:id="rId27"/>
    <p:sldId id="300" r:id="rId28"/>
    <p:sldId id="301" r:id="rId29"/>
    <p:sldId id="303" r:id="rId30"/>
    <p:sldId id="302" r:id="rId31"/>
    <p:sldId id="305" r:id="rId32"/>
    <p:sldId id="304" r:id="rId33"/>
    <p:sldId id="282" r:id="rId34"/>
    <p:sldId id="283" r:id="rId35"/>
    <p:sldId id="268" r:id="rId36"/>
    <p:sldId id="269" r:id="rId37"/>
    <p:sldId id="260" r:id="rId38"/>
    <p:sldId id="273" r:id="rId39"/>
    <p:sldId id="272" r:id="rId4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71753" autoAdjust="0"/>
  </p:normalViewPr>
  <p:slideViewPr>
    <p:cSldViewPr>
      <p:cViewPr varScale="1">
        <p:scale>
          <a:sx n="87" d="100"/>
          <a:sy n="87" d="100"/>
        </p:scale>
        <p:origin x="1584" y="108"/>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viewProps" Target="viewProps.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3"/>
    </mc:Choice>
    <mc:Fallback>
      <c:style val="3"/>
    </mc:Fallback>
  </mc:AlternateContent>
  <c:chart>
    <c:title>
      <c:tx>
        <c:rich>
          <a:bodyPr rot="0" spcFirstLastPara="1" vertOverflow="ellipsis" vert="horz" wrap="square" anchor="ctr" anchorCtr="1"/>
          <a:lstStyle/>
          <a:p>
            <a:pPr>
              <a:defRPr sz="2200" b="1" i="0" u="none" strike="noStrike" kern="1200" baseline="0">
                <a:solidFill>
                  <a:schemeClr val="dk1">
                    <a:lumMod val="75000"/>
                    <a:lumOff val="25000"/>
                  </a:schemeClr>
                </a:solidFill>
                <a:latin typeface="+mn-lt"/>
                <a:ea typeface="+mn-ea"/>
                <a:cs typeface="+mn-cs"/>
              </a:defRPr>
            </a:pPr>
            <a:r>
              <a:rPr lang="en-US" dirty="0" smtClean="0"/>
              <a:t>Statutorily Mandated STOP</a:t>
            </a:r>
            <a:r>
              <a:rPr lang="en-US" baseline="0" dirty="0" smtClean="0"/>
              <a:t> VAWA </a:t>
            </a:r>
            <a:r>
              <a:rPr lang="en-US" dirty="0" smtClean="0"/>
              <a:t>Allocations</a:t>
            </a:r>
            <a:endParaRPr lang="en-US" dirty="0"/>
          </a:p>
        </c:rich>
      </c:tx>
      <c:layout/>
      <c:overlay val="0"/>
      <c:spPr>
        <a:noFill/>
        <a:ln>
          <a:noFill/>
        </a:ln>
        <a:effectLst/>
      </c:spPr>
      <c:txPr>
        <a:bodyPr rot="0" spcFirstLastPara="1" vertOverflow="ellipsis" vert="horz" wrap="square" anchor="ctr" anchorCtr="1"/>
        <a:lstStyle/>
        <a:p>
          <a:pPr>
            <a:defRPr sz="2200" b="1" i="0" u="none" strike="noStrike" kern="1200" baseline="0">
              <a:solidFill>
                <a:schemeClr val="dk1">
                  <a:lumMod val="75000"/>
                  <a:lumOff val="25000"/>
                </a:schemeClr>
              </a:solidFill>
              <a:latin typeface="+mn-lt"/>
              <a:ea typeface="+mn-ea"/>
              <a:cs typeface="+mn-cs"/>
            </a:defRPr>
          </a:pPr>
          <a:endParaRPr lang="en-US"/>
        </a:p>
      </c:txPr>
    </c:title>
    <c:autoTitleDeleted val="0"/>
    <c:plotArea>
      <c:layout/>
      <c:pieChart>
        <c:varyColors val="1"/>
        <c:ser>
          <c:idx val="0"/>
          <c:order val="0"/>
          <c:tx>
            <c:strRef>
              <c:f>Sheet1!$B$1</c:f>
              <c:strCache>
                <c:ptCount val="1"/>
                <c:pt idx="0">
                  <c:v>Allocation Requirements</c:v>
                </c:pt>
              </c:strCache>
            </c:strRef>
          </c:tx>
          <c:dPt>
            <c:idx val="0"/>
            <c:bubble3D val="0"/>
            <c:spPr>
              <a:solidFill>
                <a:schemeClr val="accent1">
                  <a:shade val="53000"/>
                </a:schemeClr>
              </a:solidFill>
              <a:ln>
                <a:noFill/>
              </a:ln>
              <a:effectLst>
                <a:outerShdw blurRad="254000" sx="102000" sy="102000" algn="ctr" rotWithShape="0">
                  <a:prstClr val="black">
                    <a:alpha val="20000"/>
                  </a:prstClr>
                </a:outerShdw>
              </a:effectLst>
            </c:spPr>
          </c:dPt>
          <c:dPt>
            <c:idx val="1"/>
            <c:bubble3D val="0"/>
            <c:spPr>
              <a:solidFill>
                <a:schemeClr val="accent1">
                  <a:shade val="76000"/>
                </a:schemeClr>
              </a:solidFill>
              <a:ln>
                <a:noFill/>
              </a:ln>
              <a:effectLst>
                <a:outerShdw blurRad="254000" sx="102000" sy="102000" algn="ctr" rotWithShape="0">
                  <a:prstClr val="black">
                    <a:alpha val="20000"/>
                  </a:prstClr>
                </a:outerShdw>
              </a:effectLst>
            </c:spPr>
          </c:dPt>
          <c:dPt>
            <c:idx val="2"/>
            <c:bubble3D val="0"/>
            <c:spPr>
              <a:solidFill>
                <a:schemeClr val="accent1"/>
              </a:solidFill>
              <a:ln>
                <a:noFill/>
              </a:ln>
              <a:effectLst>
                <a:outerShdw blurRad="254000" sx="102000" sy="102000" algn="ctr" rotWithShape="0">
                  <a:prstClr val="black">
                    <a:alpha val="20000"/>
                  </a:prstClr>
                </a:outerShdw>
              </a:effectLst>
            </c:spPr>
          </c:dPt>
          <c:dPt>
            <c:idx val="3"/>
            <c:bubble3D val="0"/>
            <c:spPr>
              <a:solidFill>
                <a:schemeClr val="accent1">
                  <a:tint val="77000"/>
                </a:schemeClr>
              </a:solidFill>
              <a:ln>
                <a:noFill/>
              </a:ln>
              <a:effectLst>
                <a:outerShdw blurRad="254000" sx="102000" sy="102000" algn="ctr" rotWithShape="0">
                  <a:prstClr val="black">
                    <a:alpha val="20000"/>
                  </a:prstClr>
                </a:outerShdw>
              </a:effectLst>
            </c:spPr>
          </c:dPt>
          <c:dPt>
            <c:idx val="4"/>
            <c:bubble3D val="0"/>
            <c:spPr>
              <a:solidFill>
                <a:schemeClr val="accent1">
                  <a:tint val="54000"/>
                </a:schemeClr>
              </a:solidFill>
              <a:ln>
                <a:noFill/>
              </a:ln>
              <a:effectLst>
                <a:outerShdw blurRad="254000" sx="102000" sy="102000" algn="ctr" rotWithShape="0">
                  <a:prstClr val="black">
                    <a:alpha val="20000"/>
                  </a:prstClr>
                </a:outerShdw>
              </a:effectLst>
            </c:spPr>
          </c:dPt>
          <c:dPt>
            <c:idx val="5"/>
            <c:bubble3D val="0"/>
            <c:spPr>
              <a:solidFill>
                <a:schemeClr val="accent1">
                  <a:tint val="50000"/>
                </a:schemeClr>
              </a:solidFill>
              <a:ln>
                <a:noFill/>
              </a:ln>
              <a:effectLst>
                <a:outerShdw blurRad="254000" sx="102000" sy="102000" algn="ctr" rotWithShape="0">
                  <a:prstClr val="black">
                    <a:alpha val="20000"/>
                  </a:prstClr>
                </a:outerShdw>
              </a:effectLst>
            </c:spPr>
          </c:dPt>
          <c:dLbls>
            <c:spPr>
              <a:pattFill prst="pct75">
                <a:fgClr>
                  <a:schemeClr val="dk1">
                    <a:lumMod val="75000"/>
                    <a:lumOff val="25000"/>
                  </a:schemeClr>
                </a:fgClr>
                <a:bgClr>
                  <a:schemeClr val="dk1">
                    <a:lumMod val="65000"/>
                    <a:lumOff val="35000"/>
                  </a:schemeClr>
                </a:bgClr>
              </a:pattFill>
              <a:ln>
                <a:noFill/>
              </a:ln>
              <a:effectLst>
                <a:outerShdw blurRad="50800" dist="38100" dir="2700000" algn="tl" rotWithShape="0">
                  <a:prstClr val="black">
                    <a:alpha val="40000"/>
                  </a:prstClr>
                </a:outerShdw>
              </a:effectLst>
            </c:spPr>
            <c:txPr>
              <a:bodyPr rot="0" spcFirstLastPara="1" vertOverflow="ellipsis" vert="horz" wrap="square" lIns="38100" tIns="19050" rIns="38100" bIns="19050" anchor="ctr" anchorCtr="1">
                <a:spAutoFit/>
              </a:bodyPr>
              <a:lstStyle/>
              <a:p>
                <a:pPr>
                  <a:defRPr sz="1330" b="1" i="0" u="none" strike="noStrike" kern="1200" baseline="0">
                    <a:solidFill>
                      <a:schemeClr val="lt1"/>
                    </a:solidFill>
                    <a:latin typeface="+mn-lt"/>
                    <a:ea typeface="+mn-ea"/>
                    <a:cs typeface="+mn-cs"/>
                  </a:defRPr>
                </a:pPr>
                <a:endParaRPr lang="en-US"/>
              </a:p>
            </c:txPr>
            <c:dLblPos val="ctr"/>
            <c:showLegendKey val="0"/>
            <c:showVal val="0"/>
            <c:showCatName val="0"/>
            <c:showSerName val="0"/>
            <c:showPercent val="1"/>
            <c:showBubbleSize val="0"/>
            <c:showLeaderLines val="1"/>
            <c:leaderLines>
              <c:spPr>
                <a:ln w="9525">
                  <a:solidFill>
                    <a:schemeClr val="dk1">
                      <a:lumMod val="50000"/>
                      <a:lumOff val="50000"/>
                    </a:schemeClr>
                  </a:solidFill>
                </a:ln>
                <a:effectLst/>
              </c:spPr>
            </c:leaderLines>
            <c:extLst>
              <c:ext xmlns:c15="http://schemas.microsoft.com/office/drawing/2012/chart" uri="{CE6537A1-D6FC-4f65-9D91-7224C49458BB}">
                <c15:layout/>
              </c:ext>
            </c:extLst>
          </c:dLbls>
          <c:cat>
            <c:strRef>
              <c:f>Sheet1!$A$2:$A$7</c:f>
              <c:strCache>
                <c:ptCount val="6"/>
                <c:pt idx="0">
                  <c:v>Culturally-specific victim services</c:v>
                </c:pt>
                <c:pt idx="1">
                  <c:v>Victim services</c:v>
                </c:pt>
                <c:pt idx="2">
                  <c:v>Law enforcement</c:v>
                </c:pt>
                <c:pt idx="3">
                  <c:v>Prosecution</c:v>
                </c:pt>
                <c:pt idx="4">
                  <c:v>TO Courts</c:v>
                </c:pt>
                <c:pt idx="5">
                  <c:v>Discretionary</c:v>
                </c:pt>
              </c:strCache>
            </c:strRef>
          </c:cat>
          <c:val>
            <c:numRef>
              <c:f>Sheet1!$B$2:$B$7</c:f>
              <c:numCache>
                <c:formatCode>General</c:formatCode>
                <c:ptCount val="6"/>
                <c:pt idx="0">
                  <c:v>10</c:v>
                </c:pt>
                <c:pt idx="1">
                  <c:v>20</c:v>
                </c:pt>
                <c:pt idx="2">
                  <c:v>25</c:v>
                </c:pt>
                <c:pt idx="3">
                  <c:v>25</c:v>
                </c:pt>
                <c:pt idx="4">
                  <c:v>5</c:v>
                </c:pt>
                <c:pt idx="5">
                  <c:v>15</c:v>
                </c:pt>
              </c:numCache>
            </c:numRef>
          </c:val>
        </c:ser>
        <c:dLbls>
          <c:dLblPos val="ctr"/>
          <c:showLegendKey val="0"/>
          <c:showVal val="0"/>
          <c:showCatName val="0"/>
          <c:showSerName val="0"/>
          <c:showPercent val="1"/>
          <c:showBubbleSize val="0"/>
          <c:showLeaderLines val="1"/>
        </c:dLbls>
        <c:firstSliceAng val="0"/>
      </c:pieChart>
      <c:spPr>
        <a:noFill/>
        <a:ln>
          <a:noFill/>
        </a:ln>
        <a:effectLst/>
      </c:spPr>
    </c:plotArea>
    <c:legend>
      <c:legendPos val="r"/>
      <c:layout/>
      <c:overlay val="0"/>
      <c:spPr>
        <a:solidFill>
          <a:schemeClr val="lt1">
            <a:lumMod val="95000"/>
            <a:alpha val="39000"/>
          </a:schemeClr>
        </a:solidFill>
        <a:ln>
          <a:noFill/>
        </a:ln>
        <a:effectLst/>
      </c:spPr>
      <c:txPr>
        <a:bodyPr rot="0" spcFirstLastPara="1" vertOverflow="ellipsis" vert="horz" wrap="square" anchor="ctr" anchorCtr="1"/>
        <a:lstStyle/>
        <a:p>
          <a:pPr>
            <a:defRPr sz="1197" b="0" i="0" u="none" strike="noStrike" kern="1200" baseline="0">
              <a:solidFill>
                <a:schemeClr val="dk1">
                  <a:lumMod val="75000"/>
                  <a:lumOff val="25000"/>
                </a:schemeClr>
              </a:solidFill>
              <a:latin typeface="+mn-lt"/>
              <a:ea typeface="+mn-ea"/>
              <a:cs typeface="+mn-cs"/>
            </a:defRPr>
          </a:pPr>
          <a:endParaRPr lang="en-US"/>
        </a:p>
      </c:txPr>
    </c:legend>
    <c:plotVisOnly val="1"/>
    <c:dispBlanksAs val="gap"/>
    <c:showDLblsOverMax val="0"/>
  </c:chart>
  <c: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withinLinear" id="14">
  <a:schemeClr val="accent1"/>
</cs:colorStyle>
</file>

<file path=ppt/charts/style1.xml><?xml version="1.0" encoding="utf-8"?>
<cs:chartStyle xmlns:cs="http://schemas.microsoft.com/office/drawing/2012/chartStyle" xmlns:a="http://schemas.openxmlformats.org/drawingml/2006/main" id="253">
  <cs:axisTitle>
    <cs:lnRef idx="0"/>
    <cs:fillRef idx="0"/>
    <cs:effectRef idx="0"/>
    <cs:fontRef idx="minor">
      <a:schemeClr val="dk1">
        <a:lumMod val="75000"/>
        <a:lumOff val="25000"/>
      </a:schemeClr>
    </cs:fontRef>
    <cs:defRPr sz="1197" b="1" kern="1200"/>
  </cs:axisTitle>
  <cs:categoryAxis>
    <cs:lnRef idx="0"/>
    <cs:fillRef idx="0"/>
    <cs:effectRef idx="0"/>
    <cs:fontRef idx="minor">
      <a:schemeClr val="dk1">
        <a:lumMod val="75000"/>
        <a:lumOff val="25000"/>
      </a:schemeClr>
    </cs:fontRef>
    <cs:spPr>
      <a:ln w="19050" cap="flat" cmpd="sng" algn="ctr">
        <a:solidFill>
          <a:schemeClr val="dk1">
            <a:lumMod val="75000"/>
            <a:lumOff val="25000"/>
          </a:schemeClr>
        </a:solidFill>
        <a:round/>
      </a:ln>
    </cs:spPr>
    <cs:defRPr sz="1197" kern="1200" cap="all" baseline="0"/>
  </cs:categoryAxis>
  <cs:chartArea>
    <cs:lnRef idx="0"/>
    <cs:fillRef idx="0"/>
    <cs:effectRef idx="0"/>
    <cs:fontRef idx="minor">
      <a:schemeClr val="dk1"/>
    </cs:fontRef>
    <cs: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cs:spPr>
    <cs:defRPr sz="1197" kern="1200"/>
  </cs:chartArea>
  <cs:dataLabel>
    <cs:lnRef idx="0"/>
    <cs:fillRef idx="0"/>
    <cs:effectRef idx="0"/>
    <cs:fontRef idx="minor">
      <a:schemeClr val="lt1"/>
    </cs:fontRef>
    <cs:spPr>
      <a:pattFill prst="pct75">
        <a:fgClr>
          <a:schemeClr val="dk1">
            <a:lumMod val="75000"/>
            <a:lumOff val="25000"/>
          </a:schemeClr>
        </a:fgClr>
        <a:bgClr>
          <a:schemeClr val="dk1">
            <a:lumMod val="65000"/>
            <a:lumOff val="35000"/>
          </a:schemeClr>
        </a:bgClr>
      </a:pattFill>
      <a:effectLst>
        <a:outerShdw blurRad="50800" dist="38100" dir="2700000" algn="tl" rotWithShape="0">
          <a:prstClr val="black">
            <a:alpha val="40000"/>
          </a:prstClr>
        </a:outerShdw>
      </a:effectLst>
    </cs:spPr>
    <cs:defRPr sz="1330" b="1" i="0" u="none" strike="noStrike" kern="1200" baseline="0"/>
  </cs:dataLabel>
  <cs:dataLabelCallout>
    <cs:lnRef idx="0"/>
    <cs:fillRef idx="0"/>
    <cs:effectRef idx="0"/>
    <cs:fontRef idx="minor">
      <a:schemeClr val="lt1"/>
    </cs:fontRef>
    <cs:spPr>
      <a:pattFill prst="pct75">
        <a:fgClr>
          <a:schemeClr val="dk1">
            <a:lumMod val="75000"/>
            <a:lumOff val="25000"/>
          </a:schemeClr>
        </a:fgClr>
        <a:bgClr>
          <a:schemeClr val="dk1">
            <a:lumMod val="65000"/>
            <a:lumOff val="35000"/>
          </a:schemeClr>
        </a:bgClr>
      </a:pattFill>
      <a:effectLst>
        <a:outerShdw blurRad="50800" dist="38100" dir="2700000" algn="tl" rotWithShape="0">
          <a:prstClr val="black">
            <a:alpha val="40000"/>
          </a:prstClr>
        </a:outerShdw>
      </a:effectLst>
    </cs:spPr>
    <cs:defRPr sz="1330" b="1" i="0" u="none" strike="noStrike" kern="1200" baseline="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a:effectLst>
        <a:outerShdw blurRad="254000" sx="102000" sy="102000" algn="ctr" rotWithShape="0">
          <a:prstClr val="black">
            <a:alpha val="20000"/>
          </a:prstClr>
        </a:outerShdw>
      </a:effectLst>
    </cs:spPr>
  </cs:dataPoint>
  <cs:dataPoint3D>
    <cs:lnRef idx="0"/>
    <cs:fillRef idx="0">
      <cs:styleClr val="auto"/>
    </cs:fillRef>
    <cs:effectRef idx="0"/>
    <cs:fontRef idx="minor">
      <a:schemeClr val="dk1"/>
    </cs:fontRef>
    <cs:spPr>
      <a:solidFill>
        <a:schemeClr val="phClr"/>
      </a:solidFill>
      <a:effectLst>
        <a:outerShdw blurRad="254000" sx="102000" sy="102000" algn="ctr" rotWithShape="0">
          <a:prstClr val="black">
            <a:alpha val="20000"/>
          </a:prstClr>
        </a:outerShdw>
      </a:effectLst>
    </cs:spPr>
  </cs:dataPoint3D>
  <cs:dataPointLine>
    <cs:lnRef idx="0">
      <cs:styleClr val="auto"/>
    </cs:lnRef>
    <cs:fillRef idx="0"/>
    <cs:effectRef idx="0"/>
    <cs:fontRef idx="minor">
      <a:schemeClr val="dk1"/>
    </cs:fontRef>
    <cs:spPr>
      <a:ln w="31750" cap="rnd">
        <a:solidFill>
          <a:schemeClr val="phClr">
            <a:alpha val="85000"/>
          </a:schemeClr>
        </a:solidFill>
        <a:round/>
      </a:ln>
    </cs:spPr>
  </cs:dataPointLine>
  <cs:dataPointMarker>
    <cs:lnRef idx="0"/>
    <cs:fillRef idx="0">
      <cs:styleClr val="auto"/>
    </cs:fillRef>
    <cs:effectRef idx="0"/>
    <cs:fontRef idx="minor">
      <a:schemeClr val="dk1"/>
    </cs:fontRef>
    <cs:spPr>
      <a:solidFill>
        <a:schemeClr val="phClr">
          <a:alpha val="85000"/>
        </a:schemeClr>
      </a:solidFill>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75000"/>
        <a:lumOff val="25000"/>
      </a:schemeClr>
    </cs:fontRef>
    <cs:spPr>
      <a:ln w="9525">
        <a:solidFill>
          <a:schemeClr val="dk1">
            <a:lumMod val="35000"/>
            <a:lumOff val="65000"/>
          </a:schemeClr>
        </a:solidFill>
      </a:ln>
    </cs:spPr>
    <cs:defRPr sz="1197" kern="1200"/>
  </cs:dataTable>
  <cs:downBar>
    <cs:lnRef idx="0"/>
    <cs:fillRef idx="0"/>
    <cs:effectRef idx="0"/>
    <cs:fontRef idx="minor">
      <a:schemeClr val="dk1"/>
    </cs:fontRef>
    <cs:spPr>
      <a:solidFill>
        <a:schemeClr val="dk1">
          <a:lumMod val="50000"/>
          <a:lumOff val="50000"/>
        </a:schemeClr>
      </a:solidFill>
      <a:ln w="9525">
        <a:solidFill>
          <a:schemeClr val="dk1">
            <a:lumMod val="65000"/>
            <a:lumOff val="35000"/>
          </a:schemeClr>
        </a:solidFill>
      </a:ln>
    </cs:spPr>
  </cs:downBar>
  <cs:dropLine>
    <cs:lnRef idx="0"/>
    <cs:fillRef idx="0"/>
    <cs:effectRef idx="0"/>
    <cs:fontRef idx="minor">
      <a:schemeClr val="dk1"/>
    </cs:fontRef>
    <cs:spPr>
      <a:ln w="9525">
        <a:solidFill>
          <a:schemeClr val="dk1">
            <a:lumMod val="35000"/>
            <a:lumOff val="65000"/>
          </a:schemeClr>
        </a:solidFill>
        <a:prstDash val="dash"/>
      </a:ln>
    </cs:spPr>
  </cs:dropLine>
  <cs:errorBar>
    <cs:lnRef idx="0"/>
    <cs:fillRef idx="0"/>
    <cs:effectRef idx="0"/>
    <cs:fontRef idx="minor">
      <a:schemeClr val="dk1"/>
    </cs:fontRef>
    <cs:spPr>
      <a:ln w="9525">
        <a:solidFill>
          <a:schemeClr val="dk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gradFill>
          <a:gsLst>
            <a:gs pos="100000">
              <a:schemeClr val="dk1">
                <a:lumMod val="95000"/>
                <a:lumOff val="5000"/>
                <a:alpha val="42000"/>
              </a:schemeClr>
            </a:gs>
            <a:gs pos="0">
              <a:schemeClr val="lt1">
                <a:lumMod val="75000"/>
                <a:alpha val="36000"/>
              </a:schemeClr>
            </a:gs>
          </a:gsLst>
          <a:lin ang="5400000" scaled="0"/>
        </a:gradFill>
        <a:round/>
      </a:ln>
    </cs:spPr>
  </cs:gridlineMajor>
  <cs:gridlineMinor>
    <cs:lnRef idx="0"/>
    <cs:fillRef idx="0"/>
    <cs:effectRef idx="0"/>
    <cs:fontRef idx="minor">
      <a:schemeClr val="dk1"/>
    </cs:fontRef>
    <cs:spPr>
      <a:ln>
        <a:gradFill>
          <a:gsLst>
            <a:gs pos="100000">
              <a:schemeClr val="dk1">
                <a:lumMod val="95000"/>
                <a:lumOff val="5000"/>
                <a:alpha val="42000"/>
              </a:schemeClr>
            </a:gs>
            <a:gs pos="0">
              <a:schemeClr val="lt1">
                <a:lumMod val="75000"/>
                <a:alpha val="36000"/>
              </a:schemeClr>
            </a:gs>
          </a:gsLst>
          <a:lin ang="5400000" scaled="0"/>
        </a:gradFill>
      </a:ln>
    </cs:spPr>
  </cs:gridlineMinor>
  <cs:hiLoLine>
    <cs:lnRef idx="0"/>
    <cs:fillRef idx="0"/>
    <cs:effectRef idx="0"/>
    <cs:fontRef idx="minor">
      <a:schemeClr val="dk1"/>
    </cs:fontRef>
    <cs:spPr>
      <a:ln w="9525">
        <a:solidFill>
          <a:schemeClr val="dk1">
            <a:lumMod val="35000"/>
            <a:lumOff val="65000"/>
          </a:schemeClr>
        </a:solidFill>
        <a:prstDash val="dash"/>
      </a:ln>
    </cs:spPr>
  </cs:hiLoLine>
  <cs:leaderLine>
    <cs:lnRef idx="0"/>
    <cs:fillRef idx="0"/>
    <cs:effectRef idx="0"/>
    <cs:fontRef idx="minor">
      <a:schemeClr val="dk1"/>
    </cs:fontRef>
    <cs:spPr>
      <a:ln w="9525">
        <a:solidFill>
          <a:schemeClr val="dk1">
            <a:lumMod val="50000"/>
            <a:lumOff val="50000"/>
          </a:schemeClr>
        </a:solidFill>
      </a:ln>
    </cs:spPr>
  </cs:leaderLine>
  <cs:legend>
    <cs:lnRef idx="0"/>
    <cs:fillRef idx="0"/>
    <cs:effectRef idx="0"/>
    <cs:fontRef idx="minor">
      <a:schemeClr val="dk1">
        <a:lumMod val="75000"/>
        <a:lumOff val="25000"/>
      </a:schemeClr>
    </cs:fontRef>
    <cs:spPr>
      <a:solidFill>
        <a:schemeClr val="lt1">
          <a:lumMod val="95000"/>
          <a:alpha val="39000"/>
        </a:schemeClr>
      </a:solidFill>
    </cs:spPr>
    <cs:defRPr sz="1197" kern="1200"/>
  </cs:legend>
  <cs:plotArea>
    <cs:lnRef idx="0"/>
    <cs:fillRef idx="0"/>
    <cs:effectRef idx="0"/>
    <cs:fontRef idx="minor">
      <a:schemeClr val="dk1"/>
    </cs:fontRef>
  </cs:plotArea>
  <cs:plotArea3D>
    <cs:lnRef idx="0"/>
    <cs:fillRef idx="0"/>
    <cs:effectRef idx="0"/>
    <cs:fontRef idx="minor">
      <a:schemeClr val="dk1"/>
    </cs:fontRef>
  </cs:plotArea3D>
  <cs:seriesAxis>
    <cs:lnRef idx="0"/>
    <cs:fillRef idx="0"/>
    <cs:effectRef idx="0"/>
    <cs:fontRef idx="minor">
      <a:schemeClr val="dk1">
        <a:lumMod val="75000"/>
        <a:lumOff val="25000"/>
      </a:schemeClr>
    </cs:fontRef>
    <cs:spPr>
      <a:ln w="31750" cap="flat" cmpd="sng" algn="ctr">
        <a:solidFill>
          <a:schemeClr val="dk1">
            <a:lumMod val="75000"/>
            <a:lumOff val="25000"/>
          </a:schemeClr>
        </a:solidFill>
        <a:round/>
      </a:ln>
    </cs:spPr>
    <cs:defRPr sz="1197" kern="1200"/>
  </cs:seriesAxis>
  <cs:seriesLine>
    <cs:lnRef idx="0"/>
    <cs:fillRef idx="0"/>
    <cs:effectRef idx="0"/>
    <cs:fontRef idx="minor">
      <a:schemeClr val="dk1"/>
    </cs:fontRef>
    <cs:spPr>
      <a:ln w="9525">
        <a:solidFill>
          <a:schemeClr val="dk1">
            <a:lumMod val="50000"/>
            <a:lumOff val="50000"/>
          </a:schemeClr>
        </a:solidFill>
        <a:round/>
      </a:ln>
    </cs:spPr>
  </cs:seriesLine>
  <cs:title>
    <cs:lnRef idx="0"/>
    <cs:fillRef idx="0"/>
    <cs:effectRef idx="0"/>
    <cs:fontRef idx="minor">
      <a:schemeClr val="dk1">
        <a:lumMod val="75000"/>
        <a:lumOff val="25000"/>
      </a:schemeClr>
    </cs:fontRef>
    <cs:defRPr sz="2200" b="1" kern="120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dk1">
        <a:lumMod val="75000"/>
        <a:lumOff val="25000"/>
      </a:schemeClr>
    </cs:fontRef>
    <cs:defRPr sz="1197" kern="1200"/>
  </cs:trendlineLabel>
  <cs:upBar>
    <cs:lnRef idx="0"/>
    <cs:fillRef idx="0"/>
    <cs:effectRef idx="0"/>
    <cs:fontRef idx="minor">
      <a:schemeClr val="dk1"/>
    </cs:fontRef>
    <cs:spPr>
      <a:solidFill>
        <a:schemeClr val="lt1"/>
      </a:solidFill>
      <a:ln w="9525">
        <a:solidFill>
          <a:schemeClr val="dk1">
            <a:lumMod val="65000"/>
            <a:lumOff val="35000"/>
          </a:schemeClr>
        </a:solidFill>
      </a:ln>
    </cs:spPr>
  </cs:upBar>
  <cs:valueAxis>
    <cs:lnRef idx="0"/>
    <cs:fillRef idx="0"/>
    <cs:effectRef idx="0"/>
    <cs:fontRef idx="minor">
      <a:schemeClr val="dk1">
        <a:lumMod val="75000"/>
        <a:lumOff val="25000"/>
      </a:schemeClr>
    </cs:fontRef>
    <cs:spPr>
      <a:ln>
        <a:noFill/>
      </a:ln>
    </cs:spPr>
    <cs:defRPr sz="1197" kern="1200"/>
  </cs:valueAxis>
  <cs:wall>
    <cs:lnRef idx="0"/>
    <cs:fillRef idx="0"/>
    <cs:effectRef idx="0"/>
    <cs:fontRef idx="minor">
      <a:schemeClr val="dk1"/>
    </cs:fontRef>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10FCD27-0A0A-4122-9F95-304290C9E73A}" type="datetimeFigureOut">
              <a:rPr lang="en-US" smtClean="0"/>
              <a:t>5/13/2014</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AA4AB09-A905-4703-BE9B-BF572231A377}" type="slidenum">
              <a:rPr lang="en-US" smtClean="0"/>
              <a:t>‹#›</a:t>
            </a:fld>
            <a:endParaRPr lang="en-US"/>
          </a:p>
        </p:txBody>
      </p:sp>
    </p:spTree>
    <p:extLst>
      <p:ext uri="{BB962C8B-B14F-4D97-AF65-F5344CB8AC3E}">
        <p14:creationId xmlns:p14="http://schemas.microsoft.com/office/powerpoint/2010/main" val="425254217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AA4AB09-A905-4703-BE9B-BF572231A377}" type="slidenum">
              <a:rPr lang="en-US" smtClean="0"/>
              <a:t>2</a:t>
            </a:fld>
            <a:endParaRPr lang="en-US"/>
          </a:p>
        </p:txBody>
      </p:sp>
    </p:spTree>
    <p:extLst>
      <p:ext uri="{BB962C8B-B14F-4D97-AF65-F5344CB8AC3E}">
        <p14:creationId xmlns:p14="http://schemas.microsoft.com/office/powerpoint/2010/main" val="310082739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Had</a:t>
            </a:r>
            <a:r>
              <a:rPr lang="en-US" baseline="0" dirty="0" smtClean="0"/>
              <a:t> to play around with the numbers for the VWAP Coordinator’s Retirement benefit. May be a good time to point out to the </a:t>
            </a:r>
            <a:r>
              <a:rPr lang="en-US" baseline="0" dirty="0" err="1" smtClean="0"/>
              <a:t>subgrantees</a:t>
            </a:r>
            <a:r>
              <a:rPr lang="en-US" baseline="0" dirty="0" smtClean="0"/>
              <a:t> that they will have to play around with the numbers to ensure that they get the correct percentages for each benefit.</a:t>
            </a:r>
            <a:endParaRPr lang="en-US" dirty="0"/>
          </a:p>
        </p:txBody>
      </p:sp>
      <p:sp>
        <p:nvSpPr>
          <p:cNvPr id="4" name="Slide Number Placeholder 3"/>
          <p:cNvSpPr>
            <a:spLocks noGrp="1"/>
          </p:cNvSpPr>
          <p:nvPr>
            <p:ph type="sldNum" sz="quarter" idx="10"/>
          </p:nvPr>
        </p:nvSpPr>
        <p:spPr/>
        <p:txBody>
          <a:bodyPr/>
          <a:lstStyle/>
          <a:p>
            <a:fld id="{C2B3E2DA-7370-49C2-A203-7B881A6C387A}" type="slidenum">
              <a:rPr lang="en-US" smtClean="0"/>
              <a:pPr/>
              <a:t>14</a:t>
            </a:fld>
            <a:endParaRPr lang="en-US"/>
          </a:p>
        </p:txBody>
      </p:sp>
    </p:spTree>
    <p:extLst>
      <p:ext uri="{BB962C8B-B14F-4D97-AF65-F5344CB8AC3E}">
        <p14:creationId xmlns:p14="http://schemas.microsoft.com/office/powerpoint/2010/main" val="364602229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810" name="Rectangle 2"/>
          <p:cNvSpPr txBox="1">
            <a:spLocks noGrp="1" noChangeArrowheads="1"/>
          </p:cNvSpPr>
          <p:nvPr/>
        </p:nvSpPr>
        <p:spPr bwMode="auto">
          <a:xfrm>
            <a:off x="0" y="0"/>
            <a:ext cx="3038475" cy="465138"/>
          </a:xfrm>
          <a:prstGeom prst="rect">
            <a:avLst/>
          </a:prstGeom>
          <a:noFill/>
          <a:ln w="9525">
            <a:noFill/>
            <a:miter lim="800000"/>
            <a:headEnd/>
            <a:tailEnd/>
          </a:ln>
        </p:spPr>
        <p:txBody>
          <a:bodyPr lIns="92830" tIns="46416" rIns="92830" bIns="46416"/>
          <a:lstStyle/>
          <a:p>
            <a:pPr defTabSz="927100"/>
            <a:r>
              <a:rPr lang="en-US" sz="1300"/>
              <a:t>Recovery Act - Victim Services Workshop</a:t>
            </a:r>
          </a:p>
        </p:txBody>
      </p:sp>
      <p:sp>
        <p:nvSpPr>
          <p:cNvPr id="119811" name="Rectangle 7"/>
          <p:cNvSpPr txBox="1">
            <a:spLocks noGrp="1" noChangeArrowheads="1"/>
          </p:cNvSpPr>
          <p:nvPr/>
        </p:nvSpPr>
        <p:spPr bwMode="auto">
          <a:xfrm>
            <a:off x="3971925" y="8831263"/>
            <a:ext cx="3038475" cy="465137"/>
          </a:xfrm>
          <a:prstGeom prst="rect">
            <a:avLst/>
          </a:prstGeom>
          <a:noFill/>
          <a:ln w="9525">
            <a:noFill/>
            <a:miter lim="800000"/>
            <a:headEnd/>
            <a:tailEnd/>
          </a:ln>
        </p:spPr>
        <p:txBody>
          <a:bodyPr lIns="92830" tIns="46416" rIns="92830" bIns="46416" anchor="b"/>
          <a:lstStyle/>
          <a:p>
            <a:pPr algn="r" defTabSz="927100"/>
            <a:fld id="{69E58C3C-9D94-4BB2-B752-2ED640ADFE92}" type="slidenum">
              <a:rPr lang="en-US" sz="1300"/>
              <a:pPr algn="r" defTabSz="927100"/>
              <a:t>15</a:t>
            </a:fld>
            <a:endParaRPr lang="en-US" sz="1300"/>
          </a:p>
        </p:txBody>
      </p:sp>
      <p:sp>
        <p:nvSpPr>
          <p:cNvPr id="119812" name="Rectangle 7"/>
          <p:cNvSpPr txBox="1">
            <a:spLocks noGrp="1" noChangeArrowheads="1"/>
          </p:cNvSpPr>
          <p:nvPr/>
        </p:nvSpPr>
        <p:spPr bwMode="auto">
          <a:xfrm>
            <a:off x="3971925" y="8831263"/>
            <a:ext cx="3038475" cy="465137"/>
          </a:xfrm>
          <a:prstGeom prst="rect">
            <a:avLst/>
          </a:prstGeom>
          <a:noFill/>
          <a:ln w="9525">
            <a:noFill/>
            <a:miter lim="800000"/>
            <a:headEnd/>
            <a:tailEnd/>
          </a:ln>
        </p:spPr>
        <p:txBody>
          <a:bodyPr lIns="92830" tIns="46416" rIns="92830" bIns="46416" anchor="b"/>
          <a:lstStyle/>
          <a:p>
            <a:pPr algn="r" defTabSz="928688"/>
            <a:fld id="{7CDDFCD9-5A90-4AC3-8F2B-AC17371DD45A}" type="slidenum">
              <a:rPr lang="en-US" sz="1300"/>
              <a:pPr algn="r" defTabSz="928688"/>
              <a:t>15</a:t>
            </a:fld>
            <a:endParaRPr lang="en-US" sz="1300"/>
          </a:p>
        </p:txBody>
      </p:sp>
      <p:sp>
        <p:nvSpPr>
          <p:cNvPr id="119813" name="Rectangle 2"/>
          <p:cNvSpPr>
            <a:spLocks noGrp="1" noRot="1" noChangeAspect="1" noChangeArrowheads="1" noTextEdit="1"/>
          </p:cNvSpPr>
          <p:nvPr>
            <p:ph type="sldImg"/>
          </p:nvPr>
        </p:nvSpPr>
        <p:spPr>
          <a:ln/>
        </p:spPr>
      </p:sp>
      <p:sp>
        <p:nvSpPr>
          <p:cNvPr id="119814" name="Rectangle 3"/>
          <p:cNvSpPr>
            <a:spLocks noGrp="1" noChangeArrowheads="1"/>
          </p:cNvSpPr>
          <p:nvPr>
            <p:ph type="body" idx="1"/>
          </p:nvPr>
        </p:nvSpPr>
        <p:spPr/>
        <p:txBody>
          <a:bodyPr/>
          <a:lstStyle/>
          <a:p>
            <a:pPr eaLnBrk="1" hangingPunct="1"/>
            <a:r>
              <a:rPr lang="en-US" smtClean="0"/>
              <a:t>All travel expenses must abide by state travel regulations and local policy.  Please keep in mind that you must abide by WHICHEVER policy IS MOST STRICT.  Lodging, airfare, transportation/cab fare and meals should be claimed as travel expenses.  You may only claim expenses that you have a line item for in your budget.  If you were approved for miscellaneous conferences/trainings, you must receive prior approval from CJCC to attend</a:t>
            </a:r>
            <a:r>
              <a:rPr lang="en-US" b="1" i="1" smtClean="0"/>
              <a:t>. </a:t>
            </a:r>
            <a:r>
              <a:rPr lang="en-US" smtClean="0"/>
              <a:t> The description for mileage needs to show the # of miles times the approved rate, the approved state rate for Georgia is currently $ .51 a mile (effective 1-1-11).  Also, the description must indicate who traveled and why the employee was traveling.  If an agency mileage rate changes, you must submit a copy of the new travel policy to CJCC.  All expenses must be supported with detailed receipts.  The receipts may be kept on file at your office.  Do not send these items with your report unless you have been specifically asked to do so.  Your mileage logs must show dates of travel, the # of miles traveled, the name of the person traveling and for what reason.  The Travel tab in the excel worksheet should be completed just as the Supply tab. </a:t>
            </a:r>
          </a:p>
        </p:txBody>
      </p:sp>
    </p:spTree>
    <p:extLst>
      <p:ext uri="{BB962C8B-B14F-4D97-AF65-F5344CB8AC3E}">
        <p14:creationId xmlns:p14="http://schemas.microsoft.com/office/powerpoint/2010/main" val="76750309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Monique</a:t>
            </a:r>
            <a:r>
              <a:rPr lang="en-US" baseline="0" dirty="0" smtClean="0"/>
              <a:t> will provide an activity that will show how travel guidelines effect the submission of SERs.</a:t>
            </a:r>
            <a:endParaRPr lang="en-US" dirty="0"/>
          </a:p>
        </p:txBody>
      </p:sp>
      <p:sp>
        <p:nvSpPr>
          <p:cNvPr id="4" name="Slide Number Placeholder 3"/>
          <p:cNvSpPr>
            <a:spLocks noGrp="1"/>
          </p:cNvSpPr>
          <p:nvPr>
            <p:ph type="sldNum" sz="quarter" idx="10"/>
          </p:nvPr>
        </p:nvSpPr>
        <p:spPr/>
        <p:txBody>
          <a:bodyPr/>
          <a:lstStyle/>
          <a:p>
            <a:fld id="{C2B3E2DA-7370-49C2-A203-7B881A6C387A}" type="slidenum">
              <a:rPr lang="en-US" smtClean="0"/>
              <a:pPr/>
              <a:t>16</a:t>
            </a:fld>
            <a:endParaRPr lang="en-US"/>
          </a:p>
        </p:txBody>
      </p:sp>
    </p:spTree>
    <p:extLst>
      <p:ext uri="{BB962C8B-B14F-4D97-AF65-F5344CB8AC3E}">
        <p14:creationId xmlns:p14="http://schemas.microsoft.com/office/powerpoint/2010/main" val="4999906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7154" name="Rectangle 2"/>
          <p:cNvSpPr>
            <a:spLocks noGrp="1" noRot="1" noChangeAspect="1" noChangeArrowheads="1" noTextEdit="1"/>
          </p:cNvSpPr>
          <p:nvPr>
            <p:ph type="sldImg"/>
          </p:nvPr>
        </p:nvSpPr>
        <p:spPr>
          <a:ln/>
        </p:spPr>
      </p:sp>
      <p:sp>
        <p:nvSpPr>
          <p:cNvPr id="177155" name="Rectangle 3"/>
          <p:cNvSpPr>
            <a:spLocks noGrp="1" noChangeArrowheads="1"/>
          </p:cNvSpPr>
          <p:nvPr>
            <p:ph type="body" idx="1"/>
          </p:nvPr>
        </p:nvSpPr>
        <p:spPr/>
        <p:txBody>
          <a:bodyPr/>
          <a:lstStyle/>
          <a:p>
            <a:endParaRPr lang="en-US" smtClean="0"/>
          </a:p>
        </p:txBody>
      </p:sp>
    </p:spTree>
    <p:extLst>
      <p:ext uri="{BB962C8B-B14F-4D97-AF65-F5344CB8AC3E}">
        <p14:creationId xmlns:p14="http://schemas.microsoft.com/office/powerpoint/2010/main" val="250032011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8786" name="Rectangle 2"/>
          <p:cNvSpPr txBox="1">
            <a:spLocks noGrp="1" noChangeArrowheads="1"/>
          </p:cNvSpPr>
          <p:nvPr/>
        </p:nvSpPr>
        <p:spPr bwMode="auto">
          <a:xfrm>
            <a:off x="0" y="0"/>
            <a:ext cx="3038475" cy="465138"/>
          </a:xfrm>
          <a:prstGeom prst="rect">
            <a:avLst/>
          </a:prstGeom>
          <a:noFill/>
          <a:ln w="9525">
            <a:noFill/>
            <a:miter lim="800000"/>
            <a:headEnd/>
            <a:tailEnd/>
          </a:ln>
        </p:spPr>
        <p:txBody>
          <a:bodyPr lIns="92830" tIns="46416" rIns="92830" bIns="46416"/>
          <a:lstStyle/>
          <a:p>
            <a:pPr defTabSz="927100"/>
            <a:r>
              <a:rPr lang="en-US" sz="1300"/>
              <a:t>Recovery Act - Victim Services Workshop</a:t>
            </a:r>
          </a:p>
        </p:txBody>
      </p:sp>
      <p:sp>
        <p:nvSpPr>
          <p:cNvPr id="118787" name="Rectangle 7"/>
          <p:cNvSpPr txBox="1">
            <a:spLocks noGrp="1" noChangeArrowheads="1"/>
          </p:cNvSpPr>
          <p:nvPr/>
        </p:nvSpPr>
        <p:spPr bwMode="auto">
          <a:xfrm>
            <a:off x="3971925" y="8831263"/>
            <a:ext cx="3038475" cy="465137"/>
          </a:xfrm>
          <a:prstGeom prst="rect">
            <a:avLst/>
          </a:prstGeom>
          <a:noFill/>
          <a:ln w="9525">
            <a:noFill/>
            <a:miter lim="800000"/>
            <a:headEnd/>
            <a:tailEnd/>
          </a:ln>
        </p:spPr>
        <p:txBody>
          <a:bodyPr lIns="92830" tIns="46416" rIns="92830" bIns="46416" anchor="b"/>
          <a:lstStyle/>
          <a:p>
            <a:pPr algn="r" defTabSz="927100"/>
            <a:fld id="{25D4F40E-98E7-4CC3-8D06-E4ADBDFB83A6}" type="slidenum">
              <a:rPr lang="en-US" sz="1300"/>
              <a:pPr algn="r" defTabSz="927100"/>
              <a:t>18</a:t>
            </a:fld>
            <a:endParaRPr lang="en-US" sz="1300"/>
          </a:p>
        </p:txBody>
      </p:sp>
      <p:sp>
        <p:nvSpPr>
          <p:cNvPr id="118788" name="Rectangle 2"/>
          <p:cNvSpPr>
            <a:spLocks noGrp="1" noRot="1" noChangeAspect="1" noChangeArrowheads="1" noTextEdit="1"/>
          </p:cNvSpPr>
          <p:nvPr>
            <p:ph type="sldImg"/>
          </p:nvPr>
        </p:nvSpPr>
        <p:spPr>
          <a:ln/>
        </p:spPr>
      </p:sp>
      <p:sp>
        <p:nvSpPr>
          <p:cNvPr id="118789" name="Rectangle 3"/>
          <p:cNvSpPr>
            <a:spLocks noGrp="1" noChangeArrowheads="1"/>
          </p:cNvSpPr>
          <p:nvPr>
            <p:ph type="body" idx="1"/>
          </p:nvPr>
        </p:nvSpPr>
        <p:spPr>
          <a:noFill/>
        </p:spPr>
        <p:txBody>
          <a:bodyPr/>
          <a:lstStyle/>
          <a:p>
            <a:r>
              <a:rPr lang="en-US" smtClean="0"/>
              <a:t>The Equipment tab follows the Personnel tab.  Equipment expenses capture expenses that cost $5,000 or more.  To be reimbursed for equipment expenses a copy of the invoice must be attached to the reimbursement.  In addition, all equipment purchases must be approved before the purchase and an equipment inventory list must be maintained for your files.  The Equipment tab should be completed just as the Supply tab. </a:t>
            </a:r>
          </a:p>
        </p:txBody>
      </p:sp>
    </p:spTree>
    <p:extLst>
      <p:ext uri="{BB962C8B-B14F-4D97-AF65-F5344CB8AC3E}">
        <p14:creationId xmlns:p14="http://schemas.microsoft.com/office/powerpoint/2010/main" val="281403769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8178" name="Rectangle 2"/>
          <p:cNvSpPr>
            <a:spLocks noGrp="1" noRot="1" noChangeAspect="1" noChangeArrowheads="1" noTextEdit="1"/>
          </p:cNvSpPr>
          <p:nvPr>
            <p:ph type="sldImg"/>
          </p:nvPr>
        </p:nvSpPr>
        <p:spPr>
          <a:ln/>
        </p:spPr>
      </p:sp>
      <p:sp>
        <p:nvSpPr>
          <p:cNvPr id="178179" name="Rectangle 3"/>
          <p:cNvSpPr>
            <a:spLocks noGrp="1" noChangeArrowheads="1"/>
          </p:cNvSpPr>
          <p:nvPr>
            <p:ph type="body" idx="1"/>
          </p:nvPr>
        </p:nvSpPr>
        <p:spPr/>
        <p:txBody>
          <a:bodyPr/>
          <a:lstStyle/>
          <a:p>
            <a:endParaRPr lang="en-US" smtClean="0"/>
          </a:p>
        </p:txBody>
      </p:sp>
    </p:spTree>
    <p:extLst>
      <p:ext uri="{BB962C8B-B14F-4D97-AF65-F5344CB8AC3E}">
        <p14:creationId xmlns:p14="http://schemas.microsoft.com/office/powerpoint/2010/main" val="53440685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738" name="Rectangle 2"/>
          <p:cNvSpPr txBox="1">
            <a:spLocks noGrp="1" noChangeArrowheads="1"/>
          </p:cNvSpPr>
          <p:nvPr/>
        </p:nvSpPr>
        <p:spPr bwMode="auto">
          <a:xfrm>
            <a:off x="0" y="0"/>
            <a:ext cx="3038475" cy="465138"/>
          </a:xfrm>
          <a:prstGeom prst="rect">
            <a:avLst/>
          </a:prstGeom>
          <a:noFill/>
          <a:ln w="9525">
            <a:noFill/>
            <a:miter lim="800000"/>
            <a:headEnd/>
            <a:tailEnd/>
          </a:ln>
        </p:spPr>
        <p:txBody>
          <a:bodyPr lIns="92830" tIns="46416" rIns="92830" bIns="46416"/>
          <a:lstStyle/>
          <a:p>
            <a:pPr defTabSz="927100"/>
            <a:r>
              <a:rPr lang="en-US" sz="1300"/>
              <a:t>Recovery Act - Victim Services Workshop</a:t>
            </a:r>
          </a:p>
        </p:txBody>
      </p:sp>
      <p:sp>
        <p:nvSpPr>
          <p:cNvPr id="116739" name="Rectangle 7"/>
          <p:cNvSpPr txBox="1">
            <a:spLocks noGrp="1" noChangeArrowheads="1"/>
          </p:cNvSpPr>
          <p:nvPr/>
        </p:nvSpPr>
        <p:spPr bwMode="auto">
          <a:xfrm>
            <a:off x="3971925" y="8831263"/>
            <a:ext cx="3038475" cy="465137"/>
          </a:xfrm>
          <a:prstGeom prst="rect">
            <a:avLst/>
          </a:prstGeom>
          <a:noFill/>
          <a:ln w="9525">
            <a:noFill/>
            <a:miter lim="800000"/>
            <a:headEnd/>
            <a:tailEnd/>
          </a:ln>
        </p:spPr>
        <p:txBody>
          <a:bodyPr lIns="92830" tIns="46416" rIns="92830" bIns="46416" anchor="b"/>
          <a:lstStyle/>
          <a:p>
            <a:pPr algn="r" defTabSz="927100"/>
            <a:fld id="{AF06FB5A-F037-4D79-B4C0-F6ED45856208}" type="slidenum">
              <a:rPr lang="en-US" sz="1300"/>
              <a:pPr algn="r" defTabSz="927100"/>
              <a:t>20</a:t>
            </a:fld>
            <a:endParaRPr lang="en-US" sz="1300"/>
          </a:p>
        </p:txBody>
      </p:sp>
      <p:sp>
        <p:nvSpPr>
          <p:cNvPr id="116740" name="Rectangle 7"/>
          <p:cNvSpPr txBox="1">
            <a:spLocks noGrp="1" noChangeArrowheads="1"/>
          </p:cNvSpPr>
          <p:nvPr/>
        </p:nvSpPr>
        <p:spPr bwMode="auto">
          <a:xfrm>
            <a:off x="3971925" y="8831263"/>
            <a:ext cx="3038475" cy="465137"/>
          </a:xfrm>
          <a:prstGeom prst="rect">
            <a:avLst/>
          </a:prstGeom>
          <a:noFill/>
          <a:ln w="9525">
            <a:noFill/>
            <a:miter lim="800000"/>
            <a:headEnd/>
            <a:tailEnd/>
          </a:ln>
        </p:spPr>
        <p:txBody>
          <a:bodyPr lIns="92830" tIns="46416" rIns="92830" bIns="46416" anchor="b"/>
          <a:lstStyle/>
          <a:p>
            <a:pPr algn="r" defTabSz="928688"/>
            <a:fld id="{28BDF0F7-2B7A-43A3-8D28-57EF4E019EE5}" type="slidenum">
              <a:rPr lang="en-US" sz="1300"/>
              <a:pPr algn="r" defTabSz="928688"/>
              <a:t>20</a:t>
            </a:fld>
            <a:endParaRPr lang="en-US" sz="1300"/>
          </a:p>
        </p:txBody>
      </p:sp>
      <p:sp>
        <p:nvSpPr>
          <p:cNvPr id="116741" name="Rectangle 2"/>
          <p:cNvSpPr>
            <a:spLocks noGrp="1" noRot="1" noChangeAspect="1" noChangeArrowheads="1" noTextEdit="1"/>
          </p:cNvSpPr>
          <p:nvPr>
            <p:ph type="sldImg"/>
          </p:nvPr>
        </p:nvSpPr>
        <p:spPr>
          <a:ln/>
        </p:spPr>
      </p:sp>
      <p:sp>
        <p:nvSpPr>
          <p:cNvPr id="116742" name="Rectangle 3"/>
          <p:cNvSpPr>
            <a:spLocks noGrp="1" noChangeArrowheads="1"/>
          </p:cNvSpPr>
          <p:nvPr>
            <p:ph type="body" idx="1"/>
          </p:nvPr>
        </p:nvSpPr>
        <p:spPr/>
        <p:txBody>
          <a:bodyPr/>
          <a:lstStyle/>
          <a:p>
            <a:pPr eaLnBrk="1" hangingPunct="1"/>
            <a:r>
              <a:rPr lang="en-US" smtClean="0"/>
              <a:t>The Supplies tab follows the Personnel tab.  Supplies only includes the list of approved items listed in the application packet.  If an item for which you are seeking reimbursement is not on that list or not specifically approved as an additional line item in your budget, you cannot claim the expense.  </a:t>
            </a:r>
          </a:p>
        </p:txBody>
      </p:sp>
    </p:spTree>
    <p:extLst>
      <p:ext uri="{BB962C8B-B14F-4D97-AF65-F5344CB8AC3E}">
        <p14:creationId xmlns:p14="http://schemas.microsoft.com/office/powerpoint/2010/main" val="126290226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2B3E2DA-7370-49C2-A203-7B881A6C387A}" type="slidenum">
              <a:rPr lang="en-US" smtClean="0"/>
              <a:pPr/>
              <a:t>21</a:t>
            </a:fld>
            <a:endParaRPr lang="en-US"/>
          </a:p>
        </p:txBody>
      </p:sp>
    </p:spTree>
    <p:extLst>
      <p:ext uri="{BB962C8B-B14F-4D97-AF65-F5344CB8AC3E}">
        <p14:creationId xmlns:p14="http://schemas.microsoft.com/office/powerpoint/2010/main" val="51492181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0834" name="Rectangle 2"/>
          <p:cNvSpPr txBox="1">
            <a:spLocks noGrp="1" noChangeArrowheads="1"/>
          </p:cNvSpPr>
          <p:nvPr/>
        </p:nvSpPr>
        <p:spPr bwMode="auto">
          <a:xfrm>
            <a:off x="0" y="0"/>
            <a:ext cx="3038475" cy="465138"/>
          </a:xfrm>
          <a:prstGeom prst="rect">
            <a:avLst/>
          </a:prstGeom>
          <a:noFill/>
          <a:ln w="9525">
            <a:noFill/>
            <a:miter lim="800000"/>
            <a:headEnd/>
            <a:tailEnd/>
          </a:ln>
        </p:spPr>
        <p:txBody>
          <a:bodyPr lIns="92830" tIns="46416" rIns="92830" bIns="46416"/>
          <a:lstStyle/>
          <a:p>
            <a:pPr defTabSz="927100"/>
            <a:r>
              <a:rPr lang="en-US" sz="1300"/>
              <a:t>Recovery Act - Victim Services Workshop</a:t>
            </a:r>
          </a:p>
        </p:txBody>
      </p:sp>
      <p:sp>
        <p:nvSpPr>
          <p:cNvPr id="120835" name="Rectangle 7"/>
          <p:cNvSpPr txBox="1">
            <a:spLocks noGrp="1" noChangeArrowheads="1"/>
          </p:cNvSpPr>
          <p:nvPr/>
        </p:nvSpPr>
        <p:spPr bwMode="auto">
          <a:xfrm>
            <a:off x="3971925" y="8831263"/>
            <a:ext cx="3038475" cy="465137"/>
          </a:xfrm>
          <a:prstGeom prst="rect">
            <a:avLst/>
          </a:prstGeom>
          <a:noFill/>
          <a:ln w="9525">
            <a:noFill/>
            <a:miter lim="800000"/>
            <a:headEnd/>
            <a:tailEnd/>
          </a:ln>
        </p:spPr>
        <p:txBody>
          <a:bodyPr lIns="92830" tIns="46416" rIns="92830" bIns="46416" anchor="b"/>
          <a:lstStyle/>
          <a:p>
            <a:pPr algn="r" defTabSz="927100"/>
            <a:fld id="{5E08E652-414F-439D-B520-5916CEFBC574}" type="slidenum">
              <a:rPr lang="en-US" sz="1300"/>
              <a:pPr algn="r" defTabSz="927100"/>
              <a:t>22</a:t>
            </a:fld>
            <a:endParaRPr lang="en-US" sz="1300"/>
          </a:p>
        </p:txBody>
      </p:sp>
      <p:sp>
        <p:nvSpPr>
          <p:cNvPr id="120836" name="Rectangle 7"/>
          <p:cNvSpPr txBox="1">
            <a:spLocks noGrp="1" noChangeArrowheads="1"/>
          </p:cNvSpPr>
          <p:nvPr/>
        </p:nvSpPr>
        <p:spPr bwMode="auto">
          <a:xfrm>
            <a:off x="3971925" y="8831263"/>
            <a:ext cx="3038475" cy="465137"/>
          </a:xfrm>
          <a:prstGeom prst="rect">
            <a:avLst/>
          </a:prstGeom>
          <a:noFill/>
          <a:ln w="9525">
            <a:noFill/>
            <a:miter lim="800000"/>
            <a:headEnd/>
            <a:tailEnd/>
          </a:ln>
        </p:spPr>
        <p:txBody>
          <a:bodyPr lIns="92830" tIns="46416" rIns="92830" bIns="46416" anchor="b"/>
          <a:lstStyle/>
          <a:p>
            <a:pPr algn="r" defTabSz="928688"/>
            <a:fld id="{57B297A9-09E4-4175-AED4-FACED3AE6B89}" type="slidenum">
              <a:rPr lang="en-US" sz="1300"/>
              <a:pPr algn="r" defTabSz="928688"/>
              <a:t>22</a:t>
            </a:fld>
            <a:endParaRPr lang="en-US" sz="1300"/>
          </a:p>
        </p:txBody>
      </p:sp>
      <p:sp>
        <p:nvSpPr>
          <p:cNvPr id="120837" name="Rectangle 2"/>
          <p:cNvSpPr>
            <a:spLocks noGrp="1" noRot="1" noChangeAspect="1" noChangeArrowheads="1" noTextEdit="1"/>
          </p:cNvSpPr>
          <p:nvPr>
            <p:ph type="sldImg"/>
          </p:nvPr>
        </p:nvSpPr>
        <p:spPr>
          <a:ln/>
        </p:spPr>
      </p:sp>
      <p:sp>
        <p:nvSpPr>
          <p:cNvPr id="120838" name="Rectangle 3"/>
          <p:cNvSpPr>
            <a:spLocks noGrp="1" noChangeArrowheads="1"/>
          </p:cNvSpPr>
          <p:nvPr>
            <p:ph type="body" idx="1"/>
          </p:nvPr>
        </p:nvSpPr>
        <p:spPr/>
        <p:txBody>
          <a:bodyPr/>
          <a:lstStyle/>
          <a:p>
            <a:pPr eaLnBrk="1" hangingPunct="1"/>
            <a:r>
              <a:rPr lang="en-US" dirty="0" smtClean="0"/>
              <a:t>All printed materials must include an acknowledgement of the funding source.  An example of the material must be submitted to CJCC to receive budget approval of all printing.  For a printing expense to be approved for reimbursement the final copy of the printed material must be submitted with your SER. The Printing tab should be completed just as the Supply tab. </a:t>
            </a:r>
          </a:p>
          <a:p>
            <a:pPr eaLnBrk="1" hangingPunct="1"/>
            <a:endParaRPr lang="en-US" dirty="0" smtClean="0"/>
          </a:p>
        </p:txBody>
      </p:sp>
    </p:spTree>
    <p:extLst>
      <p:ext uri="{BB962C8B-B14F-4D97-AF65-F5344CB8AC3E}">
        <p14:creationId xmlns:p14="http://schemas.microsoft.com/office/powerpoint/2010/main" val="672342984"/>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2B3E2DA-7370-49C2-A203-7B881A6C387A}" type="slidenum">
              <a:rPr lang="en-US" smtClean="0"/>
              <a:pPr/>
              <a:t>23</a:t>
            </a:fld>
            <a:endParaRPr lang="en-US"/>
          </a:p>
        </p:txBody>
      </p:sp>
    </p:spTree>
    <p:extLst>
      <p:ext uri="{BB962C8B-B14F-4D97-AF65-F5344CB8AC3E}">
        <p14:creationId xmlns:p14="http://schemas.microsoft.com/office/powerpoint/2010/main" val="312088885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New sexual assault requirement of 20%</a:t>
            </a:r>
            <a:r>
              <a:rPr lang="en-US" baseline="0" dirty="0" smtClean="0"/>
              <a:t> spread out over at least two allocations that are not “discretionary.” Please remember to highlight your sexual assault programs, which must fit the guidelines and priorities on p.17-18. We’ll be working with </a:t>
            </a:r>
            <a:r>
              <a:rPr lang="en-US" baseline="0" dirty="0" err="1" smtClean="0"/>
              <a:t>GNESA</a:t>
            </a:r>
            <a:r>
              <a:rPr lang="en-US" baseline="0" dirty="0" smtClean="0"/>
              <a:t> to make sure we meet this allocation per the new VAWA guidelines. </a:t>
            </a:r>
            <a:endParaRPr lang="en-US" dirty="0"/>
          </a:p>
        </p:txBody>
      </p:sp>
      <p:sp>
        <p:nvSpPr>
          <p:cNvPr id="4" name="Slide Number Placeholder 3"/>
          <p:cNvSpPr>
            <a:spLocks noGrp="1"/>
          </p:cNvSpPr>
          <p:nvPr>
            <p:ph type="sldNum" sz="quarter" idx="10"/>
          </p:nvPr>
        </p:nvSpPr>
        <p:spPr/>
        <p:txBody>
          <a:bodyPr/>
          <a:lstStyle/>
          <a:p>
            <a:fld id="{BAA4AB09-A905-4703-BE9B-BF572231A377}" type="slidenum">
              <a:rPr lang="en-US" smtClean="0"/>
              <a:t>4</a:t>
            </a:fld>
            <a:endParaRPr lang="en-US"/>
          </a:p>
        </p:txBody>
      </p:sp>
    </p:spTree>
    <p:extLst>
      <p:ext uri="{BB962C8B-B14F-4D97-AF65-F5344CB8AC3E}">
        <p14:creationId xmlns:p14="http://schemas.microsoft.com/office/powerpoint/2010/main" val="2298011106"/>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858" name="Rectangle 2"/>
          <p:cNvSpPr txBox="1">
            <a:spLocks noGrp="1" noChangeArrowheads="1"/>
          </p:cNvSpPr>
          <p:nvPr/>
        </p:nvSpPr>
        <p:spPr bwMode="auto">
          <a:xfrm>
            <a:off x="0" y="0"/>
            <a:ext cx="3038475" cy="465138"/>
          </a:xfrm>
          <a:prstGeom prst="rect">
            <a:avLst/>
          </a:prstGeom>
          <a:noFill/>
          <a:ln w="9525">
            <a:noFill/>
            <a:miter lim="800000"/>
            <a:headEnd/>
            <a:tailEnd/>
          </a:ln>
        </p:spPr>
        <p:txBody>
          <a:bodyPr lIns="92830" tIns="46416" rIns="92830" bIns="46416"/>
          <a:lstStyle/>
          <a:p>
            <a:pPr defTabSz="927100"/>
            <a:r>
              <a:rPr lang="en-US" sz="1300"/>
              <a:t>Recovery Act - Victim Services Workshop</a:t>
            </a:r>
          </a:p>
        </p:txBody>
      </p:sp>
      <p:sp>
        <p:nvSpPr>
          <p:cNvPr id="121859" name="Rectangle 7"/>
          <p:cNvSpPr txBox="1">
            <a:spLocks noGrp="1" noChangeArrowheads="1"/>
          </p:cNvSpPr>
          <p:nvPr/>
        </p:nvSpPr>
        <p:spPr bwMode="auto">
          <a:xfrm>
            <a:off x="3971925" y="8831263"/>
            <a:ext cx="3038475" cy="465137"/>
          </a:xfrm>
          <a:prstGeom prst="rect">
            <a:avLst/>
          </a:prstGeom>
          <a:noFill/>
          <a:ln w="9525">
            <a:noFill/>
            <a:miter lim="800000"/>
            <a:headEnd/>
            <a:tailEnd/>
          </a:ln>
        </p:spPr>
        <p:txBody>
          <a:bodyPr lIns="92830" tIns="46416" rIns="92830" bIns="46416" anchor="b"/>
          <a:lstStyle/>
          <a:p>
            <a:pPr algn="r" defTabSz="927100"/>
            <a:fld id="{BA375574-D377-45BA-9158-C6C7CF0AB6CE}" type="slidenum">
              <a:rPr lang="en-US" sz="1300"/>
              <a:pPr algn="r" defTabSz="927100"/>
              <a:t>24</a:t>
            </a:fld>
            <a:endParaRPr lang="en-US" sz="1300"/>
          </a:p>
        </p:txBody>
      </p:sp>
      <p:sp>
        <p:nvSpPr>
          <p:cNvPr id="121860" name="Rectangle 7"/>
          <p:cNvSpPr txBox="1">
            <a:spLocks noGrp="1" noChangeArrowheads="1"/>
          </p:cNvSpPr>
          <p:nvPr/>
        </p:nvSpPr>
        <p:spPr bwMode="auto">
          <a:xfrm>
            <a:off x="3971925" y="8831263"/>
            <a:ext cx="3038475" cy="465137"/>
          </a:xfrm>
          <a:prstGeom prst="rect">
            <a:avLst/>
          </a:prstGeom>
          <a:noFill/>
          <a:ln w="9525">
            <a:noFill/>
            <a:miter lim="800000"/>
            <a:headEnd/>
            <a:tailEnd/>
          </a:ln>
        </p:spPr>
        <p:txBody>
          <a:bodyPr lIns="92830" tIns="46416" rIns="92830" bIns="46416" anchor="b"/>
          <a:lstStyle/>
          <a:p>
            <a:pPr algn="r" defTabSz="928688"/>
            <a:fld id="{EB4F3C57-030B-4916-BE0F-1DBEEC9F2419}" type="slidenum">
              <a:rPr lang="en-US" sz="1300"/>
              <a:pPr algn="r" defTabSz="928688"/>
              <a:t>24</a:t>
            </a:fld>
            <a:endParaRPr lang="en-US" sz="1300"/>
          </a:p>
        </p:txBody>
      </p:sp>
      <p:sp>
        <p:nvSpPr>
          <p:cNvPr id="121861" name="Rectangle 2"/>
          <p:cNvSpPr>
            <a:spLocks noGrp="1" noRot="1" noChangeAspect="1" noChangeArrowheads="1" noTextEdit="1"/>
          </p:cNvSpPr>
          <p:nvPr>
            <p:ph type="sldImg"/>
          </p:nvPr>
        </p:nvSpPr>
        <p:spPr>
          <a:ln/>
        </p:spPr>
      </p:sp>
      <p:sp>
        <p:nvSpPr>
          <p:cNvPr id="121862" name="Rectangle 3"/>
          <p:cNvSpPr>
            <a:spLocks noGrp="1" noChangeArrowheads="1"/>
          </p:cNvSpPr>
          <p:nvPr>
            <p:ph type="body" idx="1"/>
          </p:nvPr>
        </p:nvSpPr>
        <p:spPr/>
        <p:txBody>
          <a:bodyPr/>
          <a:lstStyle/>
          <a:p>
            <a:pPr eaLnBrk="1" hangingPunct="1"/>
            <a:r>
              <a:rPr lang="en-US" smtClean="0"/>
              <a:t>The last tab of the Excel SER is labeled Other.  Other expenses include items such as rent, local/long distance, cell phone, and utility bills.  The period for each of these expenses should be noted in the Description column.  A copy of the contract for all professional services must be on file prior to reimbursing contractual related expenditures.  For all contractual services, the description column should also include the number of hours being claimed times the approved rate.  The Other tab should be completed just as the Supply tab. </a:t>
            </a:r>
          </a:p>
          <a:p>
            <a:pPr eaLnBrk="1" hangingPunct="1"/>
            <a:endParaRPr lang="en-US" smtClean="0"/>
          </a:p>
          <a:p>
            <a:pPr eaLnBrk="1" hangingPunct="1"/>
            <a:endParaRPr lang="en-US" smtClean="0"/>
          </a:p>
          <a:p>
            <a:pPr eaLnBrk="1" hangingPunct="1"/>
            <a:endParaRPr lang="en-US" smtClean="0"/>
          </a:p>
        </p:txBody>
      </p:sp>
    </p:spTree>
    <p:extLst>
      <p:ext uri="{BB962C8B-B14F-4D97-AF65-F5344CB8AC3E}">
        <p14:creationId xmlns:p14="http://schemas.microsoft.com/office/powerpoint/2010/main" val="631046406"/>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2B3E2DA-7370-49C2-A203-7B881A6C387A}" type="slidenum">
              <a:rPr lang="en-US" smtClean="0"/>
              <a:pPr/>
              <a:t>25</a:t>
            </a:fld>
            <a:endParaRPr lang="en-US"/>
          </a:p>
        </p:txBody>
      </p:sp>
    </p:spTree>
    <p:extLst>
      <p:ext uri="{BB962C8B-B14F-4D97-AF65-F5344CB8AC3E}">
        <p14:creationId xmlns:p14="http://schemas.microsoft.com/office/powerpoint/2010/main" val="547487412"/>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82" name="Rectangle 2"/>
          <p:cNvSpPr txBox="1">
            <a:spLocks noGrp="1" noChangeArrowheads="1"/>
          </p:cNvSpPr>
          <p:nvPr/>
        </p:nvSpPr>
        <p:spPr bwMode="auto">
          <a:xfrm>
            <a:off x="0" y="0"/>
            <a:ext cx="3038475" cy="465138"/>
          </a:xfrm>
          <a:prstGeom prst="rect">
            <a:avLst/>
          </a:prstGeom>
          <a:noFill/>
          <a:ln w="9525">
            <a:noFill/>
            <a:miter lim="800000"/>
            <a:headEnd/>
            <a:tailEnd/>
          </a:ln>
        </p:spPr>
        <p:txBody>
          <a:bodyPr lIns="92830" tIns="46416" rIns="92830" bIns="46416"/>
          <a:lstStyle/>
          <a:p>
            <a:pPr defTabSz="927100"/>
            <a:r>
              <a:rPr lang="en-US" sz="1300"/>
              <a:t>Recovery Act - Victim Services Workshop</a:t>
            </a:r>
          </a:p>
        </p:txBody>
      </p:sp>
      <p:sp>
        <p:nvSpPr>
          <p:cNvPr id="122883" name="Rectangle 7"/>
          <p:cNvSpPr txBox="1">
            <a:spLocks noGrp="1" noChangeArrowheads="1"/>
          </p:cNvSpPr>
          <p:nvPr/>
        </p:nvSpPr>
        <p:spPr bwMode="auto">
          <a:xfrm>
            <a:off x="3971925" y="8831263"/>
            <a:ext cx="3038475" cy="465137"/>
          </a:xfrm>
          <a:prstGeom prst="rect">
            <a:avLst/>
          </a:prstGeom>
          <a:noFill/>
          <a:ln w="9525">
            <a:noFill/>
            <a:miter lim="800000"/>
            <a:headEnd/>
            <a:tailEnd/>
          </a:ln>
        </p:spPr>
        <p:txBody>
          <a:bodyPr lIns="92830" tIns="46416" rIns="92830" bIns="46416" anchor="b"/>
          <a:lstStyle/>
          <a:p>
            <a:pPr algn="r" defTabSz="927100"/>
            <a:fld id="{DCD9683F-9E17-4389-AFBC-3A62AA0AC403}" type="slidenum">
              <a:rPr lang="en-US" sz="1300"/>
              <a:pPr algn="r" defTabSz="927100"/>
              <a:t>26</a:t>
            </a:fld>
            <a:endParaRPr lang="en-US" sz="1300"/>
          </a:p>
        </p:txBody>
      </p:sp>
      <p:sp>
        <p:nvSpPr>
          <p:cNvPr id="122884" name="Rectangle 7"/>
          <p:cNvSpPr txBox="1">
            <a:spLocks noGrp="1" noChangeArrowheads="1"/>
          </p:cNvSpPr>
          <p:nvPr/>
        </p:nvSpPr>
        <p:spPr bwMode="auto">
          <a:xfrm>
            <a:off x="3971925" y="8831263"/>
            <a:ext cx="3038475" cy="465137"/>
          </a:xfrm>
          <a:prstGeom prst="rect">
            <a:avLst/>
          </a:prstGeom>
          <a:noFill/>
          <a:ln w="9525">
            <a:noFill/>
            <a:miter lim="800000"/>
            <a:headEnd/>
            <a:tailEnd/>
          </a:ln>
        </p:spPr>
        <p:txBody>
          <a:bodyPr lIns="92830" tIns="46416" rIns="92830" bIns="46416" anchor="b"/>
          <a:lstStyle/>
          <a:p>
            <a:pPr algn="r" defTabSz="928688"/>
            <a:fld id="{E4EE5523-4AA5-48B5-8902-43A098FDC3BD}" type="slidenum">
              <a:rPr lang="en-US" sz="1300"/>
              <a:pPr algn="r" defTabSz="928688"/>
              <a:t>26</a:t>
            </a:fld>
            <a:endParaRPr lang="en-US" sz="1300"/>
          </a:p>
        </p:txBody>
      </p:sp>
      <p:sp>
        <p:nvSpPr>
          <p:cNvPr id="122885" name="Rectangle 2"/>
          <p:cNvSpPr>
            <a:spLocks noGrp="1" noRot="1" noChangeAspect="1" noChangeArrowheads="1" noTextEdit="1"/>
          </p:cNvSpPr>
          <p:nvPr>
            <p:ph type="sldImg"/>
          </p:nvPr>
        </p:nvSpPr>
        <p:spPr>
          <a:ln/>
        </p:spPr>
      </p:sp>
      <p:sp>
        <p:nvSpPr>
          <p:cNvPr id="122886" name="Rectangle 3"/>
          <p:cNvSpPr>
            <a:spLocks noGrp="1" noChangeArrowheads="1"/>
          </p:cNvSpPr>
          <p:nvPr>
            <p:ph type="body" idx="1"/>
          </p:nvPr>
        </p:nvSpPr>
        <p:spPr/>
        <p:txBody>
          <a:bodyPr/>
          <a:lstStyle/>
          <a:p>
            <a:pPr eaLnBrk="1" hangingPunct="1"/>
            <a:r>
              <a:rPr lang="en-US" dirty="0" smtClean="0"/>
              <a:t>Fees for services cannot exceed $450 a day.  A written contract must be submitted prior to being able to receive reimbursement for the contractual expense.  All contracts must outline the scope of services, the rate of compensation and length of time the services will be provided.  Additionally, all payments for contractual services must be supported by statements or invoices for services rendered.  Please note that all services must be performed during the contract period.</a:t>
            </a:r>
          </a:p>
          <a:p>
            <a:pPr eaLnBrk="1" hangingPunct="1"/>
            <a:endParaRPr lang="en-US" dirty="0" smtClean="0"/>
          </a:p>
        </p:txBody>
      </p:sp>
    </p:spTree>
    <p:extLst>
      <p:ext uri="{BB962C8B-B14F-4D97-AF65-F5344CB8AC3E}">
        <p14:creationId xmlns:p14="http://schemas.microsoft.com/office/powerpoint/2010/main" val="3018786765"/>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2B3E2DA-7370-49C2-A203-7B881A6C387A}" type="slidenum">
              <a:rPr lang="en-US" smtClean="0"/>
              <a:pPr/>
              <a:t>27</a:t>
            </a:fld>
            <a:endParaRPr lang="en-US"/>
          </a:p>
        </p:txBody>
      </p:sp>
    </p:spTree>
    <p:extLst>
      <p:ext uri="{BB962C8B-B14F-4D97-AF65-F5344CB8AC3E}">
        <p14:creationId xmlns:p14="http://schemas.microsoft.com/office/powerpoint/2010/main" val="3431543600"/>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2B3E2DA-7370-49C2-A203-7B881A6C387A}" type="slidenum">
              <a:rPr lang="en-US" smtClean="0"/>
              <a:pPr/>
              <a:t>28</a:t>
            </a:fld>
            <a:endParaRPr lang="en-US"/>
          </a:p>
        </p:txBody>
      </p:sp>
    </p:spTree>
    <p:extLst>
      <p:ext uri="{BB962C8B-B14F-4D97-AF65-F5344CB8AC3E}">
        <p14:creationId xmlns:p14="http://schemas.microsoft.com/office/powerpoint/2010/main" val="3766062119"/>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4" name="Rectangle 2"/>
          <p:cNvSpPr txBox="1">
            <a:spLocks noGrp="1" noChangeArrowheads="1"/>
          </p:cNvSpPr>
          <p:nvPr/>
        </p:nvSpPr>
        <p:spPr bwMode="auto">
          <a:xfrm>
            <a:off x="0" y="0"/>
            <a:ext cx="3038475" cy="465138"/>
          </a:xfrm>
          <a:prstGeom prst="rect">
            <a:avLst/>
          </a:prstGeom>
          <a:noFill/>
          <a:ln w="9525">
            <a:noFill/>
            <a:miter lim="800000"/>
            <a:headEnd/>
            <a:tailEnd/>
          </a:ln>
        </p:spPr>
        <p:txBody>
          <a:bodyPr lIns="92830" tIns="46416" rIns="92830" bIns="46416"/>
          <a:lstStyle/>
          <a:p>
            <a:pPr defTabSz="927100"/>
            <a:r>
              <a:rPr lang="en-US" sz="1300"/>
              <a:t>Recovery Act - Victim Services Workshop</a:t>
            </a:r>
          </a:p>
        </p:txBody>
      </p:sp>
      <p:sp>
        <p:nvSpPr>
          <p:cNvPr id="105475" name="Rectangle 7"/>
          <p:cNvSpPr txBox="1">
            <a:spLocks noGrp="1" noChangeArrowheads="1"/>
          </p:cNvSpPr>
          <p:nvPr/>
        </p:nvSpPr>
        <p:spPr bwMode="auto">
          <a:xfrm>
            <a:off x="3971925" y="8831263"/>
            <a:ext cx="3038475" cy="465137"/>
          </a:xfrm>
          <a:prstGeom prst="rect">
            <a:avLst/>
          </a:prstGeom>
          <a:noFill/>
          <a:ln w="9525">
            <a:noFill/>
            <a:miter lim="800000"/>
            <a:headEnd/>
            <a:tailEnd/>
          </a:ln>
        </p:spPr>
        <p:txBody>
          <a:bodyPr lIns="92830" tIns="46416" rIns="92830" bIns="46416" anchor="b"/>
          <a:lstStyle/>
          <a:p>
            <a:pPr algn="r" defTabSz="927100"/>
            <a:fld id="{33D52371-8F91-42B7-A7E4-E2EEFDEE67CD}" type="slidenum">
              <a:rPr lang="en-US" sz="1300"/>
              <a:pPr algn="r" defTabSz="927100"/>
              <a:t>29</a:t>
            </a:fld>
            <a:endParaRPr lang="en-US" sz="1300"/>
          </a:p>
        </p:txBody>
      </p:sp>
      <p:sp>
        <p:nvSpPr>
          <p:cNvPr id="105476" name="Rectangle 7"/>
          <p:cNvSpPr txBox="1">
            <a:spLocks noGrp="1" noChangeArrowheads="1"/>
          </p:cNvSpPr>
          <p:nvPr/>
        </p:nvSpPr>
        <p:spPr bwMode="auto">
          <a:xfrm>
            <a:off x="3971925" y="8831263"/>
            <a:ext cx="3038475" cy="465137"/>
          </a:xfrm>
          <a:prstGeom prst="rect">
            <a:avLst/>
          </a:prstGeom>
          <a:noFill/>
          <a:ln w="9525">
            <a:noFill/>
            <a:miter lim="800000"/>
            <a:headEnd/>
            <a:tailEnd/>
          </a:ln>
        </p:spPr>
        <p:txBody>
          <a:bodyPr lIns="92830" tIns="46416" rIns="92830" bIns="46416" anchor="b"/>
          <a:lstStyle/>
          <a:p>
            <a:pPr algn="r" defTabSz="928688"/>
            <a:fld id="{F0839B78-3AA1-4B7F-AB47-E92D2DB8CBCC}" type="slidenum">
              <a:rPr lang="en-US" sz="1300"/>
              <a:pPr algn="r" defTabSz="928688"/>
              <a:t>29</a:t>
            </a:fld>
            <a:endParaRPr lang="en-US" sz="1300"/>
          </a:p>
        </p:txBody>
      </p:sp>
      <p:sp>
        <p:nvSpPr>
          <p:cNvPr id="105477" name="Rectangle 2"/>
          <p:cNvSpPr>
            <a:spLocks noGrp="1" noRot="1" noChangeAspect="1" noChangeArrowheads="1" noTextEdit="1"/>
          </p:cNvSpPr>
          <p:nvPr>
            <p:ph type="sldImg"/>
          </p:nvPr>
        </p:nvSpPr>
        <p:spPr>
          <a:solidFill>
            <a:srgbClr val="FFFFFF"/>
          </a:solidFill>
          <a:ln/>
        </p:spPr>
      </p:sp>
      <p:sp>
        <p:nvSpPr>
          <p:cNvPr id="105478" name="Rectangle 3"/>
          <p:cNvSpPr>
            <a:spLocks noGrp="1" noChangeArrowheads="1"/>
          </p:cNvSpPr>
          <p:nvPr>
            <p:ph type="body" idx="1"/>
          </p:nvPr>
        </p:nvSpPr>
        <p:spPr>
          <a:solidFill>
            <a:srgbClr val="FFFFFF"/>
          </a:solidFill>
          <a:ln>
            <a:solidFill>
              <a:srgbClr val="000000"/>
            </a:solidFill>
          </a:ln>
        </p:spPr>
        <p:txBody>
          <a:bodyPr/>
          <a:lstStyle/>
          <a:p>
            <a:pPr eaLnBrk="1" hangingPunct="1"/>
            <a:r>
              <a:rPr lang="en-US" smtClean="0"/>
              <a:t>VOCA sub-grantees are the only sub-grantees required to submit 20% match.  Anything used as local match is subject to the same restrictions as federal funds. Cash and in kind match are acceptable for your victim services grant. Cash match is any allowable item or service paid for by the agency. In-kind match is a donation of tangible goods, services or work space including allowable volunteer time.  Please note match needs to be included in the budget when you complete your first budget adjustment. Your first budget adjustment form can be found in your award packet. </a:t>
            </a:r>
          </a:p>
        </p:txBody>
      </p:sp>
    </p:spTree>
    <p:extLst>
      <p:ext uri="{BB962C8B-B14F-4D97-AF65-F5344CB8AC3E}">
        <p14:creationId xmlns:p14="http://schemas.microsoft.com/office/powerpoint/2010/main" val="2867091626"/>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50" name="Rectangle 2"/>
          <p:cNvSpPr txBox="1">
            <a:spLocks noGrp="1" noChangeArrowheads="1"/>
          </p:cNvSpPr>
          <p:nvPr/>
        </p:nvSpPr>
        <p:spPr bwMode="auto">
          <a:xfrm>
            <a:off x="0" y="0"/>
            <a:ext cx="3038475" cy="465138"/>
          </a:xfrm>
          <a:prstGeom prst="rect">
            <a:avLst/>
          </a:prstGeom>
          <a:noFill/>
          <a:ln w="9525">
            <a:noFill/>
            <a:miter lim="800000"/>
            <a:headEnd/>
            <a:tailEnd/>
          </a:ln>
        </p:spPr>
        <p:txBody>
          <a:bodyPr lIns="92830" tIns="46416" rIns="92830" bIns="46416"/>
          <a:lstStyle/>
          <a:p>
            <a:pPr defTabSz="927100"/>
            <a:r>
              <a:rPr lang="en-US" sz="1300"/>
              <a:t>Recovery Act - Victim Services Workshop</a:t>
            </a:r>
          </a:p>
        </p:txBody>
      </p:sp>
      <p:sp>
        <p:nvSpPr>
          <p:cNvPr id="104451" name="Rectangle 7"/>
          <p:cNvSpPr txBox="1">
            <a:spLocks noGrp="1" noChangeArrowheads="1"/>
          </p:cNvSpPr>
          <p:nvPr/>
        </p:nvSpPr>
        <p:spPr bwMode="auto">
          <a:xfrm>
            <a:off x="3971925" y="8831263"/>
            <a:ext cx="3038475" cy="465137"/>
          </a:xfrm>
          <a:prstGeom prst="rect">
            <a:avLst/>
          </a:prstGeom>
          <a:noFill/>
          <a:ln w="9525">
            <a:noFill/>
            <a:miter lim="800000"/>
            <a:headEnd/>
            <a:tailEnd/>
          </a:ln>
        </p:spPr>
        <p:txBody>
          <a:bodyPr lIns="92830" tIns="46416" rIns="92830" bIns="46416" anchor="b"/>
          <a:lstStyle/>
          <a:p>
            <a:pPr algn="r" defTabSz="927100"/>
            <a:fld id="{27F84CE1-9109-4B8C-A0B7-71F1AC16CE45}" type="slidenum">
              <a:rPr lang="en-US" sz="1300"/>
              <a:pPr algn="r" defTabSz="927100"/>
              <a:t>30</a:t>
            </a:fld>
            <a:endParaRPr lang="en-US" sz="1300"/>
          </a:p>
        </p:txBody>
      </p:sp>
      <p:sp>
        <p:nvSpPr>
          <p:cNvPr id="104452" name="Rectangle 2"/>
          <p:cNvSpPr>
            <a:spLocks noGrp="1" noRot="1" noChangeAspect="1" noChangeArrowheads="1" noTextEdit="1"/>
          </p:cNvSpPr>
          <p:nvPr>
            <p:ph type="sldImg"/>
          </p:nvPr>
        </p:nvSpPr>
        <p:spPr>
          <a:ln/>
        </p:spPr>
      </p:sp>
      <p:sp>
        <p:nvSpPr>
          <p:cNvPr id="104453" name="Rectangle 3"/>
          <p:cNvSpPr>
            <a:spLocks noGrp="1" noChangeArrowheads="1"/>
          </p:cNvSpPr>
          <p:nvPr>
            <p:ph type="body" idx="1"/>
          </p:nvPr>
        </p:nvSpPr>
        <p:spPr>
          <a:noFill/>
        </p:spPr>
        <p:txBody>
          <a:bodyPr/>
          <a:lstStyle/>
          <a:p>
            <a:pPr eaLnBrk="1" hangingPunct="1"/>
            <a:r>
              <a:rPr lang="en-US" smtClean="0"/>
              <a:t>All match must be expensed during the contract period of this grant and meet all federal regulations. In addition, match records must show the source of matching funds and services, the amount of matching funds, and the period in which match was </a:t>
            </a:r>
            <a:r>
              <a:rPr lang="en-US" b="1" u="sng" smtClean="0"/>
              <a:t>expensed. </a:t>
            </a:r>
            <a:r>
              <a:rPr lang="en-US" smtClean="0"/>
              <a:t>All volunteers must complete a volunteer contract and the contract must be current. Volunteer contracts are available for you on our website. Also, please remember to report local match as expenses are incurred, this includes volunteer match. If local match reported is insufficient at the end of the contract period, your agency will have to repay CJCC the amount of federal funds that were overpaid to your organization. </a:t>
            </a:r>
          </a:p>
          <a:p>
            <a:endParaRPr lang="en-US" smtClean="0"/>
          </a:p>
        </p:txBody>
      </p:sp>
    </p:spTree>
    <p:extLst>
      <p:ext uri="{BB962C8B-B14F-4D97-AF65-F5344CB8AC3E}">
        <p14:creationId xmlns:p14="http://schemas.microsoft.com/office/powerpoint/2010/main" val="594809480"/>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4" name="Rectangle 2"/>
          <p:cNvSpPr txBox="1">
            <a:spLocks noGrp="1" noChangeArrowheads="1"/>
          </p:cNvSpPr>
          <p:nvPr/>
        </p:nvSpPr>
        <p:spPr bwMode="auto">
          <a:xfrm>
            <a:off x="0" y="0"/>
            <a:ext cx="3038475" cy="465138"/>
          </a:xfrm>
          <a:prstGeom prst="rect">
            <a:avLst/>
          </a:prstGeom>
          <a:noFill/>
          <a:ln w="9525">
            <a:noFill/>
            <a:miter lim="800000"/>
            <a:headEnd/>
            <a:tailEnd/>
          </a:ln>
        </p:spPr>
        <p:txBody>
          <a:bodyPr lIns="92830" tIns="46416" rIns="92830" bIns="46416"/>
          <a:lstStyle/>
          <a:p>
            <a:pPr defTabSz="927100"/>
            <a:r>
              <a:rPr lang="en-US" sz="1300"/>
              <a:t>Recovery Act - Victim Services Workshop</a:t>
            </a:r>
          </a:p>
        </p:txBody>
      </p:sp>
      <p:sp>
        <p:nvSpPr>
          <p:cNvPr id="105475" name="Rectangle 7"/>
          <p:cNvSpPr txBox="1">
            <a:spLocks noGrp="1" noChangeArrowheads="1"/>
          </p:cNvSpPr>
          <p:nvPr/>
        </p:nvSpPr>
        <p:spPr bwMode="auto">
          <a:xfrm>
            <a:off x="3971925" y="8831263"/>
            <a:ext cx="3038475" cy="465137"/>
          </a:xfrm>
          <a:prstGeom prst="rect">
            <a:avLst/>
          </a:prstGeom>
          <a:noFill/>
          <a:ln w="9525">
            <a:noFill/>
            <a:miter lim="800000"/>
            <a:headEnd/>
            <a:tailEnd/>
          </a:ln>
        </p:spPr>
        <p:txBody>
          <a:bodyPr lIns="92830" tIns="46416" rIns="92830" bIns="46416" anchor="b"/>
          <a:lstStyle/>
          <a:p>
            <a:pPr algn="r" defTabSz="927100"/>
            <a:fld id="{33D52371-8F91-42B7-A7E4-E2EEFDEE67CD}" type="slidenum">
              <a:rPr lang="en-US" sz="1300"/>
              <a:pPr algn="r" defTabSz="927100"/>
              <a:t>31</a:t>
            </a:fld>
            <a:endParaRPr lang="en-US" sz="1300"/>
          </a:p>
        </p:txBody>
      </p:sp>
      <p:sp>
        <p:nvSpPr>
          <p:cNvPr id="105476" name="Rectangle 7"/>
          <p:cNvSpPr txBox="1">
            <a:spLocks noGrp="1" noChangeArrowheads="1"/>
          </p:cNvSpPr>
          <p:nvPr/>
        </p:nvSpPr>
        <p:spPr bwMode="auto">
          <a:xfrm>
            <a:off x="3971925" y="8831263"/>
            <a:ext cx="3038475" cy="465137"/>
          </a:xfrm>
          <a:prstGeom prst="rect">
            <a:avLst/>
          </a:prstGeom>
          <a:noFill/>
          <a:ln w="9525">
            <a:noFill/>
            <a:miter lim="800000"/>
            <a:headEnd/>
            <a:tailEnd/>
          </a:ln>
        </p:spPr>
        <p:txBody>
          <a:bodyPr lIns="92830" tIns="46416" rIns="92830" bIns="46416" anchor="b"/>
          <a:lstStyle/>
          <a:p>
            <a:pPr algn="r" defTabSz="928688"/>
            <a:fld id="{F0839B78-3AA1-4B7F-AB47-E92D2DB8CBCC}" type="slidenum">
              <a:rPr lang="en-US" sz="1300"/>
              <a:pPr algn="r" defTabSz="928688"/>
              <a:t>31</a:t>
            </a:fld>
            <a:endParaRPr lang="en-US" sz="1300"/>
          </a:p>
        </p:txBody>
      </p:sp>
      <p:sp>
        <p:nvSpPr>
          <p:cNvPr id="105477" name="Rectangle 2"/>
          <p:cNvSpPr>
            <a:spLocks noGrp="1" noRot="1" noChangeAspect="1" noChangeArrowheads="1" noTextEdit="1"/>
          </p:cNvSpPr>
          <p:nvPr>
            <p:ph type="sldImg"/>
          </p:nvPr>
        </p:nvSpPr>
        <p:spPr>
          <a:solidFill>
            <a:srgbClr val="FFFFFF"/>
          </a:solidFill>
          <a:ln/>
        </p:spPr>
      </p:sp>
      <p:sp>
        <p:nvSpPr>
          <p:cNvPr id="105478" name="Rectangle 3"/>
          <p:cNvSpPr>
            <a:spLocks noGrp="1" noChangeArrowheads="1"/>
          </p:cNvSpPr>
          <p:nvPr>
            <p:ph type="body" idx="1"/>
          </p:nvPr>
        </p:nvSpPr>
        <p:spPr>
          <a:solidFill>
            <a:srgbClr val="FFFFFF"/>
          </a:solidFill>
          <a:ln>
            <a:solidFill>
              <a:srgbClr val="000000"/>
            </a:solidFill>
          </a:ln>
        </p:spPr>
        <p:txBody>
          <a:bodyPr/>
          <a:lstStyle/>
          <a:p>
            <a:pPr eaLnBrk="1" hangingPunct="1"/>
            <a:r>
              <a:rPr lang="en-US" smtClean="0"/>
              <a:t>VOCA sub-grantees are the only sub-grantees required to submit 20% match.  Anything used as local match is subject to the same restrictions as federal funds. Cash and in kind match are acceptable for your victim services grant. Cash match is any allowable item or service paid for by the agency. In-kind match is a donation of tangible goods, services or work space including allowable volunteer time.  Please note match needs to be included in the budget when you complete your first budget adjustment. Your first budget adjustment form can be found in your award packet. </a:t>
            </a:r>
          </a:p>
        </p:txBody>
      </p:sp>
    </p:spTree>
    <p:extLst>
      <p:ext uri="{BB962C8B-B14F-4D97-AF65-F5344CB8AC3E}">
        <p14:creationId xmlns:p14="http://schemas.microsoft.com/office/powerpoint/2010/main" val="2600523811"/>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3906" name="Rectangle 2"/>
          <p:cNvSpPr txBox="1">
            <a:spLocks noGrp="1" noChangeArrowheads="1"/>
          </p:cNvSpPr>
          <p:nvPr/>
        </p:nvSpPr>
        <p:spPr bwMode="auto">
          <a:xfrm>
            <a:off x="0" y="0"/>
            <a:ext cx="3038475" cy="465138"/>
          </a:xfrm>
          <a:prstGeom prst="rect">
            <a:avLst/>
          </a:prstGeom>
          <a:noFill/>
          <a:ln w="9525">
            <a:noFill/>
            <a:miter lim="800000"/>
            <a:headEnd/>
            <a:tailEnd/>
          </a:ln>
        </p:spPr>
        <p:txBody>
          <a:bodyPr lIns="92830" tIns="46416" rIns="92830" bIns="46416"/>
          <a:lstStyle/>
          <a:p>
            <a:pPr defTabSz="927100"/>
            <a:r>
              <a:rPr lang="en-US" sz="1300"/>
              <a:t>Recovery Act - Victim Services Workshop</a:t>
            </a:r>
          </a:p>
        </p:txBody>
      </p:sp>
      <p:sp>
        <p:nvSpPr>
          <p:cNvPr id="123907" name="Rectangle 7"/>
          <p:cNvSpPr txBox="1">
            <a:spLocks noGrp="1" noChangeArrowheads="1"/>
          </p:cNvSpPr>
          <p:nvPr/>
        </p:nvSpPr>
        <p:spPr bwMode="auto">
          <a:xfrm>
            <a:off x="3971925" y="8831263"/>
            <a:ext cx="3038475" cy="465137"/>
          </a:xfrm>
          <a:prstGeom prst="rect">
            <a:avLst/>
          </a:prstGeom>
          <a:noFill/>
          <a:ln w="9525">
            <a:noFill/>
            <a:miter lim="800000"/>
            <a:headEnd/>
            <a:tailEnd/>
          </a:ln>
        </p:spPr>
        <p:txBody>
          <a:bodyPr lIns="92830" tIns="46416" rIns="92830" bIns="46416" anchor="b"/>
          <a:lstStyle/>
          <a:p>
            <a:pPr algn="r" defTabSz="927100"/>
            <a:fld id="{3D999C39-417D-4B30-9EC1-120BD0E94FCB}" type="slidenum">
              <a:rPr lang="en-US" sz="1300"/>
              <a:pPr algn="r" defTabSz="927100"/>
              <a:t>32</a:t>
            </a:fld>
            <a:endParaRPr lang="en-US" sz="1300"/>
          </a:p>
        </p:txBody>
      </p:sp>
      <p:sp>
        <p:nvSpPr>
          <p:cNvPr id="123908" name="Rectangle 2"/>
          <p:cNvSpPr>
            <a:spLocks noGrp="1" noRot="1" noChangeAspect="1" noChangeArrowheads="1" noTextEdit="1"/>
          </p:cNvSpPr>
          <p:nvPr>
            <p:ph type="sldImg"/>
          </p:nvPr>
        </p:nvSpPr>
        <p:spPr>
          <a:ln/>
        </p:spPr>
      </p:sp>
      <p:sp>
        <p:nvSpPr>
          <p:cNvPr id="123909" name="Rectangle 3"/>
          <p:cNvSpPr>
            <a:spLocks noGrp="1" noChangeArrowheads="1"/>
          </p:cNvSpPr>
          <p:nvPr>
            <p:ph type="body" idx="1"/>
          </p:nvPr>
        </p:nvSpPr>
        <p:spPr>
          <a:noFill/>
        </p:spPr>
        <p:txBody>
          <a:bodyPr/>
          <a:lstStyle/>
          <a:p>
            <a:r>
              <a:rPr lang="en-US" smtClean="0"/>
              <a:t>Bonuses, entertainment, alcohol, fundraising costs, accounting and bookkeeping as well as renovation expenses are some of the expenses NOT allowable for both the VOCA and STOP VAWA grants. </a:t>
            </a:r>
          </a:p>
        </p:txBody>
      </p:sp>
    </p:spTree>
    <p:extLst>
      <p:ext uri="{BB962C8B-B14F-4D97-AF65-F5344CB8AC3E}">
        <p14:creationId xmlns:p14="http://schemas.microsoft.com/office/powerpoint/2010/main" val="2140771718"/>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AA4AB09-A905-4703-BE9B-BF572231A377}" type="slidenum">
              <a:rPr lang="en-US" smtClean="0"/>
              <a:t>36</a:t>
            </a:fld>
            <a:endParaRPr lang="en-US"/>
          </a:p>
        </p:txBody>
      </p:sp>
    </p:spTree>
    <p:extLst>
      <p:ext uri="{BB962C8B-B14F-4D97-AF65-F5344CB8AC3E}">
        <p14:creationId xmlns:p14="http://schemas.microsoft.com/office/powerpoint/2010/main" val="422774139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b="0" i="0" u="none" strike="noStrike" kern="1200" baseline="0" dirty="0" smtClean="0">
              <a:solidFill>
                <a:schemeClr val="tx1"/>
              </a:solidFill>
              <a:latin typeface="+mn-lt"/>
              <a:ea typeface="+mn-ea"/>
              <a:cs typeface="+mn-cs"/>
            </a:endParaRPr>
          </a:p>
          <a:p>
            <a:r>
              <a:rPr lang="en-US" sz="1200" b="1" i="0" u="none" strike="noStrike" kern="1200" baseline="0" dirty="0" smtClean="0">
                <a:solidFill>
                  <a:schemeClr val="tx1"/>
                </a:solidFill>
                <a:latin typeface="+mn-lt"/>
                <a:ea typeface="+mn-ea"/>
                <a:cs typeface="+mn-cs"/>
              </a:rPr>
              <a:t>Criminal Justice Agencies </a:t>
            </a:r>
            <a:r>
              <a:rPr lang="en-US" sz="1200" b="0" i="0" u="none" strike="noStrike" kern="1200" baseline="0" dirty="0" smtClean="0">
                <a:solidFill>
                  <a:schemeClr val="tx1"/>
                </a:solidFill>
                <a:latin typeface="+mn-lt"/>
                <a:ea typeface="+mn-ea"/>
                <a:cs typeface="+mn-cs"/>
              </a:rPr>
              <a:t>– Law enforcement agencies, prosecutors’ offices, corrections departments, and probation and paroling authorities are eligible to receive VAWA funds to help pay for victims’ services and Criminal Justice Systems Improvement (</a:t>
            </a:r>
            <a:r>
              <a:rPr lang="en-US" sz="1200" b="0" i="0" u="none" strike="noStrike" kern="1200" baseline="0" dirty="0" err="1" smtClean="0">
                <a:solidFill>
                  <a:schemeClr val="tx1"/>
                </a:solidFill>
                <a:latin typeface="+mn-lt"/>
                <a:ea typeface="+mn-ea"/>
                <a:cs typeface="+mn-cs"/>
              </a:rPr>
              <a:t>CJSI</a:t>
            </a:r>
            <a:r>
              <a:rPr lang="en-US" sz="1200" b="0" i="0" u="none" strike="noStrike" kern="1200" baseline="0" dirty="0" smtClean="0">
                <a:solidFill>
                  <a:schemeClr val="tx1"/>
                </a:solidFill>
                <a:latin typeface="+mn-lt"/>
                <a:ea typeface="+mn-ea"/>
                <a:cs typeface="+mn-cs"/>
              </a:rPr>
              <a:t>) programs dedicated exclusively to cases involving domestic violence, dating violence, sexual assault and stalking. Criminal Justice agencies must collaborate with victim service providers to ensure victim safety, confidentiality and autonomy, and to promote victims’ economic independence. </a:t>
            </a:r>
          </a:p>
          <a:p>
            <a:r>
              <a:rPr lang="en-US" sz="1200" b="0" i="0" u="none" strike="noStrike" kern="1200" baseline="0" dirty="0" smtClean="0">
                <a:solidFill>
                  <a:schemeClr val="tx1"/>
                </a:solidFill>
                <a:latin typeface="+mn-lt"/>
                <a:ea typeface="+mn-ea"/>
                <a:cs typeface="+mn-cs"/>
              </a:rPr>
              <a:t>Per the 2013 VAWA Reauthorization, CJCC must award at least 5% of </a:t>
            </a:r>
            <a:r>
              <a:rPr lang="en-US" sz="1200" b="0" i="0" u="none" strike="noStrike" kern="1200" baseline="0" dirty="0" err="1" smtClean="0">
                <a:solidFill>
                  <a:schemeClr val="tx1"/>
                </a:solidFill>
                <a:latin typeface="+mn-lt"/>
                <a:ea typeface="+mn-ea"/>
                <a:cs typeface="+mn-cs"/>
              </a:rPr>
              <a:t>S.T.O.P</a:t>
            </a:r>
            <a:r>
              <a:rPr lang="en-US" sz="1200" b="0" i="0" u="none" strike="noStrike" kern="1200" baseline="0" dirty="0" smtClean="0">
                <a:solidFill>
                  <a:schemeClr val="tx1"/>
                </a:solidFill>
                <a:latin typeface="+mn-lt"/>
                <a:ea typeface="+mn-ea"/>
                <a:cs typeface="+mn-cs"/>
              </a:rPr>
              <a:t>. VAWA funds to courts. The “courts” allocation is “to” courts, rather than “for” courts, so the money must be awarded to a court entity. This includes state, local, tribal, and juvenile courts. </a:t>
            </a:r>
          </a:p>
          <a:p>
            <a:r>
              <a:rPr lang="en-US" sz="1200" b="0" i="0" u="none" strike="noStrike" kern="1200" baseline="0" dirty="0" smtClean="0">
                <a:solidFill>
                  <a:schemeClr val="tx1"/>
                </a:solidFill>
                <a:latin typeface="+mn-lt"/>
                <a:ea typeface="+mn-ea"/>
                <a:cs typeface="+mn-cs"/>
              </a:rPr>
              <a:t>“Court” is defined in VAWA as “any civil, criminal, tribal, and Alaska Native Village, federal, state, local, or territorial court having jurisdiction to address domestic violence, dating violence, sexual assault, or stalking, including immigration, family, juvenile, and dependency courts, and the judicial officers serving in those courts, including judges, magistrate judges, commissioners, justices of the peace, or any other persons with decision making authority.” Examples could include a state administrative office of the courts, a state supreme court, a local domestic violence court, a local probation project (in a state where probation is part of the courts). Funds initially awarded to a court can be subcontracted by the </a:t>
            </a:r>
            <a:r>
              <a:rPr lang="en-US" sz="1200" b="0" i="0" u="none" strike="noStrike" kern="1200" baseline="0" dirty="0" err="1" smtClean="0">
                <a:solidFill>
                  <a:schemeClr val="tx1"/>
                </a:solidFill>
                <a:latin typeface="+mn-lt"/>
                <a:ea typeface="+mn-ea"/>
                <a:cs typeface="+mn-cs"/>
              </a:rPr>
              <a:t>subrecipient</a:t>
            </a:r>
            <a:r>
              <a:rPr lang="en-US" sz="1200" b="0" i="0" u="none" strike="noStrike" kern="1200" baseline="0" dirty="0" smtClean="0">
                <a:solidFill>
                  <a:schemeClr val="tx1"/>
                </a:solidFill>
                <a:latin typeface="+mn-lt"/>
                <a:ea typeface="+mn-ea"/>
                <a:cs typeface="+mn-cs"/>
              </a:rPr>
              <a:t> to other entities for all or part of the grant project. </a:t>
            </a:r>
          </a:p>
          <a:p>
            <a:endParaRPr lang="en-US" sz="1200" b="0" i="0" u="none" strike="noStrike" kern="1200" baseline="0" dirty="0" smtClean="0">
              <a:solidFill>
                <a:schemeClr val="tx1"/>
              </a:solidFill>
              <a:latin typeface="+mn-lt"/>
              <a:ea typeface="+mn-ea"/>
              <a:cs typeface="+mn-cs"/>
            </a:endParaRPr>
          </a:p>
          <a:p>
            <a:r>
              <a:rPr lang="en-US" sz="1200" b="1" i="0" u="none" strike="noStrike" kern="1200" baseline="0" dirty="0" smtClean="0">
                <a:solidFill>
                  <a:schemeClr val="tx1"/>
                </a:solidFill>
                <a:latin typeface="+mn-lt"/>
                <a:ea typeface="+mn-ea"/>
                <a:cs typeface="+mn-cs"/>
              </a:rPr>
              <a:t>Victim Service Organizations </a:t>
            </a:r>
            <a:r>
              <a:rPr lang="en-US" sz="1200" b="0" i="0" u="none" strike="noStrike" kern="1200" baseline="0" dirty="0" smtClean="0">
                <a:solidFill>
                  <a:schemeClr val="tx1"/>
                </a:solidFill>
                <a:latin typeface="+mn-lt"/>
                <a:ea typeface="+mn-ea"/>
                <a:cs typeface="+mn-cs"/>
              </a:rPr>
              <a:t>– Applicants for VAWA Victim Services programs must be a victim service provider as defined in the 2013 VAWA Reauthorization statute. “Victim service provider” means a </a:t>
            </a:r>
            <a:r>
              <a:rPr lang="en-US" sz="1200" b="1" i="0" u="none" strike="noStrike" kern="1200" baseline="0" dirty="0" smtClean="0">
                <a:solidFill>
                  <a:schemeClr val="tx1"/>
                </a:solidFill>
                <a:latin typeface="+mn-lt"/>
                <a:ea typeface="+mn-ea"/>
                <a:cs typeface="+mn-cs"/>
              </a:rPr>
              <a:t>nonprofit, nongovernmental or tribal organization or rape crisis center, including a State or tribal coalition</a:t>
            </a:r>
            <a:r>
              <a:rPr lang="en-US" sz="1200" b="0" i="0" u="none" strike="noStrike" kern="1200" baseline="0" dirty="0" smtClean="0">
                <a:solidFill>
                  <a:schemeClr val="tx1"/>
                </a:solidFill>
                <a:latin typeface="+mn-lt"/>
                <a:ea typeface="+mn-ea"/>
                <a:cs typeface="+mn-cs"/>
              </a:rPr>
              <a:t>, that </a:t>
            </a:r>
            <a:r>
              <a:rPr lang="en-US" sz="1200" b="1" i="0" u="none" strike="noStrike" kern="1200" baseline="0" dirty="0" smtClean="0">
                <a:solidFill>
                  <a:schemeClr val="tx1"/>
                </a:solidFill>
                <a:latin typeface="+mn-lt"/>
                <a:ea typeface="+mn-ea"/>
                <a:cs typeface="+mn-cs"/>
              </a:rPr>
              <a:t>assists or advocates </a:t>
            </a:r>
            <a:r>
              <a:rPr lang="en-US" sz="1200" b="0" i="0" u="none" strike="noStrike" kern="1200" baseline="0" dirty="0" smtClean="0">
                <a:solidFill>
                  <a:schemeClr val="tx1"/>
                </a:solidFill>
                <a:latin typeface="+mn-lt"/>
                <a:ea typeface="+mn-ea"/>
                <a:cs typeface="+mn-cs"/>
              </a:rPr>
              <a:t>for domestic violence, dating violence, sexual assault, or stalking victims, including domestic violence shelters, faith-based organizations, and other organizations, with a </a:t>
            </a:r>
            <a:r>
              <a:rPr lang="en-US" sz="1200" b="1" i="0" u="none" strike="noStrike" kern="1200" baseline="0" dirty="0" smtClean="0">
                <a:solidFill>
                  <a:schemeClr val="tx1"/>
                </a:solidFill>
                <a:latin typeface="+mn-lt"/>
                <a:ea typeface="+mn-ea"/>
                <a:cs typeface="+mn-cs"/>
              </a:rPr>
              <a:t>documented history of effective work </a:t>
            </a:r>
            <a:r>
              <a:rPr lang="en-US" sz="1200" b="0" i="0" u="none" strike="noStrike" kern="1200" baseline="0" dirty="0" smtClean="0">
                <a:solidFill>
                  <a:schemeClr val="tx1"/>
                </a:solidFill>
                <a:latin typeface="+mn-lt"/>
                <a:ea typeface="+mn-ea"/>
                <a:cs typeface="+mn-cs"/>
              </a:rPr>
              <a:t>concerning domestic violence, dating violence, sexual assault, or stalking. </a:t>
            </a:r>
          </a:p>
          <a:p>
            <a:r>
              <a:rPr lang="en-US" sz="1200" b="0" i="0" u="none" strike="noStrike" kern="1200" baseline="0" dirty="0" smtClean="0">
                <a:solidFill>
                  <a:schemeClr val="tx1"/>
                </a:solidFill>
                <a:latin typeface="+mn-lt"/>
                <a:ea typeface="+mn-ea"/>
                <a:cs typeface="+mn-cs"/>
              </a:rPr>
              <a:t>“Victim services” and “services” mean services provided to victims of domestic violence, dating violence, sexual assault, or stalking, including telephonic or web-based hotlines, legal advocacy, economic advocacy, emergency and transitional shelter, accompaniment and advocacy through medical, civil or criminal justice, immigration, and social support systems, crisis intervention, short-term individual and group support services, information and referrals, culturally specific services, population specific services, and other related supportive services. </a:t>
            </a:r>
          </a:p>
          <a:p>
            <a:r>
              <a:rPr lang="en-US" sz="1200" b="0" i="0" u="none" strike="noStrike" kern="1200" baseline="0" dirty="0" smtClean="0">
                <a:solidFill>
                  <a:schemeClr val="tx1"/>
                </a:solidFill>
                <a:latin typeface="+mn-lt"/>
                <a:ea typeface="+mn-ea"/>
                <a:cs typeface="+mn-cs"/>
              </a:rPr>
              <a:t> </a:t>
            </a:r>
            <a:r>
              <a:rPr lang="en-US" sz="1200" b="1" i="0" u="none" strike="noStrike" kern="1200" baseline="0" dirty="0" smtClean="0">
                <a:solidFill>
                  <a:schemeClr val="tx1"/>
                </a:solidFill>
                <a:latin typeface="+mn-lt"/>
                <a:ea typeface="+mn-ea"/>
                <a:cs typeface="+mn-cs"/>
              </a:rPr>
              <a:t>Culturally Specific Organizations </a:t>
            </a:r>
            <a:r>
              <a:rPr lang="en-US" sz="1200" b="0" i="0" u="none" strike="noStrike" kern="1200" baseline="0" dirty="0" smtClean="0">
                <a:solidFill>
                  <a:schemeClr val="tx1"/>
                </a:solidFill>
                <a:latin typeface="+mn-lt"/>
                <a:ea typeface="+mn-ea"/>
                <a:cs typeface="+mn-cs"/>
              </a:rPr>
              <a:t>– “Culturally specific” means “primarily directed toward racial and ethnic minority groups.” The term “racial and ethnic minorities” as defined in section 1707(d) of the Public Health Service Act (42 </a:t>
            </a:r>
            <a:r>
              <a:rPr lang="en-US" sz="1200" b="0" i="0" u="none" strike="noStrike" kern="1200" baseline="0" dirty="0" err="1" smtClean="0">
                <a:solidFill>
                  <a:schemeClr val="tx1"/>
                </a:solidFill>
                <a:latin typeface="+mn-lt"/>
                <a:ea typeface="+mn-ea"/>
                <a:cs typeface="+mn-cs"/>
              </a:rPr>
              <a:t>U.S.C</a:t>
            </a:r>
            <a:r>
              <a:rPr lang="en-US" sz="1200" b="0" i="0" u="none" strike="noStrike" kern="1200" baseline="0" dirty="0" smtClean="0">
                <a:solidFill>
                  <a:schemeClr val="tx1"/>
                </a:solidFill>
                <a:latin typeface="+mn-lt"/>
                <a:ea typeface="+mn-ea"/>
                <a:cs typeface="+mn-cs"/>
              </a:rPr>
              <a:t>. 300u-6(g)), which means “American Indians (including Alaska Natives, Eskimos, and Aleuts); Asian Americans; Native Hawaiians and other Pacific Islanders; Blacks; and Hispanics1.” Culturally specific services means “community-based services that include culturally relevant and linguistically specific services and resources to culturally specific communities.’’ </a:t>
            </a:r>
          </a:p>
          <a:p>
            <a:endParaRPr lang="en-US" sz="1200" b="0" i="0" u="none" strike="noStrike" kern="1200" baseline="0" dirty="0" smtClean="0">
              <a:solidFill>
                <a:schemeClr val="tx1"/>
              </a:solidFill>
              <a:latin typeface="+mn-lt"/>
              <a:ea typeface="+mn-ea"/>
              <a:cs typeface="+mn-cs"/>
            </a:endParaRPr>
          </a:p>
          <a:p>
            <a:r>
              <a:rPr lang="en-US" sz="1200" b="0" i="0" u="none" strike="noStrike" kern="1200" baseline="0" dirty="0" smtClean="0">
                <a:solidFill>
                  <a:schemeClr val="tx1"/>
                </a:solidFill>
                <a:latin typeface="+mn-lt"/>
                <a:ea typeface="+mn-ea"/>
                <a:cs typeface="+mn-cs"/>
              </a:rPr>
              <a:t>o </a:t>
            </a:r>
            <a:r>
              <a:rPr lang="en-US" sz="1200" b="1" i="0" u="none" strike="noStrike" kern="1200" baseline="0" dirty="0" smtClean="0">
                <a:solidFill>
                  <a:schemeClr val="tx1"/>
                </a:solidFill>
                <a:latin typeface="+mn-lt"/>
                <a:ea typeface="+mn-ea"/>
                <a:cs typeface="+mn-cs"/>
              </a:rPr>
              <a:t>Community-Based Organizations </a:t>
            </a:r>
            <a:r>
              <a:rPr lang="en-US" sz="1200" b="0" i="0" u="none" strike="noStrike" kern="1200" baseline="0" dirty="0" smtClean="0">
                <a:solidFill>
                  <a:schemeClr val="tx1"/>
                </a:solidFill>
                <a:latin typeface="+mn-lt"/>
                <a:ea typeface="+mn-ea"/>
                <a:cs typeface="+mn-cs"/>
              </a:rPr>
              <a:t>- Community-Based Organizations are nonprofit, nongovernmental, or tribal organization that serves a specific geographic community. </a:t>
            </a:r>
          </a:p>
          <a:p>
            <a:endParaRPr lang="en-US" sz="1200" b="0" i="0" u="none" strike="noStrike" kern="1200" baseline="0" dirty="0" smtClean="0">
              <a:solidFill>
                <a:schemeClr val="tx1"/>
              </a:solidFill>
              <a:latin typeface="+mn-lt"/>
              <a:ea typeface="+mn-ea"/>
              <a:cs typeface="+mn-cs"/>
            </a:endParaRPr>
          </a:p>
          <a:p>
            <a:r>
              <a:rPr lang="en-US" sz="1200" b="0" i="0" u="none" strike="noStrike" kern="1200" baseline="0" dirty="0" smtClean="0">
                <a:solidFill>
                  <a:schemeClr val="tx1"/>
                </a:solidFill>
                <a:latin typeface="+mn-lt"/>
                <a:ea typeface="+mn-ea"/>
                <a:cs typeface="+mn-cs"/>
              </a:rPr>
              <a:t> </a:t>
            </a:r>
            <a:r>
              <a:rPr lang="en-US" sz="1200" b="1" i="0" u="none" strike="noStrike" kern="1200" baseline="0" dirty="0" smtClean="0">
                <a:solidFill>
                  <a:schemeClr val="tx1"/>
                </a:solidFill>
                <a:latin typeface="+mn-lt"/>
                <a:ea typeface="+mn-ea"/>
                <a:cs typeface="+mn-cs"/>
              </a:rPr>
              <a:t>Population Specific Organizations </a:t>
            </a:r>
            <a:r>
              <a:rPr lang="en-US" sz="1200" b="0" i="0" u="none" strike="noStrike" kern="1200" baseline="0" dirty="0" smtClean="0">
                <a:solidFill>
                  <a:schemeClr val="tx1"/>
                </a:solidFill>
                <a:latin typeface="+mn-lt"/>
                <a:ea typeface="+mn-ea"/>
                <a:cs typeface="+mn-cs"/>
              </a:rPr>
              <a:t>– “Population specific organization” means a nonprofit, nongovernmental organization that primarily serves members of a specific underserved </a:t>
            </a:r>
          </a:p>
          <a:p>
            <a:r>
              <a:rPr lang="en-US" sz="1200" b="0" i="0" u="none" strike="noStrike" kern="1200" baseline="0" dirty="0" smtClean="0">
                <a:solidFill>
                  <a:schemeClr val="tx1"/>
                </a:solidFill>
                <a:latin typeface="+mn-lt"/>
                <a:ea typeface="+mn-ea"/>
                <a:cs typeface="+mn-cs"/>
              </a:rPr>
              <a:t>population and has demonstrated experience and expertise providing targeted services to members of that specific underserved population. “Population specific services” means victim-centered services that address the safety, health, economic, legal, housing, workplace, immigration, confidentiality, or other needs of victims of domestic violence, dating violence, sexual assault, or stalking, and that are designed primarily for and are targeted to a specific underserved population. </a:t>
            </a:r>
          </a:p>
          <a:p>
            <a:endParaRPr lang="en-US" sz="1200" b="0" i="0" u="none" strike="noStrike" kern="1200" baseline="0" dirty="0" smtClean="0">
              <a:solidFill>
                <a:schemeClr val="tx1"/>
              </a:solidFill>
              <a:latin typeface="+mn-lt"/>
              <a:ea typeface="+mn-ea"/>
              <a:cs typeface="+mn-cs"/>
            </a:endParaRPr>
          </a:p>
          <a:p>
            <a:r>
              <a:rPr lang="en-US" sz="1200" b="0" i="0" u="none" strike="noStrike" kern="1200" baseline="0" dirty="0" smtClean="0">
                <a:solidFill>
                  <a:schemeClr val="tx1"/>
                </a:solidFill>
                <a:latin typeface="+mn-lt"/>
                <a:ea typeface="+mn-ea"/>
                <a:cs typeface="+mn-cs"/>
              </a:rPr>
              <a:t> </a:t>
            </a:r>
            <a:r>
              <a:rPr lang="en-US" sz="1200" b="1" i="0" u="none" strike="noStrike" kern="1200" baseline="0" dirty="0" smtClean="0">
                <a:solidFill>
                  <a:schemeClr val="tx1"/>
                </a:solidFill>
                <a:latin typeface="+mn-lt"/>
                <a:ea typeface="+mn-ea"/>
                <a:cs typeface="+mn-cs"/>
              </a:rPr>
              <a:t>Rape Crisis Centers </a:t>
            </a:r>
            <a:r>
              <a:rPr lang="en-US" sz="1200" b="0" i="0" u="none" strike="noStrike" kern="1200" baseline="0" dirty="0" smtClean="0">
                <a:solidFill>
                  <a:schemeClr val="tx1"/>
                </a:solidFill>
                <a:latin typeface="+mn-lt"/>
                <a:ea typeface="+mn-ea"/>
                <a:cs typeface="+mn-cs"/>
              </a:rPr>
              <a:t>– “Rape crisis center” means a nonprofit, nongovernmental, or tribal organization, or governmental entity in a State other than a Territory that provides intervention and related assistance to victims of sexual assault without regard to their age. In the case of a governmental entity, the entity may not be part of the criminal justice system (such as a law enforcement agency) and must be able to offer a comparable level of confidentiality as a nonprofit entity that provides similar victim services.’’ </a:t>
            </a:r>
          </a:p>
          <a:p>
            <a:endParaRPr lang="en-US" sz="1200" b="0" i="0" u="none" strike="noStrike" kern="1200" baseline="0" dirty="0" smtClean="0">
              <a:solidFill>
                <a:schemeClr val="tx1"/>
              </a:solidFill>
              <a:latin typeface="+mn-lt"/>
              <a:ea typeface="+mn-ea"/>
              <a:cs typeface="+mn-cs"/>
            </a:endParaRPr>
          </a:p>
          <a:p>
            <a:r>
              <a:rPr lang="en-US" sz="1200" b="0" i="0" u="none" strike="noStrike" kern="1200" baseline="0" dirty="0" smtClean="0">
                <a:solidFill>
                  <a:schemeClr val="tx1"/>
                </a:solidFill>
                <a:latin typeface="+mn-lt"/>
                <a:ea typeface="+mn-ea"/>
                <a:cs typeface="+mn-cs"/>
              </a:rPr>
              <a:t> </a:t>
            </a:r>
            <a:r>
              <a:rPr lang="en-US" sz="1200" b="1" i="0" u="none" strike="noStrike" kern="1200" baseline="0" dirty="0" smtClean="0">
                <a:solidFill>
                  <a:schemeClr val="tx1"/>
                </a:solidFill>
                <a:latin typeface="+mn-lt"/>
                <a:ea typeface="+mn-ea"/>
                <a:cs typeface="+mn-cs"/>
              </a:rPr>
              <a:t>Religiously-Affiliated Organizations </a:t>
            </a:r>
            <a:r>
              <a:rPr lang="en-US" sz="1200" b="0" i="0" u="none" strike="noStrike" kern="1200" baseline="0" dirty="0" smtClean="0">
                <a:solidFill>
                  <a:schemeClr val="tx1"/>
                </a:solidFill>
                <a:latin typeface="+mn-lt"/>
                <a:ea typeface="+mn-ea"/>
                <a:cs typeface="+mn-cs"/>
              </a:rPr>
              <a:t>– Organizations receiving VAWA funds must ensure that services are offered to all crime victims of domestic violence, dating violence, sexual assault or stalking without regard to religious affiliation and that the receipt of services is not contingent upon participation in a religious activity or event. Faith-based and community organizations will be considered for awards as are other eligible applicants, and if they receive assistance awards, will be treated on an equal basis with all other grantees in the administration of such awards. No eligible applicant or grantee will be discriminated against on the basis of its religious character or affiliation, or religious name. Faith-based and community organizations are required to abide by the same regulations and requirements specifically associated with the program under which they are awarded a grant, as any other agency awarded funding. </a:t>
            </a:r>
          </a:p>
          <a:p>
            <a:r>
              <a:rPr lang="en-US" sz="1200" b="0" i="0" u="none" strike="noStrike" kern="1200" baseline="0" dirty="0" smtClean="0">
                <a:solidFill>
                  <a:schemeClr val="tx1"/>
                </a:solidFill>
                <a:latin typeface="+mn-lt"/>
                <a:ea typeface="+mn-ea"/>
                <a:cs typeface="+mn-cs"/>
              </a:rPr>
              <a:t> </a:t>
            </a:r>
          </a:p>
          <a:p>
            <a:endParaRPr lang="en-US" dirty="0"/>
          </a:p>
        </p:txBody>
      </p:sp>
      <p:sp>
        <p:nvSpPr>
          <p:cNvPr id="4" name="Slide Number Placeholder 3"/>
          <p:cNvSpPr>
            <a:spLocks noGrp="1"/>
          </p:cNvSpPr>
          <p:nvPr>
            <p:ph type="sldNum" sz="quarter" idx="10"/>
          </p:nvPr>
        </p:nvSpPr>
        <p:spPr/>
        <p:txBody>
          <a:bodyPr/>
          <a:lstStyle/>
          <a:p>
            <a:fld id="{BAA4AB09-A905-4703-BE9B-BF572231A377}" type="slidenum">
              <a:rPr lang="en-US" smtClean="0"/>
              <a:t>6</a:t>
            </a:fld>
            <a:endParaRPr lang="en-US"/>
          </a:p>
        </p:txBody>
      </p:sp>
    </p:spTree>
    <p:extLst>
      <p:ext uri="{BB962C8B-B14F-4D97-AF65-F5344CB8AC3E}">
        <p14:creationId xmlns:p14="http://schemas.microsoft.com/office/powerpoint/2010/main" val="409262827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Mention</a:t>
            </a:r>
            <a:r>
              <a:rPr lang="en-US" baseline="0" dirty="0" smtClean="0"/>
              <a:t> fiscal accountability; </a:t>
            </a:r>
            <a:r>
              <a:rPr lang="en-US" baseline="0" dirty="0" err="1" smtClean="0"/>
              <a:t>EEOP</a:t>
            </a:r>
            <a:r>
              <a:rPr lang="en-US" baseline="0" dirty="0" smtClean="0"/>
              <a:t>; Civil rights; </a:t>
            </a:r>
            <a:r>
              <a:rPr lang="en-US" baseline="0" dirty="0" err="1" smtClean="0"/>
              <a:t>LEP</a:t>
            </a:r>
            <a:r>
              <a:rPr lang="en-US" baseline="0" dirty="0" smtClean="0"/>
              <a:t> plan; Nondiscrimination; federal forms and assurances; CJCC compliance policies and award packet forms</a:t>
            </a:r>
            <a:endParaRPr lang="en-US" dirty="0"/>
          </a:p>
        </p:txBody>
      </p:sp>
      <p:sp>
        <p:nvSpPr>
          <p:cNvPr id="4" name="Slide Number Placeholder 3"/>
          <p:cNvSpPr>
            <a:spLocks noGrp="1"/>
          </p:cNvSpPr>
          <p:nvPr>
            <p:ph type="sldNum" sz="quarter" idx="10"/>
          </p:nvPr>
        </p:nvSpPr>
        <p:spPr/>
        <p:txBody>
          <a:bodyPr/>
          <a:lstStyle/>
          <a:p>
            <a:fld id="{BAA4AB09-A905-4703-BE9B-BF572231A377}" type="slidenum">
              <a:rPr lang="en-US" smtClean="0"/>
              <a:t>7</a:t>
            </a:fld>
            <a:endParaRPr lang="en-US"/>
          </a:p>
        </p:txBody>
      </p:sp>
    </p:spTree>
    <p:extLst>
      <p:ext uri="{BB962C8B-B14F-4D97-AF65-F5344CB8AC3E}">
        <p14:creationId xmlns:p14="http://schemas.microsoft.com/office/powerpoint/2010/main" val="294661784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b="0" i="0" u="none" strike="noStrike" kern="1200" baseline="0" dirty="0" smtClean="0">
              <a:solidFill>
                <a:schemeClr val="tx1"/>
              </a:solidFill>
              <a:latin typeface="+mn-lt"/>
              <a:ea typeface="+mn-ea"/>
              <a:cs typeface="+mn-cs"/>
            </a:endParaRPr>
          </a:p>
          <a:p>
            <a:r>
              <a:rPr lang="en-US" sz="1200" b="0" i="0" u="none" strike="noStrike" kern="1200" baseline="0" dirty="0" smtClean="0">
                <a:solidFill>
                  <a:schemeClr val="tx1"/>
                </a:solidFill>
                <a:latin typeface="+mn-lt"/>
                <a:ea typeface="+mn-ea"/>
                <a:cs typeface="+mn-cs"/>
              </a:rPr>
              <a:t> </a:t>
            </a:r>
            <a:r>
              <a:rPr lang="en-US" sz="1200" b="1" i="0" u="none" strike="noStrike" kern="1200" baseline="0" dirty="0" smtClean="0">
                <a:solidFill>
                  <a:schemeClr val="tx1"/>
                </a:solidFill>
                <a:latin typeface="+mn-lt"/>
                <a:ea typeface="+mn-ea"/>
                <a:cs typeface="+mn-cs"/>
              </a:rPr>
              <a:t>Legal assistance - </a:t>
            </a:r>
            <a:r>
              <a:rPr lang="en-US" sz="1200" b="0" i="0" u="none" strike="noStrike" kern="1200" baseline="0" dirty="0" smtClean="0">
                <a:solidFill>
                  <a:schemeClr val="tx1"/>
                </a:solidFill>
                <a:latin typeface="+mn-lt"/>
                <a:ea typeface="+mn-ea"/>
                <a:cs typeface="+mn-cs"/>
              </a:rPr>
              <a:t>Under purpose area 5, as amended, states can now provide a full range of legal services, such as housing, family law, public benefits, and other similar matters. Any subgrantee providing legal assistance must certify that: </a:t>
            </a:r>
          </a:p>
          <a:p>
            <a:r>
              <a:rPr lang="en-US" sz="1200" b="0" i="0" u="none" strike="noStrike" kern="1200" baseline="0" dirty="0" smtClean="0">
                <a:solidFill>
                  <a:schemeClr val="tx1"/>
                </a:solidFill>
                <a:latin typeface="+mn-lt"/>
                <a:ea typeface="+mn-ea"/>
                <a:cs typeface="+mn-cs"/>
              </a:rPr>
              <a:t>1) any person providing legal assistance with STOP funds </a:t>
            </a:r>
          </a:p>
          <a:p>
            <a:r>
              <a:rPr lang="en-US" sz="1200" b="0" i="0" u="none" strike="noStrike" kern="1200" baseline="0" dirty="0" smtClean="0">
                <a:solidFill>
                  <a:schemeClr val="tx1"/>
                </a:solidFill>
                <a:latin typeface="+mn-lt"/>
                <a:ea typeface="+mn-ea"/>
                <a:cs typeface="+mn-cs"/>
              </a:rPr>
              <a:t>a. has demonstrated expertise in providing legal assistance to victims of domestic violence dating violence, sexual assault, or stalking in the targeted population; </a:t>
            </a:r>
            <a:r>
              <a:rPr lang="en-US" sz="1200" b="0" i="1" u="none" strike="noStrike" kern="1200" baseline="0" dirty="0" smtClean="0">
                <a:solidFill>
                  <a:schemeClr val="tx1"/>
                </a:solidFill>
                <a:latin typeface="+mn-lt"/>
                <a:ea typeface="+mn-ea"/>
                <a:cs typeface="+mn-cs"/>
              </a:rPr>
              <a:t>or </a:t>
            </a:r>
            <a:endParaRPr lang="en-US" sz="1200" b="0" i="0" u="none" strike="noStrike" kern="1200" baseline="0" dirty="0" smtClean="0">
              <a:solidFill>
                <a:schemeClr val="tx1"/>
              </a:solidFill>
              <a:latin typeface="+mn-lt"/>
              <a:ea typeface="+mn-ea"/>
              <a:cs typeface="+mn-cs"/>
            </a:endParaRPr>
          </a:p>
          <a:p>
            <a:r>
              <a:rPr lang="en-US" sz="1200" b="0" i="0" u="none" strike="noStrike" kern="1200" baseline="0" dirty="0" smtClean="0">
                <a:solidFill>
                  <a:schemeClr val="tx1"/>
                </a:solidFill>
                <a:latin typeface="+mn-lt"/>
                <a:ea typeface="+mn-ea"/>
                <a:cs typeface="+mn-cs"/>
              </a:rPr>
              <a:t>b. </a:t>
            </a:r>
            <a:r>
              <a:rPr lang="en-US" sz="1200" b="0" i="0" u="none" strike="noStrike" kern="1200" baseline="0" dirty="0" err="1" smtClean="0">
                <a:solidFill>
                  <a:schemeClr val="tx1"/>
                </a:solidFill>
                <a:latin typeface="+mn-lt"/>
                <a:ea typeface="+mn-ea"/>
                <a:cs typeface="+mn-cs"/>
              </a:rPr>
              <a:t>i</a:t>
            </a:r>
            <a:r>
              <a:rPr lang="en-US" sz="1200" b="0" i="0" u="none" strike="noStrike" kern="1200" baseline="0" dirty="0" smtClean="0">
                <a:solidFill>
                  <a:schemeClr val="tx1"/>
                </a:solidFill>
                <a:latin typeface="+mn-lt"/>
                <a:ea typeface="+mn-ea"/>
                <a:cs typeface="+mn-cs"/>
              </a:rPr>
              <a:t>. is partnered with an entity or person that has such demonstrated expertise and </a:t>
            </a:r>
          </a:p>
          <a:p>
            <a:r>
              <a:rPr lang="en-US" sz="1200" b="0" i="0" u="none" strike="noStrike" kern="1200" baseline="0" dirty="0" smtClean="0">
                <a:solidFill>
                  <a:schemeClr val="tx1"/>
                </a:solidFill>
                <a:latin typeface="+mn-lt"/>
                <a:ea typeface="+mn-ea"/>
                <a:cs typeface="+mn-cs"/>
              </a:rPr>
              <a:t>ii. has completed or will complete training in connection with domestic violence, dating violence, stalking, sexual assault, and related legal issues, including training on evidence-based risk factors for domestic and dating violence homicide; </a:t>
            </a:r>
          </a:p>
          <a:p>
            <a:r>
              <a:rPr lang="en-US" sz="1200" b="0" i="0" u="none" strike="noStrike" kern="1200" baseline="0" dirty="0" smtClean="0">
                <a:solidFill>
                  <a:schemeClr val="tx1"/>
                </a:solidFill>
                <a:latin typeface="+mn-lt"/>
                <a:ea typeface="+mn-ea"/>
                <a:cs typeface="+mn-cs"/>
              </a:rPr>
              <a:t>2) any training program conducted in satisfaction of the requirement of paragraph (1) has been or will be developed with input from and in collaboration with a tribal, state, territorial, or local domestic violence, dating violence, sexual assault, or stalking victim service provider or coalition, as well as appropriate tribal, state, territorial, and local law enforcement officials; </a:t>
            </a:r>
          </a:p>
          <a:p>
            <a:r>
              <a:rPr lang="en-US" sz="1200" b="0" i="0" u="none" strike="noStrike" kern="1200" baseline="0" dirty="0" smtClean="0">
                <a:solidFill>
                  <a:schemeClr val="tx1"/>
                </a:solidFill>
                <a:latin typeface="+mn-lt"/>
                <a:ea typeface="+mn-ea"/>
                <a:cs typeface="+mn-cs"/>
              </a:rPr>
              <a:t>3) any person or organization providing legal assistance through the STOP program has informed and will continue to inform state, local, or tribal domestic violence, dating violence, or sexual assault programs and coalitions, as well as appropriate state and local law enforcement officials of their work; and </a:t>
            </a:r>
          </a:p>
          <a:p>
            <a:r>
              <a:rPr lang="en-US" sz="1200" b="0" i="0" u="none" strike="noStrike" kern="1200" baseline="0" dirty="0" smtClean="0">
                <a:solidFill>
                  <a:schemeClr val="tx1"/>
                </a:solidFill>
                <a:latin typeface="+mn-lt"/>
                <a:ea typeface="+mn-ea"/>
                <a:cs typeface="+mn-cs"/>
              </a:rPr>
              <a:t>4) the </a:t>
            </a:r>
            <a:r>
              <a:rPr lang="en-US" sz="1200" b="0" i="0" u="none" strike="noStrike" kern="1200" baseline="0" dirty="0" err="1" smtClean="0">
                <a:solidFill>
                  <a:schemeClr val="tx1"/>
                </a:solidFill>
                <a:latin typeface="+mn-lt"/>
                <a:ea typeface="+mn-ea"/>
                <a:cs typeface="+mn-cs"/>
              </a:rPr>
              <a:t>subgrantee’s</a:t>
            </a:r>
            <a:r>
              <a:rPr lang="en-US" sz="1200" b="0" i="0" u="none" strike="noStrike" kern="1200" baseline="0" dirty="0" smtClean="0">
                <a:solidFill>
                  <a:schemeClr val="tx1"/>
                </a:solidFill>
                <a:latin typeface="+mn-lt"/>
                <a:ea typeface="+mn-ea"/>
                <a:cs typeface="+mn-cs"/>
              </a:rPr>
              <a:t> organizational policies do not require mediation or counseling involving offenders and victims physically together, in cases where sexual assault, domestic violence, dating violence, or child sexual abuse is an issue. </a:t>
            </a:r>
            <a:endParaRPr lang="en-US" dirty="0"/>
          </a:p>
        </p:txBody>
      </p:sp>
      <p:sp>
        <p:nvSpPr>
          <p:cNvPr id="4" name="Slide Number Placeholder 3"/>
          <p:cNvSpPr>
            <a:spLocks noGrp="1"/>
          </p:cNvSpPr>
          <p:nvPr>
            <p:ph type="sldNum" sz="quarter" idx="10"/>
          </p:nvPr>
        </p:nvSpPr>
        <p:spPr/>
        <p:txBody>
          <a:bodyPr/>
          <a:lstStyle/>
          <a:p>
            <a:fld id="{BAA4AB09-A905-4703-BE9B-BF572231A377}" type="slidenum">
              <a:rPr lang="en-US" smtClean="0"/>
              <a:t>8</a:t>
            </a:fld>
            <a:endParaRPr lang="en-US"/>
          </a:p>
        </p:txBody>
      </p:sp>
    </p:spTree>
    <p:extLst>
      <p:ext uri="{BB962C8B-B14F-4D97-AF65-F5344CB8AC3E}">
        <p14:creationId xmlns:p14="http://schemas.microsoft.com/office/powerpoint/2010/main" val="125988937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AA4AB09-A905-4703-BE9B-BF572231A377}" type="slidenum">
              <a:rPr lang="en-US" smtClean="0"/>
              <a:t>9</a:t>
            </a:fld>
            <a:endParaRPr lang="en-US"/>
          </a:p>
        </p:txBody>
      </p:sp>
    </p:spTree>
    <p:extLst>
      <p:ext uri="{BB962C8B-B14F-4D97-AF65-F5344CB8AC3E}">
        <p14:creationId xmlns:p14="http://schemas.microsoft.com/office/powerpoint/2010/main" val="353645901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2B3E2DA-7370-49C2-A203-7B881A6C387A}" type="slidenum">
              <a:rPr lang="en-US" smtClean="0"/>
              <a:pPr/>
              <a:t>11</a:t>
            </a:fld>
            <a:endParaRPr lang="en-US"/>
          </a:p>
        </p:txBody>
      </p:sp>
    </p:spTree>
    <p:extLst>
      <p:ext uri="{BB962C8B-B14F-4D97-AF65-F5344CB8AC3E}">
        <p14:creationId xmlns:p14="http://schemas.microsoft.com/office/powerpoint/2010/main" val="97054706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666" name="Rectangle 2"/>
          <p:cNvSpPr txBox="1">
            <a:spLocks noGrp="1" noChangeArrowheads="1"/>
          </p:cNvSpPr>
          <p:nvPr/>
        </p:nvSpPr>
        <p:spPr bwMode="auto">
          <a:xfrm>
            <a:off x="0" y="0"/>
            <a:ext cx="3038475" cy="465138"/>
          </a:xfrm>
          <a:prstGeom prst="rect">
            <a:avLst/>
          </a:prstGeom>
          <a:noFill/>
          <a:ln w="9525">
            <a:noFill/>
            <a:miter lim="800000"/>
            <a:headEnd/>
            <a:tailEnd/>
          </a:ln>
        </p:spPr>
        <p:txBody>
          <a:bodyPr lIns="92830" tIns="46416" rIns="92830" bIns="46416"/>
          <a:lstStyle/>
          <a:p>
            <a:pPr defTabSz="927100"/>
            <a:r>
              <a:rPr lang="en-US" sz="1300"/>
              <a:t>Recovery Act - Victim Services Workshop</a:t>
            </a:r>
          </a:p>
        </p:txBody>
      </p:sp>
      <p:sp>
        <p:nvSpPr>
          <p:cNvPr id="113667" name="Rectangle 7"/>
          <p:cNvSpPr txBox="1">
            <a:spLocks noGrp="1" noChangeArrowheads="1"/>
          </p:cNvSpPr>
          <p:nvPr/>
        </p:nvSpPr>
        <p:spPr bwMode="auto">
          <a:xfrm>
            <a:off x="3971925" y="8831263"/>
            <a:ext cx="3038475" cy="465137"/>
          </a:xfrm>
          <a:prstGeom prst="rect">
            <a:avLst/>
          </a:prstGeom>
          <a:noFill/>
          <a:ln w="9525">
            <a:noFill/>
            <a:miter lim="800000"/>
            <a:headEnd/>
            <a:tailEnd/>
          </a:ln>
        </p:spPr>
        <p:txBody>
          <a:bodyPr lIns="92830" tIns="46416" rIns="92830" bIns="46416" anchor="b"/>
          <a:lstStyle/>
          <a:p>
            <a:pPr algn="r" defTabSz="927100"/>
            <a:fld id="{2B85EAF7-87BD-4B62-9DAC-57D524D33564}" type="slidenum">
              <a:rPr lang="en-US" sz="1300"/>
              <a:pPr algn="r" defTabSz="927100"/>
              <a:t>12</a:t>
            </a:fld>
            <a:endParaRPr lang="en-US" sz="1300"/>
          </a:p>
        </p:txBody>
      </p:sp>
      <p:sp>
        <p:nvSpPr>
          <p:cNvPr id="113668" name="Rectangle 7"/>
          <p:cNvSpPr txBox="1">
            <a:spLocks noGrp="1" noChangeArrowheads="1"/>
          </p:cNvSpPr>
          <p:nvPr/>
        </p:nvSpPr>
        <p:spPr bwMode="auto">
          <a:xfrm>
            <a:off x="3971925" y="8831263"/>
            <a:ext cx="3038475" cy="465137"/>
          </a:xfrm>
          <a:prstGeom prst="rect">
            <a:avLst/>
          </a:prstGeom>
          <a:noFill/>
          <a:ln w="9525">
            <a:noFill/>
            <a:miter lim="800000"/>
            <a:headEnd/>
            <a:tailEnd/>
          </a:ln>
        </p:spPr>
        <p:txBody>
          <a:bodyPr lIns="92830" tIns="46416" rIns="92830" bIns="46416" anchor="b"/>
          <a:lstStyle/>
          <a:p>
            <a:pPr algn="r" defTabSz="928688"/>
            <a:fld id="{B918ABEF-7F04-45FB-B4C7-4C14D69EAAE8}" type="slidenum">
              <a:rPr lang="en-US" sz="1300"/>
              <a:pPr algn="r" defTabSz="928688"/>
              <a:t>12</a:t>
            </a:fld>
            <a:endParaRPr lang="en-US" sz="1300"/>
          </a:p>
        </p:txBody>
      </p:sp>
      <p:sp>
        <p:nvSpPr>
          <p:cNvPr id="113669" name="Rectangle 2"/>
          <p:cNvSpPr>
            <a:spLocks noGrp="1" noRot="1" noChangeAspect="1" noChangeArrowheads="1" noTextEdit="1"/>
          </p:cNvSpPr>
          <p:nvPr>
            <p:ph type="sldImg"/>
          </p:nvPr>
        </p:nvSpPr>
        <p:spPr>
          <a:ln/>
        </p:spPr>
      </p:sp>
      <p:sp>
        <p:nvSpPr>
          <p:cNvPr id="113670" name="Rectangle 3"/>
          <p:cNvSpPr>
            <a:spLocks noGrp="1" noChangeArrowheads="1"/>
          </p:cNvSpPr>
          <p:nvPr>
            <p:ph type="body" idx="1"/>
          </p:nvPr>
        </p:nvSpPr>
        <p:spPr>
          <a:noFill/>
        </p:spPr>
        <p:txBody>
          <a:bodyPr/>
          <a:lstStyle/>
          <a:p>
            <a:pPr eaLnBrk="1" hangingPunct="1"/>
            <a:r>
              <a:rPr lang="en-US" smtClean="0"/>
              <a:t>The Personnel budget line item include all expenses related to employees, volunteer time and overtime.  This includes all gross and fringe benefits.  Gross is determined by the percentage of time an employee spends on this grant.  Excel calculates this by multiplying the gross pay times the percentage of time spent working on the grant. </a:t>
            </a:r>
          </a:p>
          <a:p>
            <a:pPr eaLnBrk="1" hangingPunct="1"/>
            <a:endParaRPr lang="en-US" smtClean="0"/>
          </a:p>
          <a:p>
            <a:pPr eaLnBrk="1" hangingPunct="1"/>
            <a:r>
              <a:rPr lang="en-US" smtClean="0"/>
              <a:t>Additionally, please note that volunteer time is valued at $12 an hour and volunteer dollars recorded in the volunteer column should be carried over from the volunteer monthly time record.  If an agency is interested in increasing the value of volunteer time, a formal request must be submitted, with substantial evidence of why the value should be increased. </a:t>
            </a:r>
          </a:p>
        </p:txBody>
      </p:sp>
    </p:spTree>
    <p:extLst>
      <p:ext uri="{BB962C8B-B14F-4D97-AF65-F5344CB8AC3E}">
        <p14:creationId xmlns:p14="http://schemas.microsoft.com/office/powerpoint/2010/main" val="54764162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2B3E2DA-7370-49C2-A203-7B881A6C387A}" type="slidenum">
              <a:rPr lang="en-US" smtClean="0"/>
              <a:pPr/>
              <a:t>13</a:t>
            </a:fld>
            <a:endParaRPr lang="en-US"/>
          </a:p>
        </p:txBody>
      </p:sp>
    </p:spTree>
    <p:extLst>
      <p:ext uri="{BB962C8B-B14F-4D97-AF65-F5344CB8AC3E}">
        <p14:creationId xmlns:p14="http://schemas.microsoft.com/office/powerpoint/2010/main" val="189948909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609601"/>
            <a:ext cx="7772400" cy="4267200"/>
          </a:xfrm>
        </p:spPr>
        <p:txBody>
          <a:bodyPr anchor="b">
            <a:noAutofit/>
          </a:bodyPr>
          <a:lstStyle>
            <a:lvl1pPr>
              <a:lnSpc>
                <a:spcPct val="100000"/>
              </a:lnSpc>
              <a:defRPr sz="8000"/>
            </a:lvl1pPr>
          </a:lstStyle>
          <a:p>
            <a:r>
              <a:rPr lang="en-US" smtClean="0"/>
              <a:t>Click to edit Master title style</a:t>
            </a:r>
            <a:endParaRPr lang="en-US" dirty="0"/>
          </a:p>
        </p:txBody>
      </p:sp>
      <p:sp>
        <p:nvSpPr>
          <p:cNvPr id="3" name="Subtitle 2"/>
          <p:cNvSpPr>
            <a:spLocks noGrp="1"/>
          </p:cNvSpPr>
          <p:nvPr>
            <p:ph type="subTitle" idx="1"/>
          </p:nvPr>
        </p:nvSpPr>
        <p:spPr>
          <a:xfrm>
            <a:off x="1371600" y="4953000"/>
            <a:ext cx="6400800" cy="1219200"/>
          </a:xfrm>
        </p:spPr>
        <p:txBody>
          <a:bodyPr>
            <a:normAutofit/>
          </a:bodyPr>
          <a:lstStyle>
            <a:lvl1pPr marL="0" indent="0" algn="ctr">
              <a:buNone/>
              <a:defRPr sz="24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7" name="Date Placeholder 6"/>
          <p:cNvSpPr>
            <a:spLocks noGrp="1"/>
          </p:cNvSpPr>
          <p:nvPr>
            <p:ph type="dt" sz="half" idx="10"/>
          </p:nvPr>
        </p:nvSpPr>
        <p:spPr/>
        <p:txBody>
          <a:bodyPr/>
          <a:lstStyle/>
          <a:p>
            <a:fld id="{684079ED-F44E-40B0-BD45-E8BFF8F3DE75}" type="datetime1">
              <a:rPr lang="en-US" smtClean="0"/>
              <a:t>5/13/2014</a:t>
            </a:fld>
            <a:endParaRPr lang="en-US"/>
          </a:p>
        </p:txBody>
      </p:sp>
      <p:sp>
        <p:nvSpPr>
          <p:cNvPr id="8" name="Slide Number Placeholder 7"/>
          <p:cNvSpPr>
            <a:spLocks noGrp="1"/>
          </p:cNvSpPr>
          <p:nvPr>
            <p:ph type="sldNum" sz="quarter" idx="11"/>
          </p:nvPr>
        </p:nvSpPr>
        <p:spPr/>
        <p:txBody>
          <a:bodyPr/>
          <a:lstStyle/>
          <a:p>
            <a:fld id="{223738B1-341B-49AF-95EE-40024C14E5AC}" type="slidenum">
              <a:rPr lang="en-US" smtClean="0"/>
              <a:t>‹#›</a:t>
            </a:fld>
            <a:endParaRPr lang="en-US"/>
          </a:p>
        </p:txBody>
      </p:sp>
      <p:sp>
        <p:nvSpPr>
          <p:cNvPr id="9" name="Footer Placeholder 8"/>
          <p:cNvSpPr>
            <a:spLocks noGrp="1"/>
          </p:cNvSpPr>
          <p:nvPr>
            <p:ph type="ftr" sz="quarter" idx="12"/>
          </p:nvPr>
        </p:nvSpPr>
        <p:spPr/>
        <p:txBody>
          <a:bodyPr/>
          <a:lstStyle/>
          <a:p>
            <a:r>
              <a:rPr lang="it-IT" smtClean="0"/>
              <a:t>CJCC 2014 VAWA Continuation Webinar</a:t>
            </a:r>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716E856-A824-4B79-A578-5AA73BAE210D}" type="datetime1">
              <a:rPr lang="en-US" smtClean="0"/>
              <a:t>5/13/2014</a:t>
            </a:fld>
            <a:endParaRPr lang="en-US"/>
          </a:p>
        </p:txBody>
      </p:sp>
      <p:sp>
        <p:nvSpPr>
          <p:cNvPr id="5" name="Footer Placeholder 4"/>
          <p:cNvSpPr>
            <a:spLocks noGrp="1"/>
          </p:cNvSpPr>
          <p:nvPr>
            <p:ph type="ftr" sz="quarter" idx="11"/>
          </p:nvPr>
        </p:nvSpPr>
        <p:spPr/>
        <p:txBody>
          <a:bodyPr/>
          <a:lstStyle/>
          <a:p>
            <a:r>
              <a:rPr lang="it-IT" smtClean="0"/>
              <a:t>CJCC 2014 VAWA Continuation Webinar</a:t>
            </a:r>
            <a:endParaRPr lang="en-US"/>
          </a:p>
        </p:txBody>
      </p:sp>
      <p:sp>
        <p:nvSpPr>
          <p:cNvPr id="6" name="Slide Number Placeholder 5"/>
          <p:cNvSpPr>
            <a:spLocks noGrp="1"/>
          </p:cNvSpPr>
          <p:nvPr>
            <p:ph type="sldNum" sz="quarter" idx="12"/>
          </p:nvPr>
        </p:nvSpPr>
        <p:spPr/>
        <p:txBody>
          <a:bodyPr/>
          <a:lstStyle/>
          <a:p>
            <a:fld id="{223738B1-341B-49AF-95EE-40024C14E5AC}"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0B82EED-339F-4E72-ACD5-1D80AFB58771}" type="datetime1">
              <a:rPr lang="en-US" smtClean="0"/>
              <a:t>5/13/2014</a:t>
            </a:fld>
            <a:endParaRPr lang="en-US"/>
          </a:p>
        </p:txBody>
      </p:sp>
      <p:sp>
        <p:nvSpPr>
          <p:cNvPr id="5" name="Footer Placeholder 4"/>
          <p:cNvSpPr>
            <a:spLocks noGrp="1"/>
          </p:cNvSpPr>
          <p:nvPr>
            <p:ph type="ftr" sz="quarter" idx="11"/>
          </p:nvPr>
        </p:nvSpPr>
        <p:spPr/>
        <p:txBody>
          <a:bodyPr/>
          <a:lstStyle/>
          <a:p>
            <a:r>
              <a:rPr lang="it-IT" smtClean="0"/>
              <a:t>CJCC 2014 VAWA Continuation Webinar</a:t>
            </a:r>
            <a:endParaRPr lang="en-US"/>
          </a:p>
        </p:txBody>
      </p:sp>
      <p:sp>
        <p:nvSpPr>
          <p:cNvPr id="6" name="Slide Number Placeholder 5"/>
          <p:cNvSpPr>
            <a:spLocks noGrp="1"/>
          </p:cNvSpPr>
          <p:nvPr>
            <p:ph type="sldNum" sz="quarter" idx="12"/>
          </p:nvPr>
        </p:nvSpPr>
        <p:spPr/>
        <p:txBody>
          <a:bodyPr/>
          <a:lstStyle/>
          <a:p>
            <a:fld id="{223738B1-341B-49AF-95EE-40024C14E5AC}"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lvl5pPr>
              <a:defRPr/>
            </a:lvl5pPr>
            <a:lvl6pPr>
              <a:defRPr/>
            </a:lvl6pPr>
            <a:lvl7pPr>
              <a:defRPr/>
            </a:lvl7pPr>
            <a:lvl8pPr>
              <a:defRPr/>
            </a:lvl8pPr>
            <a:lvl9pPr>
              <a:buFont typeface="Arial" pitchFamily="34" charset="0"/>
              <a:buChar char="•"/>
              <a:defRPr/>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4" name="Date Placeholder 3"/>
          <p:cNvSpPr>
            <a:spLocks noGrp="1"/>
          </p:cNvSpPr>
          <p:nvPr>
            <p:ph type="dt" sz="half" idx="10"/>
          </p:nvPr>
        </p:nvSpPr>
        <p:spPr/>
        <p:txBody>
          <a:bodyPr/>
          <a:lstStyle/>
          <a:p>
            <a:fld id="{BB978C89-EC5C-416D-AEC2-A377214594BF}" type="datetime1">
              <a:rPr lang="en-US" smtClean="0"/>
              <a:t>5/13/2014</a:t>
            </a:fld>
            <a:endParaRPr lang="en-US"/>
          </a:p>
        </p:txBody>
      </p:sp>
      <p:sp>
        <p:nvSpPr>
          <p:cNvPr id="5" name="Footer Placeholder 4"/>
          <p:cNvSpPr>
            <a:spLocks noGrp="1"/>
          </p:cNvSpPr>
          <p:nvPr>
            <p:ph type="ftr" sz="quarter" idx="11"/>
          </p:nvPr>
        </p:nvSpPr>
        <p:spPr/>
        <p:txBody>
          <a:bodyPr/>
          <a:lstStyle/>
          <a:p>
            <a:r>
              <a:rPr lang="it-IT" smtClean="0"/>
              <a:t>CJCC 2014 VAWA Continuation Webinar</a:t>
            </a:r>
            <a:endParaRPr lang="en-US"/>
          </a:p>
        </p:txBody>
      </p:sp>
      <p:sp>
        <p:nvSpPr>
          <p:cNvPr id="6" name="Slide Number Placeholder 5"/>
          <p:cNvSpPr>
            <a:spLocks noGrp="1"/>
          </p:cNvSpPr>
          <p:nvPr>
            <p:ph type="sldNum" sz="quarter" idx="12"/>
          </p:nvPr>
        </p:nvSpPr>
        <p:spPr/>
        <p:txBody>
          <a:bodyPr/>
          <a:lstStyle/>
          <a:p>
            <a:fld id="{223738B1-341B-49AF-95EE-40024C14E5AC}"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1371600"/>
            <a:ext cx="7772400" cy="2505075"/>
          </a:xfrm>
        </p:spPr>
        <p:txBody>
          <a:bodyPr anchor="b"/>
          <a:lstStyle>
            <a:lvl1pPr algn="ctr" defTabSz="914400" rtl="0" eaLnBrk="1" latinLnBrk="0" hangingPunct="1">
              <a:lnSpc>
                <a:spcPct val="100000"/>
              </a:lnSpc>
              <a:spcBef>
                <a:spcPct val="0"/>
              </a:spcBef>
              <a:buNone/>
              <a:defRPr lang="en-US" sz="4800" kern="1200" dirty="0" smtClean="0">
                <a:solidFill>
                  <a:schemeClr val="tx2"/>
                </a:solidFill>
                <a:effectLst>
                  <a:outerShdw blurRad="63500" dist="38100" dir="5400000" algn="t" rotWithShape="0">
                    <a:prstClr val="black">
                      <a:alpha val="25000"/>
                    </a:prstClr>
                  </a:outerShdw>
                </a:effectLst>
                <a:latin typeface="+mn-lt"/>
                <a:ea typeface="+mj-ea"/>
                <a:cs typeface="+mj-cs"/>
              </a:defRPr>
            </a:lvl1pPr>
          </a:lstStyle>
          <a:p>
            <a:r>
              <a:rPr lang="en-US" smtClean="0"/>
              <a:t>Click to edit Master title style</a:t>
            </a:r>
            <a:endParaRPr lang="en-US" dirty="0"/>
          </a:p>
        </p:txBody>
      </p:sp>
      <p:sp>
        <p:nvSpPr>
          <p:cNvPr id="3" name="Text Placeholder 2"/>
          <p:cNvSpPr>
            <a:spLocks noGrp="1"/>
          </p:cNvSpPr>
          <p:nvPr>
            <p:ph type="body" idx="1"/>
          </p:nvPr>
        </p:nvSpPr>
        <p:spPr>
          <a:xfrm>
            <a:off x="722313" y="4068763"/>
            <a:ext cx="7772400" cy="1131887"/>
          </a:xfrm>
        </p:spPr>
        <p:txBody>
          <a:bodyPr anchor="t"/>
          <a:lstStyle>
            <a:lvl1pPr marL="0" indent="0" algn="ctr">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5876390-EC9B-4120-A7AA-8E5EFDC0419D}" type="datetime1">
              <a:rPr lang="en-US" smtClean="0"/>
              <a:t>5/13/2014</a:t>
            </a:fld>
            <a:endParaRPr lang="en-US"/>
          </a:p>
        </p:txBody>
      </p:sp>
      <p:sp>
        <p:nvSpPr>
          <p:cNvPr id="5" name="Footer Placeholder 4"/>
          <p:cNvSpPr>
            <a:spLocks noGrp="1"/>
          </p:cNvSpPr>
          <p:nvPr>
            <p:ph type="ftr" sz="quarter" idx="11"/>
          </p:nvPr>
        </p:nvSpPr>
        <p:spPr/>
        <p:txBody>
          <a:bodyPr/>
          <a:lstStyle/>
          <a:p>
            <a:r>
              <a:rPr lang="it-IT" smtClean="0"/>
              <a:t>CJCC 2014 VAWA Continuation Webinar</a:t>
            </a:r>
            <a:endParaRPr lang="en-US"/>
          </a:p>
        </p:txBody>
      </p:sp>
      <p:sp>
        <p:nvSpPr>
          <p:cNvPr id="6" name="Slide Number Placeholder 5"/>
          <p:cNvSpPr>
            <a:spLocks noGrp="1"/>
          </p:cNvSpPr>
          <p:nvPr>
            <p:ph type="sldNum" sz="quarter" idx="12"/>
          </p:nvPr>
        </p:nvSpPr>
        <p:spPr/>
        <p:txBody>
          <a:bodyPr/>
          <a:lstStyle/>
          <a:p>
            <a:fld id="{223738B1-341B-49AF-95EE-40024C14E5AC}" type="slidenum">
              <a:rPr lang="en-US" smtClean="0"/>
              <a:t>‹#›</a:t>
            </a:fld>
            <a:endParaRPr lang="en-US"/>
          </a:p>
        </p:txBody>
      </p:sp>
      <p:sp>
        <p:nvSpPr>
          <p:cNvPr id="7" name="Oval 6"/>
          <p:cNvSpPr/>
          <p:nvPr/>
        </p:nvSpPr>
        <p:spPr>
          <a:xfrm>
            <a:off x="4495800" y="3924300"/>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p:cNvSpPr/>
          <p:nvPr/>
        </p:nvSpPr>
        <p:spPr>
          <a:xfrm>
            <a:off x="4695825" y="3924300"/>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Oval 8"/>
          <p:cNvSpPr/>
          <p:nvPr/>
        </p:nvSpPr>
        <p:spPr>
          <a:xfrm>
            <a:off x="4296728" y="3924300"/>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4" name="Content Placeholder 3"/>
          <p:cNvSpPr>
            <a:spLocks noGrp="1"/>
          </p:cNvSpPr>
          <p:nvPr>
            <p:ph sz="half" idx="2"/>
          </p:nvPr>
        </p:nvSpPr>
        <p:spPr>
          <a:xfrm>
            <a:off x="4648200" y="1600200"/>
            <a:ext cx="4038600" cy="4525963"/>
          </a:xfrm>
        </p:spPr>
        <p:txBody>
          <a:bodyPr/>
          <a:lstStyle>
            <a:lvl1pPr>
              <a:defRPr sz="2400"/>
            </a:lvl1pPr>
            <a:lvl2pPr>
              <a:defRPr sz="16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5" name="Date Placeholder 4"/>
          <p:cNvSpPr>
            <a:spLocks noGrp="1"/>
          </p:cNvSpPr>
          <p:nvPr>
            <p:ph type="dt" sz="half" idx="10"/>
          </p:nvPr>
        </p:nvSpPr>
        <p:spPr/>
        <p:txBody>
          <a:bodyPr/>
          <a:lstStyle/>
          <a:p>
            <a:fld id="{A1616DE7-0633-46B5-92E1-DC7BED4E6C6F}" type="datetime1">
              <a:rPr lang="en-US" smtClean="0"/>
              <a:t>5/13/2014</a:t>
            </a:fld>
            <a:endParaRPr lang="en-US"/>
          </a:p>
        </p:txBody>
      </p:sp>
      <p:sp>
        <p:nvSpPr>
          <p:cNvPr id="6" name="Footer Placeholder 5"/>
          <p:cNvSpPr>
            <a:spLocks noGrp="1"/>
          </p:cNvSpPr>
          <p:nvPr>
            <p:ph type="ftr" sz="quarter" idx="11"/>
          </p:nvPr>
        </p:nvSpPr>
        <p:spPr/>
        <p:txBody>
          <a:bodyPr/>
          <a:lstStyle/>
          <a:p>
            <a:r>
              <a:rPr lang="it-IT" smtClean="0"/>
              <a:t>CJCC 2014 VAWA Continuation Webinar</a:t>
            </a:r>
            <a:endParaRPr lang="en-US"/>
          </a:p>
        </p:txBody>
      </p:sp>
      <p:sp>
        <p:nvSpPr>
          <p:cNvPr id="7" name="Slide Number Placeholder 6"/>
          <p:cNvSpPr>
            <a:spLocks noGrp="1"/>
          </p:cNvSpPr>
          <p:nvPr>
            <p:ph type="sldNum" sz="quarter" idx="12"/>
          </p:nvPr>
        </p:nvSpPr>
        <p:spPr/>
        <p:txBody>
          <a:bodyPr/>
          <a:lstStyle/>
          <a:p>
            <a:fld id="{223738B1-341B-49AF-95EE-40024C14E5AC}" type="slidenum">
              <a:rPr lang="en-US" smtClean="0"/>
              <a:t>‹#›</a:t>
            </a:fld>
            <a:endParaRPr lang="en-US"/>
          </a:p>
        </p:txBody>
      </p:sp>
      <p:sp>
        <p:nvSpPr>
          <p:cNvPr id="9" name="Content Placeholder 8"/>
          <p:cNvSpPr>
            <a:spLocks noGrp="1"/>
          </p:cNvSpPr>
          <p:nvPr>
            <p:ph sz="quarter" idx="13"/>
          </p:nvPr>
        </p:nvSpPr>
        <p:spPr>
          <a:xfrm>
            <a:off x="365760" y="1600200"/>
            <a:ext cx="4041648" cy="452628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600200"/>
            <a:ext cx="4040188" cy="609600"/>
          </a:xfrm>
        </p:spPr>
        <p:txBody>
          <a:bodyPr anchor="b">
            <a:noAutofit/>
          </a:bodyPr>
          <a:lstStyle>
            <a:lvl1pPr marL="0" indent="0" algn="ctr">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5" name="Text Placeholder 4"/>
          <p:cNvSpPr>
            <a:spLocks noGrp="1"/>
          </p:cNvSpPr>
          <p:nvPr>
            <p:ph type="body" sz="quarter" idx="3"/>
          </p:nvPr>
        </p:nvSpPr>
        <p:spPr>
          <a:xfrm>
            <a:off x="4648200" y="1600200"/>
            <a:ext cx="4041775" cy="609600"/>
          </a:xfrm>
        </p:spPr>
        <p:txBody>
          <a:bodyPr anchor="b">
            <a:noAutofit/>
          </a:bodyPr>
          <a:lstStyle>
            <a:lvl1pPr marL="0" indent="0" algn="ctr">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7" name="Date Placeholder 6"/>
          <p:cNvSpPr>
            <a:spLocks noGrp="1"/>
          </p:cNvSpPr>
          <p:nvPr>
            <p:ph type="dt" sz="half" idx="10"/>
          </p:nvPr>
        </p:nvSpPr>
        <p:spPr/>
        <p:txBody>
          <a:bodyPr/>
          <a:lstStyle/>
          <a:p>
            <a:fld id="{60BEF861-E82C-4E3F-A2F2-69CD69E9C9C0}" type="datetime1">
              <a:rPr lang="en-US" smtClean="0"/>
              <a:t>5/13/2014</a:t>
            </a:fld>
            <a:endParaRPr lang="en-US"/>
          </a:p>
        </p:txBody>
      </p:sp>
      <p:sp>
        <p:nvSpPr>
          <p:cNvPr id="8" name="Footer Placeholder 7"/>
          <p:cNvSpPr>
            <a:spLocks noGrp="1"/>
          </p:cNvSpPr>
          <p:nvPr>
            <p:ph type="ftr" sz="quarter" idx="11"/>
          </p:nvPr>
        </p:nvSpPr>
        <p:spPr/>
        <p:txBody>
          <a:bodyPr/>
          <a:lstStyle/>
          <a:p>
            <a:r>
              <a:rPr lang="it-IT" smtClean="0"/>
              <a:t>CJCC 2014 VAWA Continuation Webinar</a:t>
            </a:r>
            <a:endParaRPr lang="en-US"/>
          </a:p>
        </p:txBody>
      </p:sp>
      <p:sp>
        <p:nvSpPr>
          <p:cNvPr id="9" name="Slide Number Placeholder 8"/>
          <p:cNvSpPr>
            <a:spLocks noGrp="1"/>
          </p:cNvSpPr>
          <p:nvPr>
            <p:ph type="sldNum" sz="quarter" idx="12"/>
          </p:nvPr>
        </p:nvSpPr>
        <p:spPr/>
        <p:txBody>
          <a:bodyPr/>
          <a:lstStyle/>
          <a:p>
            <a:fld id="{223738B1-341B-49AF-95EE-40024C14E5AC}" type="slidenum">
              <a:rPr lang="en-US" smtClean="0"/>
              <a:t>‹#›</a:t>
            </a:fld>
            <a:endParaRPr lang="en-US"/>
          </a:p>
        </p:txBody>
      </p:sp>
      <p:sp>
        <p:nvSpPr>
          <p:cNvPr id="11" name="Content Placeholder 10"/>
          <p:cNvSpPr>
            <a:spLocks noGrp="1"/>
          </p:cNvSpPr>
          <p:nvPr>
            <p:ph sz="quarter" idx="13"/>
          </p:nvPr>
        </p:nvSpPr>
        <p:spPr>
          <a:xfrm>
            <a:off x="457200" y="2212848"/>
            <a:ext cx="4041648" cy="391363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3" name="Content Placeholder 12"/>
          <p:cNvSpPr>
            <a:spLocks noGrp="1"/>
          </p:cNvSpPr>
          <p:nvPr>
            <p:ph sz="quarter" idx="14"/>
          </p:nvPr>
        </p:nvSpPr>
        <p:spPr>
          <a:xfrm>
            <a:off x="4672584" y="2212848"/>
            <a:ext cx="4041648" cy="3913187"/>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F4561355-3AD9-419E-8748-8EC34319CBD5}" type="datetime1">
              <a:rPr lang="en-US" smtClean="0"/>
              <a:t>5/13/2014</a:t>
            </a:fld>
            <a:endParaRPr lang="en-US"/>
          </a:p>
        </p:txBody>
      </p:sp>
      <p:sp>
        <p:nvSpPr>
          <p:cNvPr id="4" name="Footer Placeholder 3"/>
          <p:cNvSpPr>
            <a:spLocks noGrp="1"/>
          </p:cNvSpPr>
          <p:nvPr>
            <p:ph type="ftr" sz="quarter" idx="11"/>
          </p:nvPr>
        </p:nvSpPr>
        <p:spPr/>
        <p:txBody>
          <a:bodyPr/>
          <a:lstStyle/>
          <a:p>
            <a:r>
              <a:rPr lang="it-IT" smtClean="0"/>
              <a:t>CJCC 2014 VAWA Continuation Webinar</a:t>
            </a:r>
            <a:endParaRPr lang="en-US"/>
          </a:p>
        </p:txBody>
      </p:sp>
      <p:sp>
        <p:nvSpPr>
          <p:cNvPr id="5" name="Slide Number Placeholder 4"/>
          <p:cNvSpPr>
            <a:spLocks noGrp="1"/>
          </p:cNvSpPr>
          <p:nvPr>
            <p:ph type="sldNum" sz="quarter" idx="12"/>
          </p:nvPr>
        </p:nvSpPr>
        <p:spPr/>
        <p:txBody>
          <a:bodyPr/>
          <a:lstStyle/>
          <a:p>
            <a:fld id="{223738B1-341B-49AF-95EE-40024C14E5AC}"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EC26D88-1BCD-472B-B65B-44B8051B7648}" type="datetime1">
              <a:rPr lang="en-US" smtClean="0"/>
              <a:t>5/13/2014</a:t>
            </a:fld>
            <a:endParaRPr lang="en-US"/>
          </a:p>
        </p:txBody>
      </p:sp>
      <p:sp>
        <p:nvSpPr>
          <p:cNvPr id="3" name="Footer Placeholder 2"/>
          <p:cNvSpPr>
            <a:spLocks noGrp="1"/>
          </p:cNvSpPr>
          <p:nvPr>
            <p:ph type="ftr" sz="quarter" idx="11"/>
          </p:nvPr>
        </p:nvSpPr>
        <p:spPr/>
        <p:txBody>
          <a:bodyPr/>
          <a:lstStyle/>
          <a:p>
            <a:r>
              <a:rPr lang="it-IT" smtClean="0"/>
              <a:t>CJCC 2014 VAWA Continuation Webinar</a:t>
            </a:r>
            <a:endParaRPr lang="en-US"/>
          </a:p>
        </p:txBody>
      </p:sp>
      <p:sp>
        <p:nvSpPr>
          <p:cNvPr id="4" name="Slide Number Placeholder 3"/>
          <p:cNvSpPr>
            <a:spLocks noGrp="1"/>
          </p:cNvSpPr>
          <p:nvPr>
            <p:ph type="sldNum" sz="quarter" idx="12"/>
          </p:nvPr>
        </p:nvSpPr>
        <p:spPr/>
        <p:txBody>
          <a:bodyPr/>
          <a:lstStyle/>
          <a:p>
            <a:fld id="{223738B1-341B-49AF-95EE-40024C14E5AC}"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907087" y="266700"/>
            <a:ext cx="3008313" cy="2095500"/>
          </a:xfrm>
        </p:spPr>
        <p:txBody>
          <a:bodyPr anchor="b"/>
          <a:lstStyle>
            <a:lvl1pPr algn="ctr">
              <a:lnSpc>
                <a:spcPct val="100000"/>
              </a:lnSpc>
              <a:defRPr sz="2800" b="0">
                <a:effectLst>
                  <a:outerShdw blurRad="50800" dist="25400" dir="5400000" algn="t" rotWithShape="0">
                    <a:prstClr val="black">
                      <a:alpha val="25000"/>
                    </a:prstClr>
                  </a:outerShdw>
                </a:effectLst>
              </a:defRPr>
            </a:lvl1pPr>
          </a:lstStyle>
          <a:p>
            <a:r>
              <a:rPr lang="en-US" smtClean="0"/>
              <a:t>Click to edit Master title style</a:t>
            </a:r>
            <a:endParaRPr lang="en-US" dirty="0"/>
          </a:p>
        </p:txBody>
      </p:sp>
      <p:sp>
        <p:nvSpPr>
          <p:cNvPr id="3" name="Content Placeholder 2"/>
          <p:cNvSpPr>
            <a:spLocks noGrp="1"/>
          </p:cNvSpPr>
          <p:nvPr>
            <p:ph idx="1"/>
          </p:nvPr>
        </p:nvSpPr>
        <p:spPr>
          <a:xfrm>
            <a:off x="719137" y="273050"/>
            <a:ext cx="4995863"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5907087" y="2438400"/>
            <a:ext cx="3008313" cy="3687763"/>
          </a:xfrm>
        </p:spPr>
        <p:txBody>
          <a:bodyPr>
            <a:normAutofit/>
          </a:bodyPr>
          <a:lstStyle>
            <a:lvl1pPr marL="0" indent="0" algn="ctr">
              <a:lnSpc>
                <a:spcPct val="125000"/>
              </a:lnSpc>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81D0E29-DE3B-49C5-8570-F05C006986FC}" type="datetime1">
              <a:rPr lang="en-US" smtClean="0"/>
              <a:t>5/13/2014</a:t>
            </a:fld>
            <a:endParaRPr lang="en-US"/>
          </a:p>
        </p:txBody>
      </p:sp>
      <p:sp>
        <p:nvSpPr>
          <p:cNvPr id="6" name="Footer Placeholder 5"/>
          <p:cNvSpPr>
            <a:spLocks noGrp="1"/>
          </p:cNvSpPr>
          <p:nvPr>
            <p:ph type="ftr" sz="quarter" idx="11"/>
          </p:nvPr>
        </p:nvSpPr>
        <p:spPr/>
        <p:txBody>
          <a:bodyPr/>
          <a:lstStyle/>
          <a:p>
            <a:r>
              <a:rPr lang="it-IT" smtClean="0"/>
              <a:t>CJCC 2014 VAWA Continuation Webinar</a:t>
            </a:r>
            <a:endParaRPr lang="en-US"/>
          </a:p>
        </p:txBody>
      </p:sp>
      <p:sp>
        <p:nvSpPr>
          <p:cNvPr id="7" name="Slide Number Placeholder 6"/>
          <p:cNvSpPr>
            <a:spLocks noGrp="1"/>
          </p:cNvSpPr>
          <p:nvPr>
            <p:ph type="sldNum" sz="quarter" idx="12"/>
          </p:nvPr>
        </p:nvSpPr>
        <p:spPr/>
        <p:txBody>
          <a:bodyPr/>
          <a:lstStyle/>
          <a:p>
            <a:fld id="{223738B1-341B-49AF-95EE-40024C14E5AC}"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79576" y="228600"/>
            <a:ext cx="5711824" cy="895350"/>
          </a:xfrm>
        </p:spPr>
        <p:txBody>
          <a:bodyPr anchor="b"/>
          <a:lstStyle>
            <a:lvl1pPr algn="ctr">
              <a:lnSpc>
                <a:spcPct val="100000"/>
              </a:lnSpc>
              <a:defRPr sz="2800" b="0"/>
            </a:lvl1pPr>
          </a:lstStyle>
          <a:p>
            <a:r>
              <a:rPr lang="en-US" smtClean="0"/>
              <a:t>Click to edit Master title style</a:t>
            </a:r>
            <a:endParaRPr lang="en-US" dirty="0"/>
          </a:p>
        </p:txBody>
      </p:sp>
      <p:sp>
        <p:nvSpPr>
          <p:cNvPr id="3" name="Picture Placeholder 2"/>
          <p:cNvSpPr>
            <a:spLocks noGrp="1"/>
          </p:cNvSpPr>
          <p:nvPr>
            <p:ph type="pic" idx="1"/>
          </p:nvPr>
        </p:nvSpPr>
        <p:spPr>
          <a:xfrm>
            <a:off x="1508126" y="1143000"/>
            <a:ext cx="6054724" cy="4541044"/>
          </a:xfrm>
          <a:ln w="76200">
            <a:solidFill>
              <a:schemeClr val="bg1"/>
            </a:solidFill>
          </a:ln>
          <a:effectLst>
            <a:outerShdw blurRad="88900" dist="50800" dir="5400000" algn="ctr" rotWithShape="0">
              <a:srgbClr val="000000">
                <a:alpha val="25000"/>
              </a:srgbClr>
            </a:outerShdw>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1679576" y="5810250"/>
            <a:ext cx="5711824" cy="5334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EF54663-232B-4687-BC9E-9A95413F48C9}" type="datetime1">
              <a:rPr lang="en-US" smtClean="0"/>
              <a:t>5/13/2014</a:t>
            </a:fld>
            <a:endParaRPr lang="en-US"/>
          </a:p>
        </p:txBody>
      </p:sp>
      <p:sp>
        <p:nvSpPr>
          <p:cNvPr id="6" name="Footer Placeholder 5"/>
          <p:cNvSpPr>
            <a:spLocks noGrp="1"/>
          </p:cNvSpPr>
          <p:nvPr>
            <p:ph type="ftr" sz="quarter" idx="11"/>
          </p:nvPr>
        </p:nvSpPr>
        <p:spPr/>
        <p:txBody>
          <a:bodyPr/>
          <a:lstStyle/>
          <a:p>
            <a:r>
              <a:rPr lang="it-IT" smtClean="0"/>
              <a:t>CJCC 2014 VAWA Continuation Webinar</a:t>
            </a:r>
            <a:endParaRPr lang="en-US"/>
          </a:p>
        </p:txBody>
      </p:sp>
      <p:sp>
        <p:nvSpPr>
          <p:cNvPr id="7" name="Slide Number Placeholder 6"/>
          <p:cNvSpPr>
            <a:spLocks noGrp="1"/>
          </p:cNvSpPr>
          <p:nvPr>
            <p:ph type="sldNum" sz="quarter" idx="12"/>
          </p:nvPr>
        </p:nvSpPr>
        <p:spPr/>
        <p:txBody>
          <a:bodyPr/>
          <a:lstStyle/>
          <a:p>
            <a:fld id="{223738B1-341B-49AF-95EE-40024C14E5AC}"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0"/>
            <a:ext cx="8229600" cy="1600200"/>
          </a:xfrm>
          <a:prstGeom prst="rect">
            <a:avLst/>
          </a:prstGeom>
        </p:spPr>
        <p:txBody>
          <a:bodyPr vert="horz" lIns="91440" tIns="45720" rIns="91440" bIns="45720" rtlCol="0" anchor="b">
            <a:no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4" name="Date Placeholder 3"/>
          <p:cNvSpPr>
            <a:spLocks noGrp="1"/>
          </p:cNvSpPr>
          <p:nvPr>
            <p:ph type="dt" sz="half" idx="2"/>
          </p:nvPr>
        </p:nvSpPr>
        <p:spPr>
          <a:xfrm>
            <a:off x="6363347" y="6356350"/>
            <a:ext cx="2085975" cy="365125"/>
          </a:xfrm>
          <a:prstGeom prst="rect">
            <a:avLst/>
          </a:prstGeom>
        </p:spPr>
        <p:txBody>
          <a:bodyPr vert="horz" lIns="91440" tIns="45720" rIns="45720" bIns="45720" rtlCol="0" anchor="ctr"/>
          <a:lstStyle>
            <a:lvl1pPr algn="r">
              <a:defRPr sz="1200">
                <a:solidFill>
                  <a:schemeClr val="tx1">
                    <a:lumMod val="65000"/>
                    <a:lumOff val="35000"/>
                  </a:schemeClr>
                </a:solidFill>
                <a:latin typeface="Century Gothic" pitchFamily="34" charset="0"/>
              </a:defRPr>
            </a:lvl1pPr>
          </a:lstStyle>
          <a:p>
            <a:fld id="{0CA9C619-CE00-44D9-985C-18E0CBC24625}" type="datetime1">
              <a:rPr lang="en-US" smtClean="0"/>
              <a:t>5/13/2014</a:t>
            </a:fld>
            <a:endParaRPr lang="en-US"/>
          </a:p>
        </p:txBody>
      </p:sp>
      <p:sp>
        <p:nvSpPr>
          <p:cNvPr id="5" name="Footer Placeholder 4"/>
          <p:cNvSpPr>
            <a:spLocks noGrp="1"/>
          </p:cNvSpPr>
          <p:nvPr>
            <p:ph type="ftr" sz="quarter" idx="3"/>
          </p:nvPr>
        </p:nvSpPr>
        <p:spPr>
          <a:xfrm>
            <a:off x="659165" y="6356350"/>
            <a:ext cx="2847975" cy="365125"/>
          </a:xfrm>
          <a:prstGeom prst="rect">
            <a:avLst/>
          </a:prstGeom>
        </p:spPr>
        <p:txBody>
          <a:bodyPr vert="horz" lIns="45720" tIns="45720" rIns="91440" bIns="45720" rtlCol="0" anchor="ctr"/>
          <a:lstStyle>
            <a:lvl1pPr algn="l">
              <a:defRPr sz="1200">
                <a:solidFill>
                  <a:schemeClr val="tx1">
                    <a:lumMod val="65000"/>
                    <a:lumOff val="35000"/>
                  </a:schemeClr>
                </a:solidFill>
                <a:latin typeface="Century Gothic" pitchFamily="34" charset="0"/>
              </a:defRPr>
            </a:lvl1pPr>
          </a:lstStyle>
          <a:p>
            <a:r>
              <a:rPr lang="it-IT" smtClean="0"/>
              <a:t>CJCC 2014 VAWA Continuation Webinar</a:t>
            </a:r>
            <a:endParaRPr lang="en-US"/>
          </a:p>
        </p:txBody>
      </p:sp>
      <p:sp>
        <p:nvSpPr>
          <p:cNvPr id="6" name="Slide Number Placeholder 5"/>
          <p:cNvSpPr>
            <a:spLocks noGrp="1"/>
          </p:cNvSpPr>
          <p:nvPr>
            <p:ph type="sldNum" sz="quarter" idx="4"/>
          </p:nvPr>
        </p:nvSpPr>
        <p:spPr>
          <a:xfrm>
            <a:off x="8543278" y="6356350"/>
            <a:ext cx="561975" cy="365125"/>
          </a:xfrm>
          <a:prstGeom prst="rect">
            <a:avLst/>
          </a:prstGeom>
        </p:spPr>
        <p:txBody>
          <a:bodyPr vert="horz" lIns="27432" tIns="45720" rIns="45720" bIns="45720" rtlCol="0" anchor="ctr"/>
          <a:lstStyle>
            <a:lvl1pPr algn="l">
              <a:defRPr sz="1200">
                <a:solidFill>
                  <a:schemeClr val="tx1">
                    <a:lumMod val="65000"/>
                    <a:lumOff val="35000"/>
                  </a:schemeClr>
                </a:solidFill>
                <a:latin typeface="Century Gothic" pitchFamily="34" charset="0"/>
              </a:defRPr>
            </a:lvl1pPr>
          </a:lstStyle>
          <a:p>
            <a:fld id="{223738B1-341B-49AF-95EE-40024C14E5AC}" type="slidenum">
              <a:rPr lang="en-US" smtClean="0"/>
              <a:t>‹#›</a:t>
            </a:fld>
            <a:endParaRPr lang="en-US"/>
          </a:p>
        </p:txBody>
      </p:sp>
      <p:sp>
        <p:nvSpPr>
          <p:cNvPr id="7" name="Oval 6"/>
          <p:cNvSpPr/>
          <p:nvPr/>
        </p:nvSpPr>
        <p:spPr>
          <a:xfrm>
            <a:off x="8457760" y="6499384"/>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8" name="Oval 7"/>
          <p:cNvSpPr/>
          <p:nvPr/>
        </p:nvSpPr>
        <p:spPr>
          <a:xfrm>
            <a:off x="569119" y="6499384"/>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dt="0"/>
  <p:txStyles>
    <p:titleStyle>
      <a:lvl1pPr algn="ctr" defTabSz="914400" rtl="0" eaLnBrk="1" latinLnBrk="0" hangingPunct="1">
        <a:lnSpc>
          <a:spcPts val="5800"/>
        </a:lnSpc>
        <a:spcBef>
          <a:spcPct val="0"/>
        </a:spcBef>
        <a:buNone/>
        <a:defRPr sz="5400" kern="1200">
          <a:solidFill>
            <a:schemeClr val="tx2"/>
          </a:solidFill>
          <a:effectLst>
            <a:outerShdw blurRad="63500" dist="38100" dir="5400000" algn="t" rotWithShape="0">
              <a:prstClr val="black">
                <a:alpha val="25000"/>
              </a:prstClr>
            </a:outerShdw>
          </a:effectLst>
          <a:latin typeface="+mn-lt"/>
          <a:ea typeface="+mj-ea"/>
          <a:cs typeface="+mj-cs"/>
        </a:defRPr>
      </a:lvl1pPr>
    </p:titleStyle>
    <p:bodyStyle>
      <a:lvl1pPr marL="342900" indent="-342900" algn="l" defTabSz="914400" rtl="0" eaLnBrk="1" latinLnBrk="0" hangingPunct="1">
        <a:spcBef>
          <a:spcPct val="20000"/>
        </a:spcBef>
        <a:buFont typeface="Arial" pitchFamily="34" charset="0"/>
        <a:buChar char="•"/>
        <a:defRPr sz="2400" kern="1200">
          <a:solidFill>
            <a:schemeClr val="tx1">
              <a:lumMod val="50000"/>
              <a:lumOff val="50000"/>
            </a:schemeClr>
          </a:solidFill>
          <a:latin typeface="+mj-lt"/>
          <a:ea typeface="+mn-ea"/>
          <a:cs typeface="+mn-cs"/>
        </a:defRPr>
      </a:lvl1pPr>
      <a:lvl2pPr marL="742950" indent="-28575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2pPr>
      <a:lvl3pPr marL="11430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3pPr>
      <a:lvl4pPr marL="1600200" indent="-22860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4pPr>
      <a:lvl5pPr marL="20574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5pPr>
      <a:lvl6pPr marL="2514600" indent="-22860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6pPr>
      <a:lvl7pPr marL="29718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7pPr>
      <a:lvl8pPr marL="3429000" indent="-22860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8pPr>
      <a:lvl9pPr marL="38862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hyperlink" Target="http://sao.georgia.gov/state-travel-policy" TargetMode="External"/><Relationship Id="rId2" Type="http://schemas.openxmlformats.org/officeDocument/2006/relationships/notesSlide" Target="../notesSlides/notesSlide11.xml"/><Relationship Id="rId1" Type="http://schemas.openxmlformats.org/officeDocument/2006/relationships/slideLayout" Target="../slideLayouts/slideLayout7.xml"/><Relationship Id="rId4" Type="http://schemas.openxmlformats.org/officeDocument/2006/relationships/hyperlink" Target="http://gsa.gov/perdiem" TargetMode="Externa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3.xml"/><Relationship Id="rId1" Type="http://schemas.openxmlformats.org/officeDocument/2006/relationships/slideLayout" Target="../slideLayouts/slideLayout2.xml"/><Relationship Id="rId5" Type="http://schemas.openxmlformats.org/officeDocument/2006/relationships/image" Target="../media/image8.png"/><Relationship Id="rId4" Type="http://schemas.openxmlformats.org/officeDocument/2006/relationships/image" Target="../media/image7.png"/></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10.wmf"/><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18.xm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15.wmf"/><Relationship Id="rId2" Type="http://schemas.openxmlformats.org/officeDocument/2006/relationships/notesSlide" Target="../notesSlides/notesSlide22.xml"/><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23.xml"/><Relationship Id="rId1" Type="http://schemas.openxmlformats.org/officeDocument/2006/relationships/slideLayout" Target="../slideLayouts/slideLayout2.xml"/><Relationship Id="rId4" Type="http://schemas.openxmlformats.org/officeDocument/2006/relationships/image" Target="../media/image17.png"/></Relationships>
</file>

<file path=ppt/slides/_rels/slide28.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8" Type="http://schemas.openxmlformats.org/officeDocument/2006/relationships/image" Target="../media/image24.wmf"/><Relationship Id="rId3" Type="http://schemas.openxmlformats.org/officeDocument/2006/relationships/image" Target="../media/image19.wmf"/><Relationship Id="rId7" Type="http://schemas.openxmlformats.org/officeDocument/2006/relationships/image" Target="../media/image23.wmf"/><Relationship Id="rId2" Type="http://schemas.openxmlformats.org/officeDocument/2006/relationships/notesSlide" Target="../notesSlides/notesSlide28.xml"/><Relationship Id="rId1" Type="http://schemas.openxmlformats.org/officeDocument/2006/relationships/slideLayout" Target="../slideLayouts/slideLayout7.xml"/><Relationship Id="rId6" Type="http://schemas.openxmlformats.org/officeDocument/2006/relationships/image" Target="../media/image22.wmf"/><Relationship Id="rId5" Type="http://schemas.openxmlformats.org/officeDocument/2006/relationships/image" Target="../media/image21.wmf"/><Relationship Id="rId4" Type="http://schemas.openxmlformats.org/officeDocument/2006/relationships/image" Target="../media/image20.wmf"/></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hyperlink" Target="mailto:Shontel.Wright@cjcc.ga.gov" TargetMode="Externa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image" Target="../media/image25.jpg"/><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image" Target="../media/image26.jpg"/><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3" Type="http://schemas.openxmlformats.org/officeDocument/2006/relationships/hyperlink" Target="mailto:peart.jonathan@cjcc.ga.gov" TargetMode="External"/><Relationship Id="rId2" Type="http://schemas.openxmlformats.org/officeDocument/2006/relationships/hyperlink" Target="mailto:betty.barnard@cjcc.ga.gov" TargetMode="External"/><Relationship Id="rId1" Type="http://schemas.openxmlformats.org/officeDocument/2006/relationships/slideLayout" Target="../slideLayouts/slideLayout2.xml"/><Relationship Id="rId4" Type="http://schemas.openxmlformats.org/officeDocument/2006/relationships/hyperlink" Target="mailto:shontel.wright@cjcc.ga.gov" TargetMode="External"/></Relationships>
</file>

<file path=ppt/slides/_rels/slide4.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609601"/>
            <a:ext cx="7772400" cy="3733799"/>
          </a:xfrm>
        </p:spPr>
        <p:txBody>
          <a:bodyPr/>
          <a:lstStyle/>
          <a:p>
            <a:r>
              <a:rPr lang="en-US" sz="2800" b="1" dirty="0" smtClean="0"/>
              <a:t>Services, Training, Officers, Prosecution Violence Against Women (</a:t>
            </a:r>
            <a:r>
              <a:rPr lang="en-US" sz="2800" b="1" dirty="0" err="1" smtClean="0"/>
              <a:t>S.T.O.P</a:t>
            </a:r>
            <a:r>
              <a:rPr lang="en-US" sz="2800" b="1" dirty="0" smtClean="0"/>
              <a:t>. VAWA) </a:t>
            </a:r>
            <a:r>
              <a:rPr lang="en-US" sz="2800" b="1" dirty="0"/>
              <a:t/>
            </a:r>
            <a:br>
              <a:rPr lang="en-US" sz="2800" b="1" dirty="0"/>
            </a:br>
            <a:r>
              <a:rPr lang="en-US" sz="2800" b="1" dirty="0"/>
              <a:t>Grant Program</a:t>
            </a:r>
            <a:br>
              <a:rPr lang="en-US" sz="2800" b="1" dirty="0"/>
            </a:br>
            <a:r>
              <a:rPr lang="en-US" sz="2800" b="1" dirty="0"/>
              <a:t>2014 </a:t>
            </a:r>
            <a:r>
              <a:rPr lang="en-US" sz="2800" b="1" dirty="0" smtClean="0"/>
              <a:t>Continuation Application Webinar</a:t>
            </a:r>
            <a:endParaRPr lang="en-US" sz="2800" b="1" dirty="0"/>
          </a:p>
        </p:txBody>
      </p:sp>
      <p:sp>
        <p:nvSpPr>
          <p:cNvPr id="3" name="Subtitle 2"/>
          <p:cNvSpPr>
            <a:spLocks noGrp="1"/>
          </p:cNvSpPr>
          <p:nvPr>
            <p:ph type="subTitle" idx="1"/>
          </p:nvPr>
        </p:nvSpPr>
        <p:spPr>
          <a:xfrm>
            <a:off x="1371600" y="4800600"/>
            <a:ext cx="6400800" cy="1371600"/>
          </a:xfrm>
        </p:spPr>
        <p:txBody>
          <a:bodyPr>
            <a:normAutofit/>
          </a:bodyPr>
          <a:lstStyle/>
          <a:p>
            <a:r>
              <a:rPr lang="en-US" dirty="0" smtClean="0"/>
              <a:t>Criminal Justice Coordinating Council</a:t>
            </a:r>
          </a:p>
          <a:p>
            <a:r>
              <a:rPr lang="en-US" dirty="0" smtClean="0"/>
              <a:t>Victim Assistance Unit</a:t>
            </a:r>
          </a:p>
          <a:p>
            <a:r>
              <a:rPr lang="en-US" dirty="0" smtClean="0"/>
              <a:t>May 13, 2014</a:t>
            </a:r>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429000" y="381000"/>
            <a:ext cx="2209800" cy="1834133"/>
          </a:xfrm>
          <a:prstGeom prst="rect">
            <a:avLst/>
          </a:prstGeom>
        </p:spPr>
      </p:pic>
    </p:spTree>
    <p:extLst>
      <p:ext uri="{BB962C8B-B14F-4D97-AF65-F5344CB8AC3E}">
        <p14:creationId xmlns:p14="http://schemas.microsoft.com/office/powerpoint/2010/main" val="121922935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Budgeting and Allowable Costs</a:t>
            </a:r>
            <a:endParaRPr lang="en-US" dirty="0"/>
          </a:p>
        </p:txBody>
      </p:sp>
      <p:sp>
        <p:nvSpPr>
          <p:cNvPr id="4" name="Footer Placeholder 3"/>
          <p:cNvSpPr>
            <a:spLocks noGrp="1"/>
          </p:cNvSpPr>
          <p:nvPr>
            <p:ph type="ftr" sz="quarter" idx="11"/>
          </p:nvPr>
        </p:nvSpPr>
        <p:spPr/>
        <p:txBody>
          <a:bodyPr/>
          <a:lstStyle/>
          <a:p>
            <a:r>
              <a:rPr lang="it-IT" smtClean="0"/>
              <a:t>CJCC 2014 VAWA Continuation Webinar</a:t>
            </a:r>
            <a:endParaRPr lang="en-US"/>
          </a:p>
        </p:txBody>
      </p:sp>
      <p:sp>
        <p:nvSpPr>
          <p:cNvPr id="5" name="Slide Number Placeholder 4"/>
          <p:cNvSpPr>
            <a:spLocks noGrp="1"/>
          </p:cNvSpPr>
          <p:nvPr>
            <p:ph type="sldNum" sz="quarter" idx="12"/>
          </p:nvPr>
        </p:nvSpPr>
        <p:spPr/>
        <p:txBody>
          <a:bodyPr/>
          <a:lstStyle/>
          <a:p>
            <a:fld id="{223738B1-341B-49AF-95EE-40024C14E5AC}" type="slidenum">
              <a:rPr lang="en-US" smtClean="0"/>
              <a:t>10</a:t>
            </a:fld>
            <a:endParaRPr lang="en-US"/>
          </a:p>
        </p:txBody>
      </p:sp>
      <p:pic>
        <p:nvPicPr>
          <p:cNvPr id="1026" name="Picture 2" descr="http://www.holland-mark.com/cms/wp-content/uploads/2010/12/budgeting.jpg"/>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2514600" y="2057400"/>
            <a:ext cx="4605337" cy="40832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1287004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itle 1"/>
          <p:cNvSpPr>
            <a:spLocks noGrp="1"/>
          </p:cNvSpPr>
          <p:nvPr>
            <p:ph type="title"/>
          </p:nvPr>
        </p:nvSpPr>
        <p:spPr>
          <a:xfrm>
            <a:off x="822960" y="365760"/>
            <a:ext cx="7520940" cy="1310640"/>
          </a:xfrm>
        </p:spPr>
        <p:txBody>
          <a:bodyPr/>
          <a:lstStyle/>
          <a:p>
            <a:pPr algn="ctr"/>
            <a:r>
              <a:rPr lang="en-US" sz="4400" dirty="0" smtClean="0"/>
              <a:t>What is the purpose of a budget?</a:t>
            </a:r>
          </a:p>
        </p:txBody>
      </p:sp>
      <p:sp>
        <p:nvSpPr>
          <p:cNvPr id="8" name="Content Placeholder 7"/>
          <p:cNvSpPr>
            <a:spLocks noGrp="1"/>
          </p:cNvSpPr>
          <p:nvPr>
            <p:ph idx="1"/>
          </p:nvPr>
        </p:nvSpPr>
        <p:spPr>
          <a:xfrm>
            <a:off x="822960" y="1676400"/>
            <a:ext cx="7520940" cy="4038600"/>
          </a:xfrm>
        </p:spPr>
        <p:txBody>
          <a:bodyPr>
            <a:normAutofit lnSpcReduction="10000"/>
          </a:bodyPr>
          <a:lstStyle/>
          <a:p>
            <a:pPr>
              <a:buFont typeface="Arial" pitchFamily="34" charset="0"/>
              <a:buChar char="•"/>
            </a:pPr>
            <a:r>
              <a:rPr lang="en-US" sz="2600" dirty="0" smtClean="0"/>
              <a:t>Accountability</a:t>
            </a:r>
          </a:p>
          <a:p>
            <a:pPr>
              <a:buFont typeface="Arial" pitchFamily="34" charset="0"/>
              <a:buChar char="•"/>
            </a:pPr>
            <a:r>
              <a:rPr lang="en-US" sz="2600" dirty="0" smtClean="0"/>
              <a:t>Ensures that your agency’s plans are communicated clearly to CJCC</a:t>
            </a:r>
          </a:p>
          <a:p>
            <a:pPr>
              <a:buFont typeface="Arial" pitchFamily="34" charset="0"/>
              <a:buChar char="•"/>
            </a:pPr>
            <a:r>
              <a:rPr lang="en-US" sz="2600" dirty="0" smtClean="0"/>
              <a:t>Should be consistent with your narrative and proposed goals</a:t>
            </a:r>
          </a:p>
          <a:p>
            <a:pPr>
              <a:buFont typeface="Arial" pitchFamily="34" charset="0"/>
              <a:buChar char="•"/>
            </a:pPr>
            <a:r>
              <a:rPr lang="en-US" sz="2600" dirty="0" smtClean="0"/>
              <a:t>Must use Excel Worksheet this year</a:t>
            </a:r>
          </a:p>
          <a:p>
            <a:pPr algn="ctr"/>
            <a:endParaRPr lang="en-US" sz="2800" dirty="0" smtClean="0"/>
          </a:p>
          <a:p>
            <a:pPr algn="ctr"/>
            <a:r>
              <a:rPr lang="en-US" sz="2800" dirty="0" smtClean="0"/>
              <a:t>***CJCC will not pay for expenses that are not in the approved budget***</a:t>
            </a:r>
          </a:p>
          <a:p>
            <a:endParaRPr lang="en-US" dirty="0" smtClean="0"/>
          </a:p>
          <a:p>
            <a:endParaRPr lang="en-US" dirty="0"/>
          </a:p>
        </p:txBody>
      </p:sp>
      <p:sp>
        <p:nvSpPr>
          <p:cNvPr id="2" name="Footer Placeholder 1"/>
          <p:cNvSpPr>
            <a:spLocks noGrp="1"/>
          </p:cNvSpPr>
          <p:nvPr>
            <p:ph type="ftr" sz="quarter" idx="11"/>
          </p:nvPr>
        </p:nvSpPr>
        <p:spPr/>
        <p:txBody>
          <a:bodyPr/>
          <a:lstStyle/>
          <a:p>
            <a:r>
              <a:rPr lang="it-IT" smtClean="0"/>
              <a:t>CJCC 2014 VAWA Continuation Webinar</a:t>
            </a:r>
            <a:endParaRPr lang="en-US"/>
          </a:p>
        </p:txBody>
      </p:sp>
      <p:sp>
        <p:nvSpPr>
          <p:cNvPr id="3" name="Slide Number Placeholder 2"/>
          <p:cNvSpPr>
            <a:spLocks noGrp="1"/>
          </p:cNvSpPr>
          <p:nvPr>
            <p:ph type="sldNum" sz="quarter" idx="12"/>
          </p:nvPr>
        </p:nvSpPr>
        <p:spPr/>
        <p:txBody>
          <a:bodyPr/>
          <a:lstStyle/>
          <a:p>
            <a:fld id="{223738B1-341B-49AF-95EE-40024C14E5AC}" type="slidenum">
              <a:rPr lang="en-US" smtClean="0"/>
              <a:t>11</a:t>
            </a:fld>
            <a:endParaRPr lang="en-US"/>
          </a:p>
        </p:txBody>
      </p:sp>
    </p:spTree>
    <p:extLst>
      <p:ext uri="{BB962C8B-B14F-4D97-AF65-F5344CB8AC3E}">
        <p14:creationId xmlns:p14="http://schemas.microsoft.com/office/powerpoint/2010/main" val="2659688716"/>
      </p:ext>
    </p:extLst>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animEffect transition="in" filter="fade">
                                      <p:cBhvr>
                                        <p:cTn id="7" dur="2000"/>
                                        <p:tgtEl>
                                          <p:spTgt spid="8">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8">
                                            <p:txEl>
                                              <p:pRg st="1" end="1"/>
                                            </p:txEl>
                                          </p:spTgt>
                                        </p:tgtEl>
                                        <p:attrNameLst>
                                          <p:attrName>style.visibility</p:attrName>
                                        </p:attrNameLst>
                                      </p:cBhvr>
                                      <p:to>
                                        <p:strVal val="visible"/>
                                      </p:to>
                                    </p:set>
                                    <p:animEffect transition="in" filter="fade">
                                      <p:cBhvr>
                                        <p:cTn id="12" dur="2000"/>
                                        <p:tgtEl>
                                          <p:spTgt spid="8">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8">
                                            <p:txEl>
                                              <p:pRg st="2" end="2"/>
                                            </p:txEl>
                                          </p:spTgt>
                                        </p:tgtEl>
                                        <p:attrNameLst>
                                          <p:attrName>style.visibility</p:attrName>
                                        </p:attrNameLst>
                                      </p:cBhvr>
                                      <p:to>
                                        <p:strVal val="visible"/>
                                      </p:to>
                                    </p:set>
                                    <p:animEffect transition="in" filter="fade">
                                      <p:cBhvr>
                                        <p:cTn id="17" dur="2000"/>
                                        <p:tgtEl>
                                          <p:spTgt spid="8">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8">
                                            <p:txEl>
                                              <p:pRg st="3" end="3"/>
                                            </p:txEl>
                                          </p:spTgt>
                                        </p:tgtEl>
                                        <p:attrNameLst>
                                          <p:attrName>style.visibility</p:attrName>
                                        </p:attrNameLst>
                                      </p:cBhvr>
                                      <p:to>
                                        <p:strVal val="visible"/>
                                      </p:to>
                                    </p:set>
                                    <p:animEffect transition="in" filter="fade">
                                      <p:cBhvr>
                                        <p:cTn id="22" dur="2000"/>
                                        <p:tgtEl>
                                          <p:spTgt spid="8">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8">
                                            <p:txEl>
                                              <p:pRg st="5" end="5"/>
                                            </p:txEl>
                                          </p:spTgt>
                                        </p:tgtEl>
                                        <p:attrNameLst>
                                          <p:attrName>style.visibility</p:attrName>
                                        </p:attrNameLst>
                                      </p:cBhvr>
                                      <p:to>
                                        <p:strVal val="visible"/>
                                      </p:to>
                                    </p:set>
                                    <p:animEffect transition="in" filter="fade">
                                      <p:cBhvr>
                                        <p:cTn id="27" dur="2000"/>
                                        <p:tgtEl>
                                          <p:spTgt spid="8">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p:cNvSpPr>
            <a:spLocks noGrp="1" noChangeArrowheads="1"/>
          </p:cNvSpPr>
          <p:nvPr>
            <p:ph type="title" idx="4294967295"/>
          </p:nvPr>
        </p:nvSpPr>
        <p:spPr>
          <a:xfrm>
            <a:off x="1143000" y="609600"/>
            <a:ext cx="6934200" cy="914400"/>
          </a:xfrm>
        </p:spPr>
        <p:txBody>
          <a:bodyPr/>
          <a:lstStyle/>
          <a:p>
            <a:pPr algn="ctr" eaLnBrk="1" hangingPunct="1"/>
            <a:r>
              <a:rPr lang="en-US" sz="5400" dirty="0" smtClean="0"/>
              <a:t>Personnel</a:t>
            </a:r>
          </a:p>
        </p:txBody>
      </p:sp>
      <p:sp>
        <p:nvSpPr>
          <p:cNvPr id="50179" name="Rectangle 3"/>
          <p:cNvSpPr>
            <a:spLocks noGrp="1" noChangeArrowheads="1"/>
          </p:cNvSpPr>
          <p:nvPr>
            <p:ph type="body" idx="4294967295"/>
          </p:nvPr>
        </p:nvSpPr>
        <p:spPr>
          <a:xfrm>
            <a:off x="762000" y="1981200"/>
            <a:ext cx="7467600" cy="4495800"/>
          </a:xfrm>
        </p:spPr>
        <p:txBody>
          <a:bodyPr/>
          <a:lstStyle/>
          <a:p>
            <a:pPr eaLnBrk="1" hangingPunct="1">
              <a:lnSpc>
                <a:spcPct val="90000"/>
              </a:lnSpc>
              <a:buFont typeface="Arial" pitchFamily="34" charset="0"/>
              <a:buChar char="•"/>
            </a:pPr>
            <a:r>
              <a:rPr lang="en-US" dirty="0" smtClean="0"/>
              <a:t>Includes employees, volunteer time and over-time</a:t>
            </a:r>
          </a:p>
          <a:p>
            <a:pPr eaLnBrk="1" hangingPunct="1">
              <a:lnSpc>
                <a:spcPct val="90000"/>
              </a:lnSpc>
              <a:buFont typeface="Arial" pitchFamily="34" charset="0"/>
              <a:buChar char="•"/>
            </a:pPr>
            <a:r>
              <a:rPr lang="en-US" dirty="0" smtClean="0"/>
              <a:t>Gross Pay, FICA &amp; Fringe benefits (e.g. Retirement)</a:t>
            </a:r>
          </a:p>
          <a:p>
            <a:pPr eaLnBrk="1" hangingPunct="1">
              <a:lnSpc>
                <a:spcPct val="90000"/>
              </a:lnSpc>
              <a:buFont typeface="Arial" pitchFamily="34" charset="0"/>
              <a:buChar char="•"/>
            </a:pPr>
            <a:r>
              <a:rPr lang="en-US" dirty="0" smtClean="0"/>
              <a:t>Amount claimed this period</a:t>
            </a:r>
          </a:p>
          <a:p>
            <a:pPr lvl="3">
              <a:lnSpc>
                <a:spcPct val="90000"/>
              </a:lnSpc>
            </a:pPr>
            <a:r>
              <a:rPr lang="en-US" dirty="0" smtClean="0"/>
              <a:t>Gross pay x % of time = amount claimed</a:t>
            </a:r>
          </a:p>
          <a:p>
            <a:pPr lvl="3">
              <a:lnSpc>
                <a:spcPct val="90000"/>
              </a:lnSpc>
            </a:pPr>
            <a:r>
              <a:rPr lang="en-US" dirty="0" smtClean="0"/>
              <a:t>($1,000 x 80% = 800.00)</a:t>
            </a:r>
          </a:p>
          <a:p>
            <a:pPr eaLnBrk="1" hangingPunct="1">
              <a:lnSpc>
                <a:spcPct val="90000"/>
              </a:lnSpc>
              <a:buFont typeface="Arial" pitchFamily="34" charset="0"/>
              <a:buChar char="•"/>
            </a:pPr>
            <a:r>
              <a:rPr lang="en-US" dirty="0" smtClean="0"/>
              <a:t>Volunteer time valued at $12 per hour</a:t>
            </a:r>
          </a:p>
          <a:p>
            <a:pPr eaLnBrk="1" hangingPunct="1">
              <a:lnSpc>
                <a:spcPct val="90000"/>
              </a:lnSpc>
              <a:buFont typeface="Arial" pitchFamily="34" charset="0"/>
              <a:buChar char="•"/>
            </a:pPr>
            <a:r>
              <a:rPr lang="en-US" dirty="0" smtClean="0"/>
              <a:t>Volunteer </a:t>
            </a:r>
            <a:r>
              <a:rPr lang="en-US" b="1" i="1" u="sng" dirty="0" smtClean="0"/>
              <a:t>dollars</a:t>
            </a:r>
            <a:r>
              <a:rPr lang="en-US" dirty="0" smtClean="0"/>
              <a:t> recorded in “Volunteer” column carried over from Volunteer Monthly Time Record</a:t>
            </a:r>
          </a:p>
        </p:txBody>
      </p:sp>
      <p:sp>
        <p:nvSpPr>
          <p:cNvPr id="2" name="Footer Placeholder 1"/>
          <p:cNvSpPr>
            <a:spLocks noGrp="1"/>
          </p:cNvSpPr>
          <p:nvPr>
            <p:ph type="ftr" sz="quarter" idx="11"/>
          </p:nvPr>
        </p:nvSpPr>
        <p:spPr/>
        <p:txBody>
          <a:bodyPr/>
          <a:lstStyle/>
          <a:p>
            <a:r>
              <a:rPr lang="it-IT" smtClean="0"/>
              <a:t>CJCC 2014 VAWA Continuation Webinar</a:t>
            </a:r>
            <a:endParaRPr lang="en-US"/>
          </a:p>
        </p:txBody>
      </p:sp>
      <p:sp>
        <p:nvSpPr>
          <p:cNvPr id="3" name="Slide Number Placeholder 2"/>
          <p:cNvSpPr>
            <a:spLocks noGrp="1"/>
          </p:cNvSpPr>
          <p:nvPr>
            <p:ph type="sldNum" sz="quarter" idx="12"/>
          </p:nvPr>
        </p:nvSpPr>
        <p:spPr/>
        <p:txBody>
          <a:bodyPr/>
          <a:lstStyle/>
          <a:p>
            <a:fld id="{223738B1-341B-49AF-95EE-40024C14E5AC}" type="slidenum">
              <a:rPr lang="en-US" smtClean="0"/>
              <a:t>12</a:t>
            </a:fld>
            <a:endParaRPr lang="en-US"/>
          </a:p>
        </p:txBody>
      </p:sp>
    </p:spTree>
    <p:extLst>
      <p:ext uri="{BB962C8B-B14F-4D97-AF65-F5344CB8AC3E}">
        <p14:creationId xmlns:p14="http://schemas.microsoft.com/office/powerpoint/2010/main" val="192577099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a:xfrm>
            <a:off x="457200" y="0"/>
            <a:ext cx="8153400" cy="1295400"/>
          </a:xfrm>
        </p:spPr>
        <p:txBody>
          <a:bodyPr/>
          <a:lstStyle/>
          <a:p>
            <a:pPr marL="838200" indent="-838200" algn="l" eaLnBrk="1" hangingPunct="1"/>
            <a:r>
              <a:rPr lang="en-US" sz="3600" b="1" dirty="0" smtClean="0"/>
              <a:t>A. </a:t>
            </a:r>
            <a:r>
              <a:rPr lang="en-US" sz="3600" dirty="0" smtClean="0"/>
              <a:t>(1) Personnel/Salaries </a:t>
            </a:r>
          </a:p>
        </p:txBody>
      </p:sp>
      <p:sp>
        <p:nvSpPr>
          <p:cNvPr id="2" name="Content Placeholder 1"/>
          <p:cNvSpPr>
            <a:spLocks noGrp="1"/>
          </p:cNvSpPr>
          <p:nvPr>
            <p:ph idx="1"/>
          </p:nvPr>
        </p:nvSpPr>
        <p:spPr/>
        <p:txBody>
          <a:bodyPr/>
          <a:lstStyle/>
          <a:p>
            <a:endParaRPr lang="en-US"/>
          </a:p>
        </p:txBody>
      </p:sp>
      <p:pic>
        <p:nvPicPr>
          <p:cNvPr id="3" name="Picture 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04800" y="1295400"/>
            <a:ext cx="8458200" cy="5334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Footer Placeholder 3"/>
          <p:cNvSpPr>
            <a:spLocks noGrp="1"/>
          </p:cNvSpPr>
          <p:nvPr>
            <p:ph type="ftr" sz="quarter" idx="11"/>
          </p:nvPr>
        </p:nvSpPr>
        <p:spPr/>
        <p:txBody>
          <a:bodyPr/>
          <a:lstStyle/>
          <a:p>
            <a:r>
              <a:rPr lang="it-IT" smtClean="0"/>
              <a:t>CJCC 2014 VAWA Continuation Webinar</a:t>
            </a:r>
            <a:endParaRPr lang="en-US"/>
          </a:p>
        </p:txBody>
      </p:sp>
      <p:sp>
        <p:nvSpPr>
          <p:cNvPr id="5" name="Slide Number Placeholder 4"/>
          <p:cNvSpPr>
            <a:spLocks noGrp="1"/>
          </p:cNvSpPr>
          <p:nvPr>
            <p:ph type="sldNum" sz="quarter" idx="12"/>
          </p:nvPr>
        </p:nvSpPr>
        <p:spPr/>
        <p:txBody>
          <a:bodyPr/>
          <a:lstStyle/>
          <a:p>
            <a:fld id="{223738B1-341B-49AF-95EE-40024C14E5AC}" type="slidenum">
              <a:rPr lang="en-US" smtClean="0"/>
              <a:t>13</a:t>
            </a:fld>
            <a:endParaRPr lang="en-US"/>
          </a:p>
        </p:txBody>
      </p:sp>
    </p:spTree>
    <p:extLst>
      <p:ext uri="{BB962C8B-B14F-4D97-AF65-F5344CB8AC3E}">
        <p14:creationId xmlns:p14="http://schemas.microsoft.com/office/powerpoint/2010/main" val="284178511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p:txBody>
          <a:bodyPr/>
          <a:lstStyle/>
          <a:p>
            <a:pPr algn="l" eaLnBrk="1" hangingPunct="1"/>
            <a:r>
              <a:rPr lang="en-US" sz="3600" b="1" smtClean="0"/>
              <a:t>A.</a:t>
            </a:r>
            <a:r>
              <a:rPr lang="en-US" sz="3600" smtClean="0"/>
              <a:t> (2)</a:t>
            </a:r>
            <a:r>
              <a:rPr lang="en-US" sz="3600" b="1" smtClean="0"/>
              <a:t> </a:t>
            </a:r>
            <a:r>
              <a:rPr lang="en-US" sz="3600" smtClean="0"/>
              <a:t>Personnel/Fringe Benefits </a:t>
            </a:r>
          </a:p>
        </p:txBody>
      </p:sp>
      <p:sp>
        <p:nvSpPr>
          <p:cNvPr id="29700" name="Text Box 4"/>
          <p:cNvSpPr txBox="1">
            <a:spLocks noChangeArrowheads="1"/>
          </p:cNvSpPr>
          <p:nvPr/>
        </p:nvSpPr>
        <p:spPr bwMode="auto">
          <a:xfrm>
            <a:off x="457200" y="3657600"/>
            <a:ext cx="2057400" cy="366713"/>
          </a:xfrm>
          <a:prstGeom prst="rect">
            <a:avLst/>
          </a:prstGeom>
          <a:noFill/>
          <a:ln w="9525">
            <a:noFill/>
            <a:miter lim="800000"/>
            <a:headEnd/>
            <a:tailEnd/>
          </a:ln>
        </p:spPr>
        <p:txBody>
          <a:bodyPr>
            <a:spAutoFit/>
          </a:bodyPr>
          <a:lstStyle/>
          <a:p>
            <a:pPr>
              <a:spcBef>
                <a:spcPct val="50000"/>
              </a:spcBef>
            </a:pPr>
            <a:endParaRPr lang="en-US" sz="1800">
              <a:latin typeface="Arial" charset="0"/>
            </a:endParaRPr>
          </a:p>
        </p:txBody>
      </p:sp>
      <p:pic>
        <p:nvPicPr>
          <p:cNvPr id="3"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57200" y="1905000"/>
            <a:ext cx="8458200" cy="3352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Footer Placeholder 1"/>
          <p:cNvSpPr>
            <a:spLocks noGrp="1"/>
          </p:cNvSpPr>
          <p:nvPr>
            <p:ph type="ftr" sz="quarter" idx="11"/>
          </p:nvPr>
        </p:nvSpPr>
        <p:spPr/>
        <p:txBody>
          <a:bodyPr/>
          <a:lstStyle/>
          <a:p>
            <a:r>
              <a:rPr lang="it-IT" smtClean="0"/>
              <a:t>CJCC 2014 VAWA Continuation Webinar</a:t>
            </a:r>
            <a:endParaRPr lang="en-US"/>
          </a:p>
        </p:txBody>
      </p:sp>
      <p:sp>
        <p:nvSpPr>
          <p:cNvPr id="4" name="Slide Number Placeholder 3"/>
          <p:cNvSpPr>
            <a:spLocks noGrp="1"/>
          </p:cNvSpPr>
          <p:nvPr>
            <p:ph type="sldNum" sz="quarter" idx="12"/>
          </p:nvPr>
        </p:nvSpPr>
        <p:spPr/>
        <p:txBody>
          <a:bodyPr/>
          <a:lstStyle/>
          <a:p>
            <a:fld id="{223738B1-341B-49AF-95EE-40024C14E5AC}" type="slidenum">
              <a:rPr lang="en-US" smtClean="0"/>
              <a:t>14</a:t>
            </a:fld>
            <a:endParaRPr lang="en-US"/>
          </a:p>
        </p:txBody>
      </p:sp>
    </p:spTree>
    <p:extLst>
      <p:ext uri="{BB962C8B-B14F-4D97-AF65-F5344CB8AC3E}">
        <p14:creationId xmlns:p14="http://schemas.microsoft.com/office/powerpoint/2010/main" val="152771288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idx="4294967295"/>
          </p:nvPr>
        </p:nvSpPr>
        <p:spPr>
          <a:xfrm>
            <a:off x="533400" y="304800"/>
            <a:ext cx="8001000" cy="1066800"/>
          </a:xfrm>
        </p:spPr>
        <p:txBody>
          <a:bodyPr>
            <a:normAutofit/>
          </a:bodyPr>
          <a:lstStyle/>
          <a:p>
            <a:pPr algn="ctr" eaLnBrk="1" hangingPunct="1"/>
            <a:r>
              <a:rPr lang="en-US" sz="4500" dirty="0" smtClean="0"/>
              <a:t>Travel Expenses </a:t>
            </a:r>
          </a:p>
        </p:txBody>
      </p:sp>
      <p:sp>
        <p:nvSpPr>
          <p:cNvPr id="56323" name="Rectangle 3"/>
          <p:cNvSpPr>
            <a:spLocks noGrp="1" noChangeArrowheads="1"/>
          </p:cNvSpPr>
          <p:nvPr>
            <p:ph type="body" idx="4294967295"/>
          </p:nvPr>
        </p:nvSpPr>
        <p:spPr>
          <a:xfrm>
            <a:off x="762000" y="1905000"/>
            <a:ext cx="8001000" cy="4267200"/>
          </a:xfrm>
        </p:spPr>
        <p:txBody>
          <a:bodyPr>
            <a:normAutofit/>
          </a:bodyPr>
          <a:lstStyle/>
          <a:p>
            <a:pPr eaLnBrk="1" hangingPunct="1">
              <a:buFont typeface="Arial" pitchFamily="34" charset="0"/>
              <a:buChar char="•"/>
            </a:pPr>
            <a:r>
              <a:rPr lang="en-US" sz="1800" dirty="0" smtClean="0"/>
              <a:t>Must abide by State of Georgia Travel Regulations/Local/Federal Travel Regulations</a:t>
            </a:r>
          </a:p>
          <a:p>
            <a:pPr lvl="2">
              <a:buFont typeface="Arial" pitchFamily="34" charset="0"/>
              <a:buChar char="•"/>
            </a:pPr>
            <a:r>
              <a:rPr lang="en-US" sz="1800" dirty="0">
                <a:hlinkClick r:id="rId3"/>
              </a:rPr>
              <a:t>http://</a:t>
            </a:r>
            <a:r>
              <a:rPr lang="en-US" sz="1800" dirty="0" smtClean="0">
                <a:hlinkClick r:id="rId3"/>
              </a:rPr>
              <a:t>sao.georgia.gov/state-travel-policy</a:t>
            </a:r>
            <a:endParaRPr lang="en-US" sz="1800" dirty="0" smtClean="0"/>
          </a:p>
          <a:p>
            <a:pPr lvl="2">
              <a:buFont typeface="Arial" pitchFamily="34" charset="0"/>
              <a:buChar char="•"/>
            </a:pPr>
            <a:r>
              <a:rPr lang="en-US" sz="1800" dirty="0" smtClean="0">
                <a:hlinkClick r:id="rId4"/>
              </a:rPr>
              <a:t>http://gsa.gov/perdiem</a:t>
            </a:r>
            <a:endParaRPr lang="en-US" sz="1800" dirty="0"/>
          </a:p>
          <a:p>
            <a:pPr eaLnBrk="1" hangingPunct="1">
              <a:buFont typeface="Arial" pitchFamily="34" charset="0"/>
              <a:buChar char="•"/>
            </a:pPr>
            <a:r>
              <a:rPr lang="en-US" sz="1800" dirty="0" smtClean="0"/>
              <a:t>Prior approval for out-of-state travel</a:t>
            </a:r>
          </a:p>
          <a:p>
            <a:pPr eaLnBrk="1" hangingPunct="1">
              <a:buFont typeface="Arial" pitchFamily="34" charset="0"/>
              <a:buChar char="•"/>
            </a:pPr>
            <a:r>
              <a:rPr lang="en-US" sz="1800" dirty="0" smtClean="0"/>
              <a:t>Lodging, airfare, transportation/cab fare and meals</a:t>
            </a:r>
          </a:p>
          <a:p>
            <a:pPr eaLnBrk="1" hangingPunct="1">
              <a:buFont typeface="Arial" pitchFamily="34" charset="0"/>
              <a:buChar char="•"/>
            </a:pPr>
            <a:r>
              <a:rPr lang="en-US" sz="1800" dirty="0" smtClean="0"/>
              <a:t>Mileage – show number of miles x approved rate</a:t>
            </a:r>
          </a:p>
          <a:p>
            <a:pPr eaLnBrk="1" hangingPunct="1">
              <a:buFont typeface="Arial" pitchFamily="34" charset="0"/>
              <a:buChar char="•"/>
            </a:pPr>
            <a:r>
              <a:rPr lang="en-US" sz="1800" dirty="0" smtClean="0"/>
              <a:t>Expenses must be supported with receipts</a:t>
            </a:r>
          </a:p>
          <a:p>
            <a:pPr eaLnBrk="1" hangingPunct="1">
              <a:buFont typeface="Arial" pitchFamily="34" charset="0"/>
              <a:buChar char="•"/>
            </a:pPr>
            <a:r>
              <a:rPr lang="en-US" sz="1800" dirty="0" smtClean="0"/>
              <a:t>Record Mileage log</a:t>
            </a:r>
          </a:p>
          <a:p>
            <a:pPr eaLnBrk="1" hangingPunct="1">
              <a:buFont typeface="Arial" pitchFamily="34" charset="0"/>
              <a:buChar char="•"/>
            </a:pPr>
            <a:r>
              <a:rPr lang="en-US" sz="1800" dirty="0" smtClean="0"/>
              <a:t>Training related expenses – all trainings for which you would like to be reimbursed submitted </a:t>
            </a:r>
            <a:r>
              <a:rPr lang="en-US" sz="1800" b="1" dirty="0" smtClean="0"/>
              <a:t>30 days prior </a:t>
            </a:r>
            <a:r>
              <a:rPr lang="en-US" sz="1800" dirty="0" smtClean="0"/>
              <a:t>to paying registration</a:t>
            </a:r>
          </a:p>
          <a:p>
            <a:pPr eaLnBrk="1" hangingPunct="1"/>
            <a:endParaRPr lang="en-US" dirty="0" smtClean="0"/>
          </a:p>
          <a:p>
            <a:pPr eaLnBrk="1" hangingPunct="1">
              <a:buFont typeface="Wingdings" pitchFamily="2" charset="2"/>
              <a:buNone/>
            </a:pPr>
            <a:endParaRPr lang="en-US" dirty="0" smtClean="0"/>
          </a:p>
        </p:txBody>
      </p:sp>
      <p:sp>
        <p:nvSpPr>
          <p:cNvPr id="2" name="Footer Placeholder 1"/>
          <p:cNvSpPr>
            <a:spLocks noGrp="1"/>
          </p:cNvSpPr>
          <p:nvPr>
            <p:ph type="ftr" sz="quarter" idx="11"/>
          </p:nvPr>
        </p:nvSpPr>
        <p:spPr/>
        <p:txBody>
          <a:bodyPr/>
          <a:lstStyle/>
          <a:p>
            <a:r>
              <a:rPr lang="it-IT" smtClean="0"/>
              <a:t>CJCC 2014 VAWA Continuation Webinar</a:t>
            </a:r>
            <a:endParaRPr lang="en-US"/>
          </a:p>
        </p:txBody>
      </p:sp>
      <p:sp>
        <p:nvSpPr>
          <p:cNvPr id="3" name="Slide Number Placeholder 2"/>
          <p:cNvSpPr>
            <a:spLocks noGrp="1"/>
          </p:cNvSpPr>
          <p:nvPr>
            <p:ph type="sldNum" sz="quarter" idx="12"/>
          </p:nvPr>
        </p:nvSpPr>
        <p:spPr/>
        <p:txBody>
          <a:bodyPr/>
          <a:lstStyle/>
          <a:p>
            <a:fld id="{223738B1-341B-49AF-95EE-40024C14E5AC}" type="slidenum">
              <a:rPr lang="en-US" smtClean="0"/>
              <a:t>15</a:t>
            </a:fld>
            <a:endParaRPr lang="en-US"/>
          </a:p>
        </p:txBody>
      </p:sp>
    </p:spTree>
    <p:extLst>
      <p:ext uri="{BB962C8B-B14F-4D97-AF65-F5344CB8AC3E}">
        <p14:creationId xmlns:p14="http://schemas.microsoft.com/office/powerpoint/2010/main" val="50766924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3200" dirty="0" smtClean="0"/>
              <a:t>Travel Guidelines- Things to Remember!!</a:t>
            </a:r>
            <a:endParaRPr lang="en-US" sz="3200" dirty="0"/>
          </a:p>
        </p:txBody>
      </p:sp>
      <p:sp>
        <p:nvSpPr>
          <p:cNvPr id="3" name="Content Placeholder 2"/>
          <p:cNvSpPr>
            <a:spLocks noGrp="1"/>
          </p:cNvSpPr>
          <p:nvPr>
            <p:ph idx="1"/>
          </p:nvPr>
        </p:nvSpPr>
        <p:spPr/>
        <p:txBody>
          <a:bodyPr/>
          <a:lstStyle/>
          <a:p>
            <a:pPr>
              <a:buFont typeface="Arial" pitchFamily="34" charset="0"/>
              <a:buChar char="•"/>
            </a:pPr>
            <a:r>
              <a:rPr lang="en-US" sz="2000" dirty="0" smtClean="0"/>
              <a:t>Funding is not authorized for lodging within 50 miles of the </a:t>
            </a:r>
            <a:r>
              <a:rPr lang="en-US" sz="2000" dirty="0" err="1" smtClean="0"/>
              <a:t>subgrantees</a:t>
            </a:r>
            <a:r>
              <a:rPr lang="en-US" sz="2000" dirty="0" smtClean="0"/>
              <a:t>’ place of business</a:t>
            </a:r>
          </a:p>
          <a:p>
            <a:pPr>
              <a:buFont typeface="Arial" pitchFamily="34" charset="0"/>
              <a:buChar char="•"/>
            </a:pPr>
            <a:r>
              <a:rPr lang="en-US" sz="2000" dirty="0" smtClean="0"/>
              <a:t>Funding is not authorized for meals within thirty (30) miles of the </a:t>
            </a:r>
            <a:r>
              <a:rPr lang="en-US" sz="2000" dirty="0" err="1" smtClean="0"/>
              <a:t>subgrantees</a:t>
            </a:r>
            <a:r>
              <a:rPr lang="en-US" sz="2000" dirty="0" smtClean="0"/>
              <a:t>’ places of business, and when traveling </a:t>
            </a:r>
            <a:r>
              <a:rPr lang="en-US" sz="2000" dirty="0" err="1" smtClean="0"/>
              <a:t>outide</a:t>
            </a:r>
            <a:r>
              <a:rPr lang="en-US" sz="2000" dirty="0" smtClean="0"/>
              <a:t> a </a:t>
            </a:r>
            <a:r>
              <a:rPr lang="en-US" sz="2000" dirty="0" err="1" smtClean="0"/>
              <a:t>thrity</a:t>
            </a:r>
            <a:r>
              <a:rPr lang="en-US" sz="2000" dirty="0" smtClean="0"/>
              <a:t>-mile radius, the employee must be away for more than 12 hours</a:t>
            </a:r>
          </a:p>
          <a:p>
            <a:pPr>
              <a:buFont typeface="Arial" pitchFamily="34" charset="0"/>
              <a:buChar char="•"/>
            </a:pPr>
            <a:r>
              <a:rPr lang="en-US" sz="2000" dirty="0"/>
              <a:t>According to the Federal Travel Regulation (FTR), travelers are entitled to 75% of the prescribed meals and incidental expenses for </a:t>
            </a:r>
            <a:r>
              <a:rPr lang="en-US" sz="2000" dirty="0" smtClean="0"/>
              <a:t>the first and last day of travel.</a:t>
            </a:r>
          </a:p>
          <a:p>
            <a:endParaRPr lang="en-US" sz="2000" dirty="0"/>
          </a:p>
        </p:txBody>
      </p:sp>
      <p:sp>
        <p:nvSpPr>
          <p:cNvPr id="4" name="Footer Placeholder 3"/>
          <p:cNvSpPr>
            <a:spLocks noGrp="1"/>
          </p:cNvSpPr>
          <p:nvPr>
            <p:ph type="ftr" sz="quarter" idx="11"/>
          </p:nvPr>
        </p:nvSpPr>
        <p:spPr/>
        <p:txBody>
          <a:bodyPr/>
          <a:lstStyle/>
          <a:p>
            <a:r>
              <a:rPr lang="it-IT" smtClean="0"/>
              <a:t>CJCC 2014 VAWA Continuation Webinar</a:t>
            </a:r>
            <a:endParaRPr lang="en-US"/>
          </a:p>
        </p:txBody>
      </p:sp>
      <p:sp>
        <p:nvSpPr>
          <p:cNvPr id="5" name="Slide Number Placeholder 4"/>
          <p:cNvSpPr>
            <a:spLocks noGrp="1"/>
          </p:cNvSpPr>
          <p:nvPr>
            <p:ph type="sldNum" sz="quarter" idx="12"/>
          </p:nvPr>
        </p:nvSpPr>
        <p:spPr/>
        <p:txBody>
          <a:bodyPr/>
          <a:lstStyle/>
          <a:p>
            <a:fld id="{223738B1-341B-49AF-95EE-40024C14E5AC}" type="slidenum">
              <a:rPr lang="en-US" smtClean="0"/>
              <a:t>16</a:t>
            </a:fld>
            <a:endParaRPr lang="en-US"/>
          </a:p>
        </p:txBody>
      </p:sp>
    </p:spTree>
    <p:extLst>
      <p:ext uri="{BB962C8B-B14F-4D97-AF65-F5344CB8AC3E}">
        <p14:creationId xmlns:p14="http://schemas.microsoft.com/office/powerpoint/2010/main" val="26464314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p:txBody>
          <a:bodyPr/>
          <a:lstStyle/>
          <a:p>
            <a:pPr marL="838200" indent="-838200" algn="l" eaLnBrk="1" hangingPunct="1"/>
            <a:r>
              <a:rPr lang="en-US" sz="3600" b="1" smtClean="0"/>
              <a:t>B. </a:t>
            </a:r>
            <a:r>
              <a:rPr lang="en-US" sz="3600" smtClean="0"/>
              <a:t>Travel</a:t>
            </a:r>
          </a:p>
        </p:txBody>
      </p:sp>
      <p:pic>
        <p:nvPicPr>
          <p:cNvPr id="3074"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52398" y="1457325"/>
            <a:ext cx="8839201" cy="13144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076" name="Picture 4"/>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52400" y="2659811"/>
            <a:ext cx="8839200" cy="12668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077" name="Picture 5"/>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152397" y="4038600"/>
            <a:ext cx="8839203" cy="22955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Footer Placeholder 1"/>
          <p:cNvSpPr>
            <a:spLocks noGrp="1"/>
          </p:cNvSpPr>
          <p:nvPr>
            <p:ph type="ftr" sz="quarter" idx="11"/>
          </p:nvPr>
        </p:nvSpPr>
        <p:spPr/>
        <p:txBody>
          <a:bodyPr/>
          <a:lstStyle/>
          <a:p>
            <a:r>
              <a:rPr lang="it-IT" smtClean="0"/>
              <a:t>CJCC 2014 VAWA Continuation Webinar</a:t>
            </a:r>
            <a:endParaRPr lang="en-US"/>
          </a:p>
        </p:txBody>
      </p:sp>
      <p:sp>
        <p:nvSpPr>
          <p:cNvPr id="3" name="Slide Number Placeholder 2"/>
          <p:cNvSpPr>
            <a:spLocks noGrp="1"/>
          </p:cNvSpPr>
          <p:nvPr>
            <p:ph type="sldNum" sz="quarter" idx="12"/>
          </p:nvPr>
        </p:nvSpPr>
        <p:spPr/>
        <p:txBody>
          <a:bodyPr/>
          <a:lstStyle/>
          <a:p>
            <a:fld id="{223738B1-341B-49AF-95EE-40024C14E5AC}" type="slidenum">
              <a:rPr lang="en-US" smtClean="0"/>
              <a:t>17</a:t>
            </a:fld>
            <a:endParaRPr lang="en-US"/>
          </a:p>
        </p:txBody>
      </p:sp>
    </p:spTree>
    <p:extLst>
      <p:ext uri="{BB962C8B-B14F-4D97-AF65-F5344CB8AC3E}">
        <p14:creationId xmlns:p14="http://schemas.microsoft.com/office/powerpoint/2010/main" val="56041163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2"/>
          <p:cNvSpPr>
            <a:spLocks noGrp="1" noChangeArrowheads="1"/>
          </p:cNvSpPr>
          <p:nvPr>
            <p:ph type="title" idx="4294967295"/>
          </p:nvPr>
        </p:nvSpPr>
        <p:spPr>
          <a:xfrm>
            <a:off x="609600" y="533400"/>
            <a:ext cx="8001000" cy="1143000"/>
          </a:xfrm>
        </p:spPr>
        <p:txBody>
          <a:bodyPr/>
          <a:lstStyle/>
          <a:p>
            <a:pPr algn="ctr" eaLnBrk="1" hangingPunct="1"/>
            <a:r>
              <a:rPr lang="en-US" sz="4800" dirty="0" smtClean="0"/>
              <a:t>Equipment Expenses</a:t>
            </a:r>
          </a:p>
        </p:txBody>
      </p:sp>
      <p:sp>
        <p:nvSpPr>
          <p:cNvPr id="55299" name="Rectangle 3"/>
          <p:cNvSpPr>
            <a:spLocks noGrp="1" noChangeArrowheads="1"/>
          </p:cNvSpPr>
          <p:nvPr>
            <p:ph type="body" idx="4294967295"/>
          </p:nvPr>
        </p:nvSpPr>
        <p:spPr>
          <a:xfrm>
            <a:off x="609600" y="2057400"/>
            <a:ext cx="8001000" cy="3048000"/>
          </a:xfrm>
        </p:spPr>
        <p:txBody>
          <a:bodyPr>
            <a:noAutofit/>
          </a:bodyPr>
          <a:lstStyle/>
          <a:p>
            <a:pPr eaLnBrk="1" hangingPunct="1">
              <a:lnSpc>
                <a:spcPct val="90000"/>
              </a:lnSpc>
              <a:buFont typeface="Arial" pitchFamily="34" charset="0"/>
              <a:buChar char="•"/>
            </a:pPr>
            <a:r>
              <a:rPr lang="en-US" sz="2300" dirty="0" smtClean="0"/>
              <a:t>Item must cost $5,000 or more to be considered as equipment </a:t>
            </a:r>
          </a:p>
          <a:p>
            <a:pPr eaLnBrk="1" hangingPunct="1">
              <a:lnSpc>
                <a:spcPct val="90000"/>
              </a:lnSpc>
              <a:buFont typeface="Arial" pitchFamily="34" charset="0"/>
              <a:buChar char="•"/>
            </a:pPr>
            <a:r>
              <a:rPr lang="en-US" sz="2300" dirty="0" smtClean="0"/>
              <a:t>Copy of invoice for equipment must be attached to the reimbursement</a:t>
            </a:r>
          </a:p>
          <a:p>
            <a:pPr eaLnBrk="1" hangingPunct="1">
              <a:lnSpc>
                <a:spcPct val="90000"/>
              </a:lnSpc>
              <a:buFont typeface="Arial" pitchFamily="34" charset="0"/>
              <a:buChar char="•"/>
            </a:pPr>
            <a:r>
              <a:rPr lang="en-US" sz="2300" dirty="0" smtClean="0"/>
              <a:t>Equipment inventory list maintained</a:t>
            </a:r>
          </a:p>
          <a:p>
            <a:pPr eaLnBrk="1" hangingPunct="1">
              <a:lnSpc>
                <a:spcPct val="90000"/>
              </a:lnSpc>
              <a:buFont typeface="Arial" pitchFamily="34" charset="0"/>
              <a:buChar char="•"/>
            </a:pPr>
            <a:r>
              <a:rPr lang="en-US" sz="2300" dirty="0" smtClean="0"/>
              <a:t>Equipment purchases </a:t>
            </a:r>
            <a:r>
              <a:rPr lang="en-US" sz="2300" u="sng" dirty="0" smtClean="0"/>
              <a:t>must be approved before purchasing</a:t>
            </a:r>
          </a:p>
          <a:p>
            <a:pPr eaLnBrk="1" hangingPunct="1">
              <a:lnSpc>
                <a:spcPct val="90000"/>
              </a:lnSpc>
              <a:buFont typeface="Arial" pitchFamily="34" charset="0"/>
              <a:buChar char="•"/>
            </a:pPr>
            <a:r>
              <a:rPr lang="en-US" sz="2300" dirty="0" smtClean="0"/>
              <a:t>Cost of equipment not exclusively used for VOCA activities must be prorated</a:t>
            </a:r>
          </a:p>
        </p:txBody>
      </p:sp>
      <p:sp>
        <p:nvSpPr>
          <p:cNvPr id="2" name="Footer Placeholder 1"/>
          <p:cNvSpPr>
            <a:spLocks noGrp="1"/>
          </p:cNvSpPr>
          <p:nvPr>
            <p:ph type="ftr" sz="quarter" idx="11"/>
          </p:nvPr>
        </p:nvSpPr>
        <p:spPr/>
        <p:txBody>
          <a:bodyPr/>
          <a:lstStyle/>
          <a:p>
            <a:r>
              <a:rPr lang="it-IT" smtClean="0"/>
              <a:t>CJCC 2014 VAWA Continuation Webinar</a:t>
            </a:r>
            <a:endParaRPr lang="en-US"/>
          </a:p>
        </p:txBody>
      </p:sp>
      <p:sp>
        <p:nvSpPr>
          <p:cNvPr id="3" name="Slide Number Placeholder 2"/>
          <p:cNvSpPr>
            <a:spLocks noGrp="1"/>
          </p:cNvSpPr>
          <p:nvPr>
            <p:ph type="sldNum" sz="quarter" idx="12"/>
          </p:nvPr>
        </p:nvSpPr>
        <p:spPr/>
        <p:txBody>
          <a:bodyPr/>
          <a:lstStyle/>
          <a:p>
            <a:fld id="{223738B1-341B-49AF-95EE-40024C14E5AC}" type="slidenum">
              <a:rPr lang="en-US" smtClean="0"/>
              <a:t>18</a:t>
            </a:fld>
            <a:endParaRPr lang="en-US"/>
          </a:p>
        </p:txBody>
      </p:sp>
    </p:spTree>
    <p:extLst>
      <p:ext uri="{BB962C8B-B14F-4D97-AF65-F5344CB8AC3E}">
        <p14:creationId xmlns:p14="http://schemas.microsoft.com/office/powerpoint/2010/main" val="106840482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a:noFill/>
        </p:spPr>
        <p:txBody>
          <a:bodyPr/>
          <a:lstStyle/>
          <a:p>
            <a:pPr algn="l" eaLnBrk="1" hangingPunct="1"/>
            <a:r>
              <a:rPr lang="en-US" sz="3600" b="1" dirty="0" smtClean="0"/>
              <a:t>C. </a:t>
            </a:r>
            <a:r>
              <a:rPr lang="en-US" sz="3600" dirty="0" smtClean="0"/>
              <a:t>Equipment</a:t>
            </a:r>
            <a:r>
              <a:rPr lang="en-US" sz="3600" b="1" dirty="0" smtClean="0"/>
              <a:t> </a:t>
            </a:r>
          </a:p>
        </p:txBody>
      </p:sp>
      <p:pic>
        <p:nvPicPr>
          <p:cNvPr id="3074"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81000" y="1985963"/>
            <a:ext cx="8610600" cy="35004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Footer Placeholder 1"/>
          <p:cNvSpPr>
            <a:spLocks noGrp="1"/>
          </p:cNvSpPr>
          <p:nvPr>
            <p:ph type="ftr" sz="quarter" idx="11"/>
          </p:nvPr>
        </p:nvSpPr>
        <p:spPr/>
        <p:txBody>
          <a:bodyPr/>
          <a:lstStyle/>
          <a:p>
            <a:r>
              <a:rPr lang="it-IT" smtClean="0"/>
              <a:t>CJCC 2014 VAWA Continuation Webinar</a:t>
            </a:r>
            <a:endParaRPr lang="en-US"/>
          </a:p>
        </p:txBody>
      </p:sp>
      <p:sp>
        <p:nvSpPr>
          <p:cNvPr id="3" name="Slide Number Placeholder 2"/>
          <p:cNvSpPr>
            <a:spLocks noGrp="1"/>
          </p:cNvSpPr>
          <p:nvPr>
            <p:ph type="sldNum" sz="quarter" idx="12"/>
          </p:nvPr>
        </p:nvSpPr>
        <p:spPr/>
        <p:txBody>
          <a:bodyPr/>
          <a:lstStyle/>
          <a:p>
            <a:fld id="{223738B1-341B-49AF-95EE-40024C14E5AC}" type="slidenum">
              <a:rPr lang="en-US" smtClean="0"/>
              <a:t>19</a:t>
            </a:fld>
            <a:endParaRPr lang="en-US"/>
          </a:p>
        </p:txBody>
      </p:sp>
    </p:spTree>
    <p:extLst>
      <p:ext uri="{BB962C8B-B14F-4D97-AF65-F5344CB8AC3E}">
        <p14:creationId xmlns:p14="http://schemas.microsoft.com/office/powerpoint/2010/main" val="290450068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Agenda</a:t>
            </a:r>
            <a:endParaRPr lang="en-US" dirty="0"/>
          </a:p>
        </p:txBody>
      </p:sp>
      <p:sp>
        <p:nvSpPr>
          <p:cNvPr id="3" name="Content Placeholder 2"/>
          <p:cNvSpPr>
            <a:spLocks noGrp="1"/>
          </p:cNvSpPr>
          <p:nvPr>
            <p:ph idx="1"/>
          </p:nvPr>
        </p:nvSpPr>
        <p:spPr>
          <a:xfrm>
            <a:off x="457200" y="1752600"/>
            <a:ext cx="8229600" cy="4373563"/>
          </a:xfrm>
        </p:spPr>
        <p:txBody>
          <a:bodyPr>
            <a:noAutofit/>
          </a:bodyPr>
          <a:lstStyle/>
          <a:p>
            <a:r>
              <a:rPr lang="en-US" sz="3200" dirty="0" smtClean="0"/>
              <a:t>Overview</a:t>
            </a:r>
          </a:p>
          <a:p>
            <a:r>
              <a:rPr lang="en-US" sz="3200" dirty="0" smtClean="0"/>
              <a:t>Eligibility</a:t>
            </a:r>
          </a:p>
          <a:p>
            <a:r>
              <a:rPr lang="en-US" sz="3200" dirty="0" smtClean="0"/>
              <a:t>Program Requirements</a:t>
            </a:r>
          </a:p>
          <a:p>
            <a:r>
              <a:rPr lang="en-US" sz="3200" dirty="0"/>
              <a:t>Budgeting &amp; Allowable </a:t>
            </a:r>
            <a:r>
              <a:rPr lang="en-US" sz="3200" dirty="0" smtClean="0"/>
              <a:t>Costs</a:t>
            </a:r>
          </a:p>
          <a:p>
            <a:r>
              <a:rPr lang="en-US" sz="3200" dirty="0" smtClean="0"/>
              <a:t>Application Instructions</a:t>
            </a:r>
          </a:p>
          <a:p>
            <a:r>
              <a:rPr lang="en-US" sz="3200" dirty="0" smtClean="0"/>
              <a:t>Timeline</a:t>
            </a:r>
          </a:p>
          <a:p>
            <a:r>
              <a:rPr lang="en-US" sz="3200" dirty="0" smtClean="0"/>
              <a:t>Q &amp; A</a:t>
            </a:r>
            <a:endParaRPr lang="en-US" sz="3200" dirty="0"/>
          </a:p>
        </p:txBody>
      </p:sp>
      <p:sp>
        <p:nvSpPr>
          <p:cNvPr id="4" name="Footer Placeholder 3"/>
          <p:cNvSpPr>
            <a:spLocks noGrp="1"/>
          </p:cNvSpPr>
          <p:nvPr>
            <p:ph type="ftr" sz="quarter" idx="11"/>
          </p:nvPr>
        </p:nvSpPr>
        <p:spPr/>
        <p:txBody>
          <a:bodyPr/>
          <a:lstStyle/>
          <a:p>
            <a:r>
              <a:rPr lang="it-IT" smtClean="0"/>
              <a:t>CJCC 2014 VAWA Continuation Webinar</a:t>
            </a:r>
            <a:endParaRPr lang="en-US"/>
          </a:p>
        </p:txBody>
      </p:sp>
      <p:sp>
        <p:nvSpPr>
          <p:cNvPr id="5" name="Slide Number Placeholder 4"/>
          <p:cNvSpPr>
            <a:spLocks noGrp="1"/>
          </p:cNvSpPr>
          <p:nvPr>
            <p:ph type="sldNum" sz="quarter" idx="12"/>
          </p:nvPr>
        </p:nvSpPr>
        <p:spPr/>
        <p:txBody>
          <a:bodyPr/>
          <a:lstStyle/>
          <a:p>
            <a:fld id="{223738B1-341B-49AF-95EE-40024C14E5AC}" type="slidenum">
              <a:rPr lang="en-US" smtClean="0"/>
              <a:t>2</a:t>
            </a:fld>
            <a:endParaRPr lang="en-US"/>
          </a:p>
        </p:txBody>
      </p:sp>
    </p:spTree>
    <p:extLst>
      <p:ext uri="{BB962C8B-B14F-4D97-AF65-F5344CB8AC3E}">
        <p14:creationId xmlns:p14="http://schemas.microsoft.com/office/powerpoint/2010/main" val="1523962781"/>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2"/>
          <p:cNvSpPr>
            <a:spLocks noGrp="1" noChangeArrowheads="1"/>
          </p:cNvSpPr>
          <p:nvPr>
            <p:ph type="title" idx="4294967295"/>
          </p:nvPr>
        </p:nvSpPr>
        <p:spPr>
          <a:xfrm>
            <a:off x="647700" y="381000"/>
            <a:ext cx="8001000" cy="1143000"/>
          </a:xfrm>
        </p:spPr>
        <p:txBody>
          <a:bodyPr/>
          <a:lstStyle/>
          <a:p>
            <a:pPr algn="ctr" eaLnBrk="1" hangingPunct="1"/>
            <a:r>
              <a:rPr lang="en-US" sz="6000" dirty="0" smtClean="0"/>
              <a:t>Supplies</a:t>
            </a:r>
            <a:endParaRPr lang="en-US" dirty="0" smtClean="0"/>
          </a:p>
        </p:txBody>
      </p:sp>
      <p:sp>
        <p:nvSpPr>
          <p:cNvPr id="53251" name="Rectangle 3"/>
          <p:cNvSpPr>
            <a:spLocks noGrp="1" noChangeArrowheads="1"/>
          </p:cNvSpPr>
          <p:nvPr>
            <p:ph type="body" idx="4294967295"/>
          </p:nvPr>
        </p:nvSpPr>
        <p:spPr>
          <a:xfrm>
            <a:off x="647700" y="1676400"/>
            <a:ext cx="8001000" cy="3733800"/>
          </a:xfrm>
        </p:spPr>
        <p:txBody>
          <a:bodyPr>
            <a:normAutofit lnSpcReduction="10000"/>
          </a:bodyPr>
          <a:lstStyle/>
          <a:p>
            <a:pPr eaLnBrk="1" hangingPunct="1">
              <a:buFont typeface="Arial" pitchFamily="34" charset="0"/>
              <a:buChar char="•"/>
            </a:pPr>
            <a:r>
              <a:rPr lang="en-US" sz="2800" dirty="0" smtClean="0"/>
              <a:t>Description of expense</a:t>
            </a:r>
          </a:p>
          <a:p>
            <a:pPr lvl="2"/>
            <a:r>
              <a:rPr lang="en-US" sz="2800" dirty="0" smtClean="0"/>
              <a:t>“Office supplies” – listed in budget detail</a:t>
            </a:r>
          </a:p>
          <a:p>
            <a:pPr lvl="2"/>
            <a:r>
              <a:rPr lang="en-US" sz="2800" dirty="0" smtClean="0"/>
              <a:t>Postage</a:t>
            </a:r>
          </a:p>
          <a:p>
            <a:pPr lvl="2"/>
            <a:r>
              <a:rPr lang="en-US" sz="2800" dirty="0" smtClean="0"/>
              <a:t>All “equipment” under $5,000</a:t>
            </a:r>
          </a:p>
          <a:p>
            <a:pPr lvl="1" eaLnBrk="1" hangingPunct="1">
              <a:buFontTx/>
              <a:buNone/>
            </a:pPr>
            <a:endParaRPr lang="en-US" sz="2800" dirty="0" smtClean="0"/>
          </a:p>
          <a:p>
            <a:pPr eaLnBrk="1" hangingPunct="1">
              <a:buFont typeface="Arial" pitchFamily="34" charset="0"/>
              <a:buChar char="•"/>
            </a:pPr>
            <a:r>
              <a:rPr lang="en-US" sz="2800" dirty="0" smtClean="0"/>
              <a:t>Receipts for expenses must be maintained at your agency</a:t>
            </a:r>
          </a:p>
        </p:txBody>
      </p:sp>
      <p:pic>
        <p:nvPicPr>
          <p:cNvPr id="53252" name="Picture 4" descr="BS01575_"/>
          <p:cNvPicPr>
            <a:picLocks noChangeAspect="1" noChangeArrowheads="1"/>
          </p:cNvPicPr>
          <p:nvPr/>
        </p:nvPicPr>
        <p:blipFill>
          <a:blip r:embed="rId3" cstate="print"/>
          <a:srcRect/>
          <a:stretch>
            <a:fillRect/>
          </a:stretch>
        </p:blipFill>
        <p:spPr bwMode="auto">
          <a:xfrm>
            <a:off x="4953000" y="5029200"/>
            <a:ext cx="2590800" cy="1585913"/>
          </a:xfrm>
          <a:prstGeom prst="rect">
            <a:avLst/>
          </a:prstGeom>
          <a:noFill/>
          <a:ln w="9525">
            <a:noFill/>
            <a:miter lim="800000"/>
            <a:headEnd/>
            <a:tailEnd/>
          </a:ln>
        </p:spPr>
      </p:pic>
      <p:sp>
        <p:nvSpPr>
          <p:cNvPr id="2" name="Footer Placeholder 1"/>
          <p:cNvSpPr>
            <a:spLocks noGrp="1"/>
          </p:cNvSpPr>
          <p:nvPr>
            <p:ph type="ftr" sz="quarter" idx="11"/>
          </p:nvPr>
        </p:nvSpPr>
        <p:spPr/>
        <p:txBody>
          <a:bodyPr/>
          <a:lstStyle/>
          <a:p>
            <a:r>
              <a:rPr lang="it-IT" smtClean="0"/>
              <a:t>CJCC 2014 VAWA Continuation Webinar</a:t>
            </a:r>
            <a:endParaRPr lang="en-US"/>
          </a:p>
        </p:txBody>
      </p:sp>
      <p:sp>
        <p:nvSpPr>
          <p:cNvPr id="3" name="Slide Number Placeholder 2"/>
          <p:cNvSpPr>
            <a:spLocks noGrp="1"/>
          </p:cNvSpPr>
          <p:nvPr>
            <p:ph type="sldNum" sz="quarter" idx="12"/>
          </p:nvPr>
        </p:nvSpPr>
        <p:spPr/>
        <p:txBody>
          <a:bodyPr/>
          <a:lstStyle/>
          <a:p>
            <a:fld id="{223738B1-341B-49AF-95EE-40024C14E5AC}" type="slidenum">
              <a:rPr lang="en-US" smtClean="0"/>
              <a:t>20</a:t>
            </a:fld>
            <a:endParaRPr lang="en-US"/>
          </a:p>
        </p:txBody>
      </p:sp>
    </p:spTree>
    <p:extLst>
      <p:ext uri="{BB962C8B-B14F-4D97-AF65-F5344CB8AC3E}">
        <p14:creationId xmlns:p14="http://schemas.microsoft.com/office/powerpoint/2010/main" val="155541003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p:txBody>
          <a:bodyPr/>
          <a:lstStyle/>
          <a:p>
            <a:pPr algn="l" eaLnBrk="1" hangingPunct="1"/>
            <a:r>
              <a:rPr lang="en-US" sz="3600" b="1" smtClean="0"/>
              <a:t>D. </a:t>
            </a:r>
            <a:r>
              <a:rPr lang="en-US" sz="3600" smtClean="0"/>
              <a:t>Supplies</a:t>
            </a:r>
            <a:endParaRPr lang="en-US" sz="3600" b="1" smtClean="0"/>
          </a:p>
        </p:txBody>
      </p:sp>
      <p:pic>
        <p:nvPicPr>
          <p:cNvPr id="5122"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52400" y="1600200"/>
            <a:ext cx="8839200" cy="2000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Footer Placeholder 1"/>
          <p:cNvSpPr>
            <a:spLocks noGrp="1"/>
          </p:cNvSpPr>
          <p:nvPr>
            <p:ph type="ftr" sz="quarter" idx="11"/>
          </p:nvPr>
        </p:nvSpPr>
        <p:spPr/>
        <p:txBody>
          <a:bodyPr/>
          <a:lstStyle/>
          <a:p>
            <a:r>
              <a:rPr lang="it-IT" smtClean="0"/>
              <a:t>CJCC 2014 VAWA Continuation Webinar</a:t>
            </a:r>
            <a:endParaRPr lang="en-US"/>
          </a:p>
        </p:txBody>
      </p:sp>
      <p:sp>
        <p:nvSpPr>
          <p:cNvPr id="3" name="Slide Number Placeholder 2"/>
          <p:cNvSpPr>
            <a:spLocks noGrp="1"/>
          </p:cNvSpPr>
          <p:nvPr>
            <p:ph type="sldNum" sz="quarter" idx="12"/>
          </p:nvPr>
        </p:nvSpPr>
        <p:spPr/>
        <p:txBody>
          <a:bodyPr/>
          <a:lstStyle/>
          <a:p>
            <a:fld id="{223738B1-341B-49AF-95EE-40024C14E5AC}" type="slidenum">
              <a:rPr lang="en-US" smtClean="0"/>
              <a:t>21</a:t>
            </a:fld>
            <a:endParaRPr lang="en-US"/>
          </a:p>
        </p:txBody>
      </p:sp>
    </p:spTree>
    <p:extLst>
      <p:ext uri="{BB962C8B-B14F-4D97-AF65-F5344CB8AC3E}">
        <p14:creationId xmlns:p14="http://schemas.microsoft.com/office/powerpoint/2010/main" val="344978897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2"/>
          <p:cNvSpPr>
            <a:spLocks noGrp="1" noChangeArrowheads="1"/>
          </p:cNvSpPr>
          <p:nvPr>
            <p:ph type="title" idx="4294967295"/>
          </p:nvPr>
        </p:nvSpPr>
        <p:spPr>
          <a:xfrm>
            <a:off x="152400" y="717550"/>
            <a:ext cx="8001000" cy="1143000"/>
          </a:xfrm>
        </p:spPr>
        <p:txBody>
          <a:bodyPr/>
          <a:lstStyle/>
          <a:p>
            <a:pPr eaLnBrk="1" hangingPunct="1"/>
            <a:r>
              <a:rPr lang="en-US" sz="4800" dirty="0" smtClean="0"/>
              <a:t>Printing/Media</a:t>
            </a:r>
          </a:p>
        </p:txBody>
      </p:sp>
      <p:sp>
        <p:nvSpPr>
          <p:cNvPr id="59395" name="Rectangle 3"/>
          <p:cNvSpPr>
            <a:spLocks noGrp="1" noChangeArrowheads="1"/>
          </p:cNvSpPr>
          <p:nvPr>
            <p:ph type="body" idx="4294967295"/>
          </p:nvPr>
        </p:nvSpPr>
        <p:spPr>
          <a:xfrm>
            <a:off x="609600" y="2209800"/>
            <a:ext cx="8001000" cy="3733800"/>
          </a:xfrm>
        </p:spPr>
        <p:txBody>
          <a:bodyPr>
            <a:normAutofit/>
          </a:bodyPr>
          <a:lstStyle/>
          <a:p>
            <a:pPr eaLnBrk="1" hangingPunct="1">
              <a:buFont typeface="Arial" pitchFamily="34" charset="0"/>
              <a:buChar char="•"/>
            </a:pPr>
            <a:r>
              <a:rPr lang="en-US" sz="1800" dirty="0" smtClean="0"/>
              <a:t>Acknowledge funding source</a:t>
            </a:r>
          </a:p>
          <a:p>
            <a:pPr lvl="3"/>
            <a:r>
              <a:rPr lang="en-US" sz="1800" dirty="0" smtClean="0"/>
              <a:t>Wording located in </a:t>
            </a:r>
            <a:r>
              <a:rPr lang="en-US" sz="1800" dirty="0" err="1" smtClean="0"/>
              <a:t>subgrantee</a:t>
            </a:r>
            <a:r>
              <a:rPr lang="en-US" sz="1800" dirty="0" smtClean="0"/>
              <a:t> manual – may depend on whether  entire publication or only portions are funded --“This project is supported by Award No. _____ awarded by the Office for Victims of Crime, office of Justice Programs and administered by the Criminal Justice Coordinating Council”</a:t>
            </a:r>
          </a:p>
          <a:p>
            <a:pPr eaLnBrk="1" hangingPunct="1">
              <a:buFont typeface="Arial" pitchFamily="34" charset="0"/>
              <a:buChar char="•"/>
            </a:pPr>
            <a:r>
              <a:rPr lang="en-US" sz="1800" dirty="0" smtClean="0"/>
              <a:t>Provide example </a:t>
            </a:r>
            <a:r>
              <a:rPr lang="en-US" sz="1800" b="1" dirty="0" smtClean="0"/>
              <a:t>30 days before purchase</a:t>
            </a:r>
            <a:r>
              <a:rPr lang="en-US" sz="1800" dirty="0" smtClean="0"/>
              <a:t> for budget approval</a:t>
            </a:r>
          </a:p>
          <a:p>
            <a:pPr eaLnBrk="1" hangingPunct="1">
              <a:buFont typeface="Arial" pitchFamily="34" charset="0"/>
              <a:buChar char="•"/>
            </a:pPr>
            <a:r>
              <a:rPr lang="en-US" sz="1800" dirty="0" smtClean="0"/>
              <a:t>Submit copy of final brochures, </a:t>
            </a:r>
            <a:r>
              <a:rPr lang="en-US" sz="1800" dirty="0" err="1" smtClean="0"/>
              <a:t>etc</a:t>
            </a:r>
            <a:r>
              <a:rPr lang="en-US" sz="1800" dirty="0" smtClean="0"/>
              <a:t> with request for reimbursement</a:t>
            </a:r>
          </a:p>
        </p:txBody>
      </p:sp>
      <p:pic>
        <p:nvPicPr>
          <p:cNvPr id="59396" name="Picture 4" descr="bs00628a"/>
          <p:cNvPicPr>
            <a:picLocks noChangeAspect="1" noChangeArrowheads="1"/>
          </p:cNvPicPr>
          <p:nvPr/>
        </p:nvPicPr>
        <p:blipFill>
          <a:blip r:embed="rId3" cstate="print"/>
          <a:srcRect/>
          <a:stretch>
            <a:fillRect/>
          </a:stretch>
        </p:blipFill>
        <p:spPr bwMode="auto">
          <a:xfrm>
            <a:off x="6858000" y="465463"/>
            <a:ext cx="1752600" cy="1403350"/>
          </a:xfrm>
          <a:prstGeom prst="rect">
            <a:avLst/>
          </a:prstGeom>
          <a:noFill/>
          <a:ln w="9525">
            <a:noFill/>
            <a:miter lim="800000"/>
            <a:headEnd/>
            <a:tailEnd/>
          </a:ln>
        </p:spPr>
      </p:pic>
      <p:sp>
        <p:nvSpPr>
          <p:cNvPr id="2" name="Footer Placeholder 1"/>
          <p:cNvSpPr>
            <a:spLocks noGrp="1"/>
          </p:cNvSpPr>
          <p:nvPr>
            <p:ph type="ftr" sz="quarter" idx="11"/>
          </p:nvPr>
        </p:nvSpPr>
        <p:spPr/>
        <p:txBody>
          <a:bodyPr/>
          <a:lstStyle/>
          <a:p>
            <a:r>
              <a:rPr lang="it-IT" smtClean="0"/>
              <a:t>CJCC 2014 VAWA Continuation Webinar</a:t>
            </a:r>
            <a:endParaRPr lang="en-US"/>
          </a:p>
        </p:txBody>
      </p:sp>
      <p:sp>
        <p:nvSpPr>
          <p:cNvPr id="3" name="Slide Number Placeholder 2"/>
          <p:cNvSpPr>
            <a:spLocks noGrp="1"/>
          </p:cNvSpPr>
          <p:nvPr>
            <p:ph type="sldNum" sz="quarter" idx="12"/>
          </p:nvPr>
        </p:nvSpPr>
        <p:spPr/>
        <p:txBody>
          <a:bodyPr/>
          <a:lstStyle/>
          <a:p>
            <a:fld id="{223738B1-341B-49AF-95EE-40024C14E5AC}" type="slidenum">
              <a:rPr lang="en-US" smtClean="0"/>
              <a:t>22</a:t>
            </a:fld>
            <a:endParaRPr lang="en-US"/>
          </a:p>
        </p:txBody>
      </p:sp>
    </p:spTree>
    <p:extLst>
      <p:ext uri="{BB962C8B-B14F-4D97-AF65-F5344CB8AC3E}">
        <p14:creationId xmlns:p14="http://schemas.microsoft.com/office/powerpoint/2010/main" val="101878075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p:txBody>
          <a:bodyPr/>
          <a:lstStyle/>
          <a:p>
            <a:pPr algn="l" eaLnBrk="1" hangingPunct="1"/>
            <a:r>
              <a:rPr lang="en-US" sz="3600" b="1" smtClean="0"/>
              <a:t>E.</a:t>
            </a:r>
            <a:r>
              <a:rPr lang="en-US" sz="3600" smtClean="0"/>
              <a:t> Printing</a:t>
            </a:r>
          </a:p>
        </p:txBody>
      </p:sp>
      <p:pic>
        <p:nvPicPr>
          <p:cNvPr id="6146"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0500" y="1676400"/>
            <a:ext cx="9017300" cy="1638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Footer Placeholder 1"/>
          <p:cNvSpPr>
            <a:spLocks noGrp="1"/>
          </p:cNvSpPr>
          <p:nvPr>
            <p:ph type="ftr" sz="quarter" idx="11"/>
          </p:nvPr>
        </p:nvSpPr>
        <p:spPr/>
        <p:txBody>
          <a:bodyPr/>
          <a:lstStyle/>
          <a:p>
            <a:r>
              <a:rPr lang="it-IT" smtClean="0"/>
              <a:t>CJCC 2014 VAWA Continuation Webinar</a:t>
            </a:r>
            <a:endParaRPr lang="en-US"/>
          </a:p>
        </p:txBody>
      </p:sp>
      <p:sp>
        <p:nvSpPr>
          <p:cNvPr id="3" name="Slide Number Placeholder 2"/>
          <p:cNvSpPr>
            <a:spLocks noGrp="1"/>
          </p:cNvSpPr>
          <p:nvPr>
            <p:ph type="sldNum" sz="quarter" idx="12"/>
          </p:nvPr>
        </p:nvSpPr>
        <p:spPr/>
        <p:txBody>
          <a:bodyPr/>
          <a:lstStyle/>
          <a:p>
            <a:fld id="{223738B1-341B-49AF-95EE-40024C14E5AC}" type="slidenum">
              <a:rPr lang="en-US" smtClean="0"/>
              <a:t>23</a:t>
            </a:fld>
            <a:endParaRPr lang="en-US"/>
          </a:p>
        </p:txBody>
      </p:sp>
    </p:spTree>
    <p:extLst>
      <p:ext uri="{BB962C8B-B14F-4D97-AF65-F5344CB8AC3E}">
        <p14:creationId xmlns:p14="http://schemas.microsoft.com/office/powerpoint/2010/main" val="139189034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2"/>
          <p:cNvSpPr>
            <a:spLocks noGrp="1" noChangeArrowheads="1"/>
          </p:cNvSpPr>
          <p:nvPr>
            <p:ph type="title" idx="4294967295"/>
          </p:nvPr>
        </p:nvSpPr>
        <p:spPr>
          <a:xfrm>
            <a:off x="0" y="533400"/>
            <a:ext cx="8001000" cy="1143000"/>
          </a:xfrm>
        </p:spPr>
        <p:txBody>
          <a:bodyPr/>
          <a:lstStyle/>
          <a:p>
            <a:pPr algn="ctr" eaLnBrk="1" hangingPunct="1"/>
            <a:r>
              <a:rPr lang="en-US" sz="6600" dirty="0" smtClean="0"/>
              <a:t>Other</a:t>
            </a:r>
            <a:endParaRPr lang="en-US" dirty="0" smtClean="0"/>
          </a:p>
        </p:txBody>
      </p:sp>
      <p:sp>
        <p:nvSpPr>
          <p:cNvPr id="60419" name="Rectangle 3"/>
          <p:cNvSpPr>
            <a:spLocks noGrp="1" noChangeArrowheads="1"/>
          </p:cNvSpPr>
          <p:nvPr>
            <p:ph type="body" idx="4294967295"/>
          </p:nvPr>
        </p:nvSpPr>
        <p:spPr>
          <a:xfrm>
            <a:off x="762000" y="2209800"/>
            <a:ext cx="8001000" cy="2590800"/>
          </a:xfrm>
        </p:spPr>
        <p:txBody>
          <a:bodyPr>
            <a:noAutofit/>
          </a:bodyPr>
          <a:lstStyle/>
          <a:p>
            <a:pPr eaLnBrk="1" hangingPunct="1">
              <a:buFont typeface="Arial" pitchFamily="34" charset="0"/>
              <a:buChar char="•"/>
              <a:tabLst>
                <a:tab pos="5599113" algn="l"/>
              </a:tabLst>
            </a:pPr>
            <a:r>
              <a:rPr lang="en-US" sz="2900" dirty="0" smtClean="0"/>
              <a:t>Rent, Local/Long distance, Cell phone, Utility bill (time periods should be noted in description)</a:t>
            </a:r>
          </a:p>
          <a:p>
            <a:pPr eaLnBrk="1" hangingPunct="1">
              <a:buFont typeface="Arial" pitchFamily="34" charset="0"/>
              <a:buChar char="•"/>
              <a:tabLst>
                <a:tab pos="5599113" algn="l"/>
              </a:tabLst>
            </a:pPr>
            <a:endParaRPr lang="en-US" sz="2900" dirty="0" smtClean="0"/>
          </a:p>
          <a:p>
            <a:pPr eaLnBrk="1" hangingPunct="1">
              <a:buFont typeface="Arial" pitchFamily="34" charset="0"/>
              <a:buChar char="•"/>
              <a:tabLst>
                <a:tab pos="5599113" algn="l"/>
              </a:tabLst>
            </a:pPr>
            <a:r>
              <a:rPr lang="en-US" sz="2900" dirty="0" smtClean="0"/>
              <a:t>Copy of contractual/consultant agreement should be submitted to CJCC and kept on file</a:t>
            </a:r>
          </a:p>
        </p:txBody>
      </p:sp>
      <p:sp>
        <p:nvSpPr>
          <p:cNvPr id="2" name="Footer Placeholder 1"/>
          <p:cNvSpPr>
            <a:spLocks noGrp="1"/>
          </p:cNvSpPr>
          <p:nvPr>
            <p:ph type="ftr" sz="quarter" idx="11"/>
          </p:nvPr>
        </p:nvSpPr>
        <p:spPr/>
        <p:txBody>
          <a:bodyPr/>
          <a:lstStyle/>
          <a:p>
            <a:r>
              <a:rPr lang="it-IT" smtClean="0"/>
              <a:t>CJCC 2014 VAWA Continuation Webinar</a:t>
            </a:r>
            <a:endParaRPr lang="en-US"/>
          </a:p>
        </p:txBody>
      </p:sp>
      <p:sp>
        <p:nvSpPr>
          <p:cNvPr id="3" name="Slide Number Placeholder 2"/>
          <p:cNvSpPr>
            <a:spLocks noGrp="1"/>
          </p:cNvSpPr>
          <p:nvPr>
            <p:ph type="sldNum" sz="quarter" idx="12"/>
          </p:nvPr>
        </p:nvSpPr>
        <p:spPr/>
        <p:txBody>
          <a:bodyPr/>
          <a:lstStyle/>
          <a:p>
            <a:fld id="{223738B1-341B-49AF-95EE-40024C14E5AC}" type="slidenum">
              <a:rPr lang="en-US" smtClean="0"/>
              <a:t>24</a:t>
            </a:fld>
            <a:endParaRPr lang="en-US"/>
          </a:p>
        </p:txBody>
      </p:sp>
    </p:spTree>
    <p:extLst>
      <p:ext uri="{BB962C8B-B14F-4D97-AF65-F5344CB8AC3E}">
        <p14:creationId xmlns:p14="http://schemas.microsoft.com/office/powerpoint/2010/main" val="90169558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p:txBody>
          <a:bodyPr/>
          <a:lstStyle/>
          <a:p>
            <a:pPr marL="838200" indent="-838200" algn="l" eaLnBrk="1" hangingPunct="1"/>
            <a:r>
              <a:rPr lang="en-US" sz="3600" b="1" dirty="0" smtClean="0"/>
              <a:t>F. </a:t>
            </a:r>
            <a:r>
              <a:rPr lang="en-US" sz="3600" dirty="0" smtClean="0"/>
              <a:t>(1)</a:t>
            </a:r>
            <a:r>
              <a:rPr lang="en-US" sz="3600" b="1" dirty="0" smtClean="0"/>
              <a:t> </a:t>
            </a:r>
            <a:r>
              <a:rPr lang="en-US" sz="3600" dirty="0" smtClean="0"/>
              <a:t>Other/Costs</a:t>
            </a:r>
          </a:p>
        </p:txBody>
      </p:sp>
      <p:pic>
        <p:nvPicPr>
          <p:cNvPr id="7170"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14224" y="2057400"/>
            <a:ext cx="8686800" cy="2047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Footer Placeholder 1"/>
          <p:cNvSpPr>
            <a:spLocks noGrp="1"/>
          </p:cNvSpPr>
          <p:nvPr>
            <p:ph type="ftr" sz="quarter" idx="11"/>
          </p:nvPr>
        </p:nvSpPr>
        <p:spPr/>
        <p:txBody>
          <a:bodyPr/>
          <a:lstStyle/>
          <a:p>
            <a:r>
              <a:rPr lang="it-IT" smtClean="0"/>
              <a:t>CJCC 2014 VAWA Continuation Webinar</a:t>
            </a:r>
            <a:endParaRPr lang="en-US"/>
          </a:p>
        </p:txBody>
      </p:sp>
      <p:sp>
        <p:nvSpPr>
          <p:cNvPr id="3" name="Slide Number Placeholder 2"/>
          <p:cNvSpPr>
            <a:spLocks noGrp="1"/>
          </p:cNvSpPr>
          <p:nvPr>
            <p:ph type="sldNum" sz="quarter" idx="12"/>
          </p:nvPr>
        </p:nvSpPr>
        <p:spPr/>
        <p:txBody>
          <a:bodyPr/>
          <a:lstStyle/>
          <a:p>
            <a:fld id="{223738B1-341B-49AF-95EE-40024C14E5AC}" type="slidenum">
              <a:rPr lang="en-US" smtClean="0"/>
              <a:t>25</a:t>
            </a:fld>
            <a:endParaRPr lang="en-US"/>
          </a:p>
        </p:txBody>
      </p:sp>
    </p:spTree>
    <p:extLst>
      <p:ext uri="{BB962C8B-B14F-4D97-AF65-F5344CB8AC3E}">
        <p14:creationId xmlns:p14="http://schemas.microsoft.com/office/powerpoint/2010/main" val="107045277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idx="4294967295"/>
          </p:nvPr>
        </p:nvSpPr>
        <p:spPr>
          <a:xfrm>
            <a:off x="381000" y="533400"/>
            <a:ext cx="8001000" cy="1066800"/>
          </a:xfrm>
        </p:spPr>
        <p:txBody>
          <a:bodyPr>
            <a:noAutofit/>
          </a:bodyPr>
          <a:lstStyle/>
          <a:p>
            <a:pPr algn="ctr" eaLnBrk="1" hangingPunct="1"/>
            <a:r>
              <a:rPr lang="en-US" sz="4800" dirty="0" smtClean="0"/>
              <a:t>Contractual/Consultant Policies</a:t>
            </a:r>
          </a:p>
        </p:txBody>
      </p:sp>
      <p:sp>
        <p:nvSpPr>
          <p:cNvPr id="61443" name="Rectangle 3"/>
          <p:cNvSpPr>
            <a:spLocks noGrp="1" noChangeArrowheads="1"/>
          </p:cNvSpPr>
          <p:nvPr>
            <p:ph type="body" idx="4294967295"/>
          </p:nvPr>
        </p:nvSpPr>
        <p:spPr>
          <a:xfrm>
            <a:off x="1143000" y="1981200"/>
            <a:ext cx="8001000" cy="4343400"/>
          </a:xfrm>
        </p:spPr>
        <p:txBody>
          <a:bodyPr/>
          <a:lstStyle/>
          <a:p>
            <a:pPr eaLnBrk="1" hangingPunct="1">
              <a:buFont typeface="Arial" pitchFamily="34" charset="0"/>
              <a:buChar char="•"/>
            </a:pPr>
            <a:r>
              <a:rPr lang="en-US" sz="2400" dirty="0" smtClean="0"/>
              <a:t>Fees cannot exceed $450/day or $56.25/hour</a:t>
            </a:r>
          </a:p>
          <a:p>
            <a:pPr eaLnBrk="1" hangingPunct="1">
              <a:buFont typeface="Arial" pitchFamily="34" charset="0"/>
              <a:buChar char="•"/>
            </a:pPr>
            <a:r>
              <a:rPr lang="en-US" sz="2400" dirty="0" smtClean="0"/>
              <a:t>Written contract</a:t>
            </a:r>
          </a:p>
          <a:p>
            <a:pPr lvl="3"/>
            <a:r>
              <a:rPr lang="en-US" sz="2000" dirty="0" smtClean="0"/>
              <a:t>Services to be performed</a:t>
            </a:r>
          </a:p>
          <a:p>
            <a:pPr lvl="3"/>
            <a:r>
              <a:rPr lang="en-US" sz="2000" dirty="0" smtClean="0"/>
              <a:t>Rate of compensation – should be reasonable according to past billing history or market rate (submit samples to CJCC)</a:t>
            </a:r>
          </a:p>
          <a:p>
            <a:pPr lvl="3"/>
            <a:r>
              <a:rPr lang="en-US" sz="2000" dirty="0" smtClean="0"/>
              <a:t>Length of time services will be provided</a:t>
            </a:r>
          </a:p>
          <a:p>
            <a:pPr eaLnBrk="1" hangingPunct="1">
              <a:buFont typeface="Arial" pitchFamily="34" charset="0"/>
              <a:buChar char="•"/>
            </a:pPr>
            <a:r>
              <a:rPr lang="en-US" sz="2400" dirty="0" smtClean="0"/>
              <a:t>Payment for services rendered</a:t>
            </a:r>
          </a:p>
          <a:p>
            <a:pPr eaLnBrk="1" hangingPunct="1">
              <a:buFont typeface="Arial" pitchFamily="34" charset="0"/>
              <a:buChar char="•"/>
            </a:pPr>
            <a:r>
              <a:rPr lang="en-US" sz="2400" dirty="0" smtClean="0"/>
              <a:t>Services during contract period</a:t>
            </a:r>
          </a:p>
        </p:txBody>
      </p:sp>
      <p:pic>
        <p:nvPicPr>
          <p:cNvPr id="61444" name="Picture 6" descr="BD06937_"/>
          <p:cNvPicPr>
            <a:picLocks noChangeAspect="1" noChangeArrowheads="1"/>
          </p:cNvPicPr>
          <p:nvPr/>
        </p:nvPicPr>
        <p:blipFill>
          <a:blip r:embed="rId3" cstate="print"/>
          <a:srcRect/>
          <a:stretch>
            <a:fillRect/>
          </a:stretch>
        </p:blipFill>
        <p:spPr bwMode="auto">
          <a:xfrm>
            <a:off x="7010400" y="5029200"/>
            <a:ext cx="1676400" cy="1557338"/>
          </a:xfrm>
          <a:prstGeom prst="rect">
            <a:avLst/>
          </a:prstGeom>
          <a:noFill/>
          <a:ln w="9525">
            <a:noFill/>
            <a:miter lim="800000"/>
            <a:headEnd/>
            <a:tailEnd/>
          </a:ln>
        </p:spPr>
      </p:pic>
      <p:sp>
        <p:nvSpPr>
          <p:cNvPr id="2" name="Footer Placeholder 1"/>
          <p:cNvSpPr>
            <a:spLocks noGrp="1"/>
          </p:cNvSpPr>
          <p:nvPr>
            <p:ph type="ftr" sz="quarter" idx="11"/>
          </p:nvPr>
        </p:nvSpPr>
        <p:spPr/>
        <p:txBody>
          <a:bodyPr/>
          <a:lstStyle/>
          <a:p>
            <a:r>
              <a:rPr lang="it-IT" smtClean="0"/>
              <a:t>CJCC 2014 VAWA Continuation Webinar</a:t>
            </a:r>
            <a:endParaRPr lang="en-US"/>
          </a:p>
        </p:txBody>
      </p:sp>
      <p:sp>
        <p:nvSpPr>
          <p:cNvPr id="3" name="Slide Number Placeholder 2"/>
          <p:cNvSpPr>
            <a:spLocks noGrp="1"/>
          </p:cNvSpPr>
          <p:nvPr>
            <p:ph type="sldNum" sz="quarter" idx="12"/>
          </p:nvPr>
        </p:nvSpPr>
        <p:spPr/>
        <p:txBody>
          <a:bodyPr/>
          <a:lstStyle/>
          <a:p>
            <a:fld id="{223738B1-341B-49AF-95EE-40024C14E5AC}" type="slidenum">
              <a:rPr lang="en-US" smtClean="0"/>
              <a:t>26</a:t>
            </a:fld>
            <a:endParaRPr lang="en-US"/>
          </a:p>
        </p:txBody>
      </p:sp>
    </p:spTree>
    <p:extLst>
      <p:ext uri="{BB962C8B-B14F-4D97-AF65-F5344CB8AC3E}">
        <p14:creationId xmlns:p14="http://schemas.microsoft.com/office/powerpoint/2010/main" val="201211415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ChangeArrowheads="1"/>
          </p:cNvSpPr>
          <p:nvPr>
            <p:ph type="title"/>
          </p:nvPr>
        </p:nvSpPr>
        <p:spPr/>
        <p:txBody>
          <a:bodyPr/>
          <a:lstStyle/>
          <a:p>
            <a:pPr algn="l" eaLnBrk="1" hangingPunct="1"/>
            <a:r>
              <a:rPr lang="en-US" sz="3600" b="1" dirty="0" smtClean="0"/>
              <a:t>F. </a:t>
            </a:r>
            <a:r>
              <a:rPr lang="en-US" sz="3600" dirty="0" smtClean="0"/>
              <a:t>(2) Other/Consultants</a:t>
            </a:r>
          </a:p>
        </p:txBody>
      </p:sp>
      <p:pic>
        <p:nvPicPr>
          <p:cNvPr id="8194"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6200" y="1676400"/>
            <a:ext cx="8763000" cy="1676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8195" name="Picture 3"/>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277444" y="4191000"/>
            <a:ext cx="4524375" cy="7334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Footer Placeholder 1"/>
          <p:cNvSpPr>
            <a:spLocks noGrp="1"/>
          </p:cNvSpPr>
          <p:nvPr>
            <p:ph type="ftr" sz="quarter" idx="11"/>
          </p:nvPr>
        </p:nvSpPr>
        <p:spPr/>
        <p:txBody>
          <a:bodyPr/>
          <a:lstStyle/>
          <a:p>
            <a:r>
              <a:rPr lang="it-IT" smtClean="0"/>
              <a:t>CJCC 2014 VAWA Continuation Webinar</a:t>
            </a:r>
            <a:endParaRPr lang="en-US"/>
          </a:p>
        </p:txBody>
      </p:sp>
      <p:sp>
        <p:nvSpPr>
          <p:cNvPr id="3" name="Slide Number Placeholder 2"/>
          <p:cNvSpPr>
            <a:spLocks noGrp="1"/>
          </p:cNvSpPr>
          <p:nvPr>
            <p:ph type="sldNum" sz="quarter" idx="12"/>
          </p:nvPr>
        </p:nvSpPr>
        <p:spPr/>
        <p:txBody>
          <a:bodyPr/>
          <a:lstStyle/>
          <a:p>
            <a:fld id="{223738B1-341B-49AF-95EE-40024C14E5AC}" type="slidenum">
              <a:rPr lang="en-US" smtClean="0"/>
              <a:t>27</a:t>
            </a:fld>
            <a:endParaRPr lang="en-US"/>
          </a:p>
        </p:txBody>
      </p:sp>
    </p:spTree>
    <p:extLst>
      <p:ext uri="{BB962C8B-B14F-4D97-AF65-F5344CB8AC3E}">
        <p14:creationId xmlns:p14="http://schemas.microsoft.com/office/powerpoint/2010/main" val="375077653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295400"/>
          </a:xfrm>
        </p:spPr>
        <p:txBody>
          <a:bodyPr/>
          <a:lstStyle/>
          <a:p>
            <a:r>
              <a:rPr lang="en-US" dirty="0" smtClean="0"/>
              <a:t>Budget Summary	</a:t>
            </a:r>
            <a:endParaRPr lang="en-US" dirty="0"/>
          </a:p>
        </p:txBody>
      </p:sp>
      <p:sp>
        <p:nvSpPr>
          <p:cNvPr id="4" name="Content Placeholder 3"/>
          <p:cNvSpPr>
            <a:spLocks noGrp="1"/>
          </p:cNvSpPr>
          <p:nvPr>
            <p:ph idx="1"/>
          </p:nvPr>
        </p:nvSpPr>
        <p:spPr/>
        <p:txBody>
          <a:bodyPr/>
          <a:lstStyle/>
          <a:p>
            <a:endParaRPr lang="en-US"/>
          </a:p>
        </p:txBody>
      </p:sp>
      <p:pic>
        <p:nvPicPr>
          <p:cNvPr id="4098"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28600" y="1295400"/>
            <a:ext cx="8839200" cy="5486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Footer Placeholder 2"/>
          <p:cNvSpPr>
            <a:spLocks noGrp="1"/>
          </p:cNvSpPr>
          <p:nvPr>
            <p:ph type="ftr" sz="quarter" idx="11"/>
          </p:nvPr>
        </p:nvSpPr>
        <p:spPr/>
        <p:txBody>
          <a:bodyPr/>
          <a:lstStyle/>
          <a:p>
            <a:r>
              <a:rPr lang="it-IT" smtClean="0"/>
              <a:t>CJCC 2014 VAWA Continuation Webinar</a:t>
            </a:r>
            <a:endParaRPr lang="en-US"/>
          </a:p>
        </p:txBody>
      </p:sp>
      <p:sp>
        <p:nvSpPr>
          <p:cNvPr id="5" name="Slide Number Placeholder 4"/>
          <p:cNvSpPr>
            <a:spLocks noGrp="1"/>
          </p:cNvSpPr>
          <p:nvPr>
            <p:ph type="sldNum" sz="quarter" idx="12"/>
          </p:nvPr>
        </p:nvSpPr>
        <p:spPr/>
        <p:txBody>
          <a:bodyPr/>
          <a:lstStyle/>
          <a:p>
            <a:fld id="{223738B1-341B-49AF-95EE-40024C14E5AC}" type="slidenum">
              <a:rPr lang="en-US" smtClean="0"/>
              <a:t>28</a:t>
            </a:fld>
            <a:endParaRPr lang="en-US"/>
          </a:p>
        </p:txBody>
      </p:sp>
    </p:spTree>
    <p:extLst>
      <p:ext uri="{BB962C8B-B14F-4D97-AF65-F5344CB8AC3E}">
        <p14:creationId xmlns:p14="http://schemas.microsoft.com/office/powerpoint/2010/main" val="123138298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ChangeArrowheads="1"/>
          </p:cNvSpPr>
          <p:nvPr>
            <p:ph type="title" idx="4294967295"/>
          </p:nvPr>
        </p:nvSpPr>
        <p:spPr>
          <a:xfrm>
            <a:off x="-1" y="762000"/>
            <a:ext cx="9105253" cy="1143000"/>
          </a:xfrm>
        </p:spPr>
        <p:txBody>
          <a:bodyPr/>
          <a:lstStyle/>
          <a:p>
            <a:pPr algn="ctr" eaLnBrk="1" hangingPunct="1"/>
            <a:r>
              <a:rPr lang="en-US" sz="4800" dirty="0" smtClean="0"/>
              <a:t>Matching Funds – </a:t>
            </a:r>
            <a:r>
              <a:rPr lang="en-US" sz="4800" dirty="0" smtClean="0"/>
              <a:t>VAWA Criminal Justice Agencies </a:t>
            </a:r>
            <a:r>
              <a:rPr lang="en-US" sz="4800" dirty="0" smtClean="0"/>
              <a:t>ONLY</a:t>
            </a:r>
          </a:p>
        </p:txBody>
      </p:sp>
      <p:sp>
        <p:nvSpPr>
          <p:cNvPr id="2" name="Footer Placeholder 1"/>
          <p:cNvSpPr>
            <a:spLocks noGrp="1"/>
          </p:cNvSpPr>
          <p:nvPr>
            <p:ph type="ftr" sz="quarter" idx="11"/>
          </p:nvPr>
        </p:nvSpPr>
        <p:spPr/>
        <p:txBody>
          <a:bodyPr/>
          <a:lstStyle/>
          <a:p>
            <a:r>
              <a:rPr lang="it-IT" smtClean="0"/>
              <a:t>CJCC 2014 VAWA Continuation Webinar</a:t>
            </a:r>
            <a:endParaRPr lang="en-US"/>
          </a:p>
        </p:txBody>
      </p:sp>
      <p:sp>
        <p:nvSpPr>
          <p:cNvPr id="3" name="Slide Number Placeholder 2"/>
          <p:cNvSpPr>
            <a:spLocks noGrp="1"/>
          </p:cNvSpPr>
          <p:nvPr>
            <p:ph type="sldNum" sz="quarter" idx="12"/>
          </p:nvPr>
        </p:nvSpPr>
        <p:spPr/>
        <p:txBody>
          <a:bodyPr/>
          <a:lstStyle/>
          <a:p>
            <a:fld id="{223738B1-341B-49AF-95EE-40024C14E5AC}" type="slidenum">
              <a:rPr lang="en-US" smtClean="0"/>
              <a:t>29</a:t>
            </a:fld>
            <a:endParaRPr lang="en-US"/>
          </a:p>
        </p:txBody>
      </p:sp>
      <p:graphicFrame>
        <p:nvGraphicFramePr>
          <p:cNvPr id="4" name="Table 3"/>
          <p:cNvGraphicFramePr>
            <a:graphicFrameLocks noGrp="1"/>
          </p:cNvGraphicFramePr>
          <p:nvPr>
            <p:extLst>
              <p:ext uri="{D42A27DB-BD31-4B8C-83A1-F6EECF244321}">
                <p14:modId xmlns:p14="http://schemas.microsoft.com/office/powerpoint/2010/main" val="2517807384"/>
              </p:ext>
            </p:extLst>
          </p:nvPr>
        </p:nvGraphicFramePr>
        <p:xfrm>
          <a:off x="659166" y="2362200"/>
          <a:ext cx="8027635" cy="3861218"/>
        </p:xfrm>
        <a:graphic>
          <a:graphicData uri="http://schemas.openxmlformats.org/drawingml/2006/table">
            <a:tbl>
              <a:tblPr>
                <a:tableStyleId>{69CF1AB2-1976-4502-BF36-3FF5EA218861}</a:tableStyleId>
              </a:tblPr>
              <a:tblGrid>
                <a:gridCol w="4701685"/>
                <a:gridCol w="1587385"/>
                <a:gridCol w="1738565"/>
              </a:tblGrid>
              <a:tr h="1592435">
                <a:tc>
                  <a:txBody>
                    <a:bodyPr/>
                    <a:lstStyle/>
                    <a:p>
                      <a:pPr marL="0" marR="0" algn="ctr">
                        <a:spcBef>
                          <a:spcPts val="0"/>
                        </a:spcBef>
                        <a:spcAft>
                          <a:spcPts val="0"/>
                        </a:spcAft>
                      </a:pPr>
                      <a:r>
                        <a:rPr lang="en-US" sz="2000" dirty="0">
                          <a:effectLst/>
                        </a:rPr>
                        <a:t>Situation</a:t>
                      </a:r>
                      <a:endParaRPr lang="en-US" sz="2400" b="1" dirty="0">
                        <a:solidFill>
                          <a:srgbClr val="000000"/>
                        </a:solidFill>
                        <a:effectLst/>
                        <a:latin typeface="Times New Roman" panose="02020603050405020304" pitchFamily="18" charset="0"/>
                        <a:ea typeface="Times New Roman" panose="02020603050405020304" pitchFamily="18" charset="0"/>
                      </a:endParaRPr>
                    </a:p>
                  </a:txBody>
                  <a:tcPr marL="68580" marR="68580" marT="0" marB="0" anchor="ctr">
                    <a:solidFill>
                      <a:schemeClr val="tx2">
                        <a:lumMod val="40000"/>
                        <a:lumOff val="60000"/>
                      </a:schemeClr>
                    </a:solidFill>
                  </a:tcPr>
                </a:tc>
                <a:tc>
                  <a:txBody>
                    <a:bodyPr/>
                    <a:lstStyle/>
                    <a:p>
                      <a:pPr marL="0" marR="0" algn="ctr">
                        <a:spcBef>
                          <a:spcPts val="0"/>
                        </a:spcBef>
                        <a:spcAft>
                          <a:spcPts val="0"/>
                        </a:spcAft>
                      </a:pPr>
                      <a:r>
                        <a:rPr lang="en-US" sz="2000" dirty="0">
                          <a:effectLst/>
                        </a:rPr>
                        <a:t>Match is waived for the subgrantee</a:t>
                      </a:r>
                      <a:endParaRPr lang="en-US" sz="2400" b="1" dirty="0">
                        <a:solidFill>
                          <a:srgbClr val="000000"/>
                        </a:solidFill>
                        <a:effectLst/>
                        <a:latin typeface="Times New Roman" panose="02020603050405020304" pitchFamily="18" charset="0"/>
                        <a:ea typeface="Times New Roman" panose="02020603050405020304" pitchFamily="18" charset="0"/>
                      </a:endParaRPr>
                    </a:p>
                  </a:txBody>
                  <a:tcPr marL="68580" marR="68580" marT="0" marB="0" anchor="ctr">
                    <a:solidFill>
                      <a:schemeClr val="tx2">
                        <a:lumMod val="40000"/>
                        <a:lumOff val="60000"/>
                      </a:schemeClr>
                    </a:solidFill>
                  </a:tcPr>
                </a:tc>
                <a:tc>
                  <a:txBody>
                    <a:bodyPr/>
                    <a:lstStyle/>
                    <a:p>
                      <a:pPr marL="0" marR="0" algn="ctr">
                        <a:spcBef>
                          <a:spcPts val="0"/>
                        </a:spcBef>
                        <a:spcAft>
                          <a:spcPts val="0"/>
                        </a:spcAft>
                      </a:pPr>
                      <a:r>
                        <a:rPr lang="en-US" sz="2000" dirty="0">
                          <a:effectLst/>
                        </a:rPr>
                        <a:t>25% match is required</a:t>
                      </a:r>
                      <a:endParaRPr lang="en-US" sz="2400" b="1" dirty="0">
                        <a:solidFill>
                          <a:srgbClr val="000000"/>
                        </a:solidFill>
                        <a:effectLst/>
                        <a:latin typeface="Times New Roman" panose="02020603050405020304" pitchFamily="18" charset="0"/>
                        <a:ea typeface="Times New Roman" panose="02020603050405020304" pitchFamily="18" charset="0"/>
                      </a:endParaRPr>
                    </a:p>
                  </a:txBody>
                  <a:tcPr marL="68580" marR="68580" marT="0" marB="0" anchor="ctr">
                    <a:solidFill>
                      <a:schemeClr val="tx2">
                        <a:lumMod val="40000"/>
                        <a:lumOff val="60000"/>
                      </a:schemeClr>
                    </a:solidFill>
                  </a:tcPr>
                </a:tc>
              </a:tr>
              <a:tr h="546808">
                <a:tc>
                  <a:txBody>
                    <a:bodyPr/>
                    <a:lstStyle/>
                    <a:p>
                      <a:pPr marL="0" marR="0">
                        <a:spcBef>
                          <a:spcPts val="0"/>
                        </a:spcBef>
                        <a:spcAft>
                          <a:spcPts val="0"/>
                        </a:spcAft>
                      </a:pPr>
                      <a:r>
                        <a:rPr lang="en-US" sz="1800">
                          <a:effectLst/>
                        </a:rPr>
                        <a:t>Award to victim service provider for victim services </a:t>
                      </a:r>
                      <a:endParaRPr lang="en-US" sz="2000">
                        <a:solidFill>
                          <a:srgbClr val="000000"/>
                        </a:solidFill>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lgn="ctr">
                        <a:spcBef>
                          <a:spcPts val="0"/>
                        </a:spcBef>
                        <a:spcAft>
                          <a:spcPts val="0"/>
                        </a:spcAft>
                      </a:pPr>
                      <a:r>
                        <a:rPr lang="en-US" sz="1800">
                          <a:effectLst/>
                        </a:rPr>
                        <a:t>X</a:t>
                      </a:r>
                      <a:endParaRPr lang="en-US" sz="2000">
                        <a:solidFill>
                          <a:srgbClr val="000000"/>
                        </a:solidFill>
                        <a:effectLst/>
                        <a:latin typeface="Times New Roman" panose="02020603050405020304" pitchFamily="18" charset="0"/>
                        <a:ea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800">
                          <a:effectLst/>
                        </a:rPr>
                        <a:t> </a:t>
                      </a:r>
                      <a:endParaRPr lang="en-US" sz="2000">
                        <a:solidFill>
                          <a:srgbClr val="000000"/>
                        </a:solidFill>
                        <a:effectLst/>
                        <a:latin typeface="Times New Roman" panose="02020603050405020304" pitchFamily="18" charset="0"/>
                        <a:ea typeface="Times New Roman" panose="02020603050405020304" pitchFamily="18" charset="0"/>
                      </a:endParaRPr>
                    </a:p>
                  </a:txBody>
                  <a:tcPr marL="68580" marR="68580" marT="0" marB="0" anchor="ctr"/>
                </a:tc>
              </a:tr>
              <a:tr h="721079">
                <a:tc>
                  <a:txBody>
                    <a:bodyPr/>
                    <a:lstStyle/>
                    <a:p>
                      <a:pPr marL="0" marR="0">
                        <a:spcBef>
                          <a:spcPts val="0"/>
                        </a:spcBef>
                        <a:spcAft>
                          <a:spcPts val="0"/>
                        </a:spcAft>
                      </a:pPr>
                      <a:r>
                        <a:rPr lang="en-US" sz="1800" dirty="0">
                          <a:effectLst/>
                        </a:rPr>
                        <a:t>Award to victim service provider for another purpose (for example law enforcement training) </a:t>
                      </a:r>
                      <a:endParaRPr lang="en-US" sz="2000" dirty="0">
                        <a:solidFill>
                          <a:srgbClr val="000000"/>
                        </a:solidFill>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lgn="ctr">
                        <a:spcBef>
                          <a:spcPts val="0"/>
                        </a:spcBef>
                        <a:spcAft>
                          <a:spcPts val="0"/>
                        </a:spcAft>
                      </a:pPr>
                      <a:r>
                        <a:rPr lang="en-US" sz="1800">
                          <a:effectLst/>
                        </a:rPr>
                        <a:t>X</a:t>
                      </a:r>
                      <a:endParaRPr lang="en-US" sz="2000">
                        <a:solidFill>
                          <a:srgbClr val="000000"/>
                        </a:solidFill>
                        <a:effectLst/>
                        <a:latin typeface="Times New Roman" panose="02020603050405020304" pitchFamily="18" charset="0"/>
                        <a:ea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800">
                          <a:effectLst/>
                        </a:rPr>
                        <a:t> </a:t>
                      </a:r>
                      <a:endParaRPr lang="en-US" sz="2000">
                        <a:solidFill>
                          <a:srgbClr val="000000"/>
                        </a:solidFill>
                        <a:effectLst/>
                        <a:latin typeface="Times New Roman" panose="02020603050405020304" pitchFamily="18" charset="0"/>
                        <a:ea typeface="Times New Roman" panose="02020603050405020304" pitchFamily="18" charset="0"/>
                      </a:endParaRPr>
                    </a:p>
                  </a:txBody>
                  <a:tcPr marL="68580" marR="68580" marT="0" marB="0" anchor="ctr"/>
                </a:tc>
              </a:tr>
              <a:tr h="348543">
                <a:tc>
                  <a:txBody>
                    <a:bodyPr/>
                    <a:lstStyle/>
                    <a:p>
                      <a:pPr marL="0" marR="0">
                        <a:spcBef>
                          <a:spcPts val="0"/>
                        </a:spcBef>
                        <a:spcAft>
                          <a:spcPts val="0"/>
                        </a:spcAft>
                      </a:pPr>
                      <a:r>
                        <a:rPr lang="en-US" sz="1800">
                          <a:effectLst/>
                        </a:rPr>
                        <a:t>Award to tribe </a:t>
                      </a:r>
                      <a:endParaRPr lang="en-US" sz="2000">
                        <a:solidFill>
                          <a:srgbClr val="000000"/>
                        </a:solidFill>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lgn="ctr">
                        <a:spcBef>
                          <a:spcPts val="0"/>
                        </a:spcBef>
                        <a:spcAft>
                          <a:spcPts val="0"/>
                        </a:spcAft>
                      </a:pPr>
                      <a:r>
                        <a:rPr lang="en-US" sz="1800">
                          <a:effectLst/>
                        </a:rPr>
                        <a:t>X</a:t>
                      </a:r>
                      <a:endParaRPr lang="en-US" sz="2000">
                        <a:solidFill>
                          <a:srgbClr val="000000"/>
                        </a:solidFill>
                        <a:effectLst/>
                        <a:latin typeface="Times New Roman" panose="02020603050405020304" pitchFamily="18" charset="0"/>
                        <a:ea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800">
                          <a:effectLst/>
                        </a:rPr>
                        <a:t> </a:t>
                      </a:r>
                      <a:endParaRPr lang="en-US" sz="2000">
                        <a:solidFill>
                          <a:srgbClr val="000000"/>
                        </a:solidFill>
                        <a:effectLst/>
                        <a:latin typeface="Times New Roman" panose="02020603050405020304" pitchFamily="18" charset="0"/>
                        <a:ea typeface="Times New Roman" panose="02020603050405020304" pitchFamily="18" charset="0"/>
                      </a:endParaRPr>
                    </a:p>
                  </a:txBody>
                  <a:tcPr marL="68580" marR="68580" marT="0" marB="0" anchor="ctr"/>
                </a:tc>
              </a:tr>
              <a:tr h="372536">
                <a:tc>
                  <a:txBody>
                    <a:bodyPr/>
                    <a:lstStyle/>
                    <a:p>
                      <a:pPr marL="0" marR="0">
                        <a:spcBef>
                          <a:spcPts val="0"/>
                        </a:spcBef>
                        <a:spcAft>
                          <a:spcPts val="0"/>
                        </a:spcAft>
                      </a:pPr>
                      <a:r>
                        <a:rPr lang="en-US" sz="1800">
                          <a:effectLst/>
                        </a:rPr>
                        <a:t>Awards to courts, law enforcement, prosecution </a:t>
                      </a:r>
                      <a:endParaRPr lang="en-US" sz="2000">
                        <a:solidFill>
                          <a:srgbClr val="000000"/>
                        </a:solidFill>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lgn="ctr">
                        <a:spcBef>
                          <a:spcPts val="0"/>
                        </a:spcBef>
                        <a:spcAft>
                          <a:spcPts val="0"/>
                        </a:spcAft>
                      </a:pPr>
                      <a:r>
                        <a:rPr lang="en-US" sz="1800">
                          <a:effectLst/>
                        </a:rPr>
                        <a:t> </a:t>
                      </a:r>
                      <a:endParaRPr lang="en-US" sz="2000">
                        <a:solidFill>
                          <a:srgbClr val="000000"/>
                        </a:solidFill>
                        <a:effectLst/>
                        <a:latin typeface="Times New Roman" panose="02020603050405020304" pitchFamily="18" charset="0"/>
                        <a:ea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800" dirty="0">
                          <a:effectLst/>
                        </a:rPr>
                        <a:t>X</a:t>
                      </a:r>
                      <a:endParaRPr lang="en-US" sz="2000" dirty="0">
                        <a:solidFill>
                          <a:srgbClr val="000000"/>
                        </a:solidFill>
                        <a:effectLst/>
                        <a:latin typeface="Times New Roman" panose="02020603050405020304" pitchFamily="18" charset="0"/>
                        <a:ea typeface="Times New Roman" panose="02020603050405020304" pitchFamily="18" charset="0"/>
                      </a:endParaRPr>
                    </a:p>
                  </a:txBody>
                  <a:tcPr marL="68580" marR="68580" marT="0" marB="0" anchor="ctr"/>
                </a:tc>
              </a:tr>
            </a:tbl>
          </a:graphicData>
        </a:graphic>
      </p:graphicFrame>
    </p:spTree>
    <p:extLst>
      <p:ext uri="{BB962C8B-B14F-4D97-AF65-F5344CB8AC3E}">
        <p14:creationId xmlns:p14="http://schemas.microsoft.com/office/powerpoint/2010/main" val="410145839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Overview</a:t>
            </a:r>
            <a:endParaRPr lang="en-US" dirty="0"/>
          </a:p>
        </p:txBody>
      </p:sp>
      <p:sp>
        <p:nvSpPr>
          <p:cNvPr id="3" name="Content Placeholder 2"/>
          <p:cNvSpPr>
            <a:spLocks noGrp="1"/>
          </p:cNvSpPr>
          <p:nvPr>
            <p:ph idx="1"/>
          </p:nvPr>
        </p:nvSpPr>
        <p:spPr>
          <a:xfrm>
            <a:off x="457200" y="1981200"/>
            <a:ext cx="8229600" cy="4144963"/>
          </a:xfrm>
        </p:spPr>
        <p:txBody>
          <a:bodyPr>
            <a:normAutofit/>
          </a:bodyPr>
          <a:lstStyle/>
          <a:p>
            <a:r>
              <a:rPr lang="en-US" dirty="0" smtClean="0"/>
              <a:t>STOP VAWA Formula </a:t>
            </a:r>
            <a:r>
              <a:rPr lang="en-US" dirty="0"/>
              <a:t>Grant </a:t>
            </a:r>
            <a:r>
              <a:rPr lang="en-US" dirty="0" smtClean="0"/>
              <a:t>Program was </a:t>
            </a:r>
            <a:r>
              <a:rPr lang="en-US" dirty="0"/>
              <a:t>created under the </a:t>
            </a:r>
            <a:r>
              <a:rPr lang="en-US" dirty="0" smtClean="0"/>
              <a:t>1995 Violence Against Women Act</a:t>
            </a:r>
          </a:p>
          <a:p>
            <a:r>
              <a:rPr lang="en-US" dirty="0"/>
              <a:t>By statute, the STOP Formula Grant </a:t>
            </a:r>
            <a:r>
              <a:rPr lang="en-US" dirty="0" smtClean="0"/>
              <a:t>Program…</a:t>
            </a:r>
          </a:p>
          <a:p>
            <a:pPr lvl="1"/>
            <a:r>
              <a:rPr lang="en-US" sz="2000" dirty="0" smtClean="0"/>
              <a:t>supports </a:t>
            </a:r>
            <a:r>
              <a:rPr lang="en-US" sz="2000" dirty="0"/>
              <a:t>communities in their efforts to develop and strengthen effective </a:t>
            </a:r>
            <a:r>
              <a:rPr lang="en-US" sz="2000" b="1" dirty="0"/>
              <a:t>law enforcement and prosecution strategies</a:t>
            </a:r>
            <a:r>
              <a:rPr lang="en-US" sz="2000" dirty="0"/>
              <a:t> to combat violent crimes against women </a:t>
            </a:r>
            <a:endParaRPr lang="en-US" sz="2000" dirty="0" smtClean="0"/>
          </a:p>
          <a:p>
            <a:pPr lvl="1"/>
            <a:r>
              <a:rPr lang="en-US" sz="2000" dirty="0" smtClean="0"/>
              <a:t>develop </a:t>
            </a:r>
            <a:r>
              <a:rPr lang="en-US" sz="2000" dirty="0"/>
              <a:t>and strengthen </a:t>
            </a:r>
            <a:r>
              <a:rPr lang="en-US" sz="2000" b="1" dirty="0"/>
              <a:t>victim services </a:t>
            </a:r>
            <a:r>
              <a:rPr lang="en-US" sz="2000" dirty="0"/>
              <a:t>in cases involving violent crimes against women. </a:t>
            </a:r>
            <a:endParaRPr lang="en-US" sz="2000" dirty="0" smtClean="0"/>
          </a:p>
          <a:p>
            <a:pPr lvl="1"/>
            <a:r>
              <a:rPr lang="en-US" sz="2000" b="1" dirty="0" smtClean="0"/>
              <a:t>ONLY</a:t>
            </a:r>
            <a:r>
              <a:rPr lang="en-US" sz="2000" dirty="0" smtClean="0"/>
              <a:t> covers the crimes of domestic violence, dating violence, sexual assault and stalking</a:t>
            </a:r>
          </a:p>
        </p:txBody>
      </p:sp>
      <p:sp>
        <p:nvSpPr>
          <p:cNvPr id="4" name="Footer Placeholder 3"/>
          <p:cNvSpPr>
            <a:spLocks noGrp="1"/>
          </p:cNvSpPr>
          <p:nvPr>
            <p:ph type="ftr" sz="quarter" idx="11"/>
          </p:nvPr>
        </p:nvSpPr>
        <p:spPr/>
        <p:txBody>
          <a:bodyPr/>
          <a:lstStyle/>
          <a:p>
            <a:r>
              <a:rPr lang="it-IT" smtClean="0"/>
              <a:t>CJCC 2014 VAWA Continuation Webinar</a:t>
            </a:r>
            <a:endParaRPr lang="en-US"/>
          </a:p>
        </p:txBody>
      </p:sp>
      <p:sp>
        <p:nvSpPr>
          <p:cNvPr id="5" name="Slide Number Placeholder 4"/>
          <p:cNvSpPr>
            <a:spLocks noGrp="1"/>
          </p:cNvSpPr>
          <p:nvPr>
            <p:ph type="sldNum" sz="quarter" idx="12"/>
          </p:nvPr>
        </p:nvSpPr>
        <p:spPr/>
        <p:txBody>
          <a:bodyPr/>
          <a:lstStyle/>
          <a:p>
            <a:fld id="{223738B1-341B-49AF-95EE-40024C14E5AC}" type="slidenum">
              <a:rPr lang="en-US" smtClean="0"/>
              <a:t>3</a:t>
            </a:fld>
            <a:endParaRPr lang="en-US"/>
          </a:p>
        </p:txBody>
      </p:sp>
    </p:spTree>
    <p:extLst>
      <p:ext uri="{BB962C8B-B14F-4D97-AF65-F5344CB8AC3E}">
        <p14:creationId xmlns:p14="http://schemas.microsoft.com/office/powerpoint/2010/main" val="2006436814"/>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title" idx="4294967295"/>
          </p:nvPr>
        </p:nvSpPr>
        <p:spPr>
          <a:xfrm>
            <a:off x="0" y="609600"/>
            <a:ext cx="8915400" cy="1143000"/>
          </a:xfrm>
        </p:spPr>
        <p:txBody>
          <a:bodyPr/>
          <a:lstStyle/>
          <a:p>
            <a:pPr algn="ctr" eaLnBrk="1" hangingPunct="1"/>
            <a:r>
              <a:rPr lang="en-US" sz="5400" dirty="0" smtClean="0"/>
              <a:t>Matching Funds </a:t>
            </a:r>
            <a:r>
              <a:rPr lang="en-US" sz="5400" dirty="0" smtClean="0"/>
              <a:t>(cont.)</a:t>
            </a:r>
            <a:endParaRPr lang="en-US" sz="5400" dirty="0" smtClean="0"/>
          </a:p>
        </p:txBody>
      </p:sp>
      <p:sp>
        <p:nvSpPr>
          <p:cNvPr id="36867" name="Rectangle 3"/>
          <p:cNvSpPr>
            <a:spLocks noGrp="1" noChangeArrowheads="1"/>
          </p:cNvSpPr>
          <p:nvPr>
            <p:ph type="body" idx="4294967295"/>
          </p:nvPr>
        </p:nvSpPr>
        <p:spPr>
          <a:xfrm>
            <a:off x="1143000" y="2133600"/>
            <a:ext cx="8001000" cy="3733800"/>
          </a:xfrm>
        </p:spPr>
        <p:txBody>
          <a:bodyPr>
            <a:noAutofit/>
          </a:bodyPr>
          <a:lstStyle/>
          <a:p>
            <a:pPr eaLnBrk="1" hangingPunct="1">
              <a:buFont typeface="Arial" pitchFamily="34" charset="0"/>
              <a:buChar char="•"/>
            </a:pPr>
            <a:r>
              <a:rPr lang="en-US" sz="2400" dirty="0" smtClean="0"/>
              <a:t>Same use as federal funds</a:t>
            </a:r>
          </a:p>
          <a:p>
            <a:pPr eaLnBrk="1" hangingPunct="1">
              <a:buFont typeface="Arial" pitchFamily="34" charset="0"/>
              <a:buChar char="•"/>
            </a:pPr>
            <a:r>
              <a:rPr lang="en-US" sz="2400" dirty="0" smtClean="0"/>
              <a:t>Expended/obtained during contract period</a:t>
            </a:r>
          </a:p>
          <a:p>
            <a:pPr eaLnBrk="1" hangingPunct="1">
              <a:buFont typeface="Arial" pitchFamily="34" charset="0"/>
              <a:buChar char="•"/>
            </a:pPr>
            <a:r>
              <a:rPr lang="en-US" sz="2400" dirty="0" smtClean="0"/>
              <a:t>Records of match maintained</a:t>
            </a:r>
          </a:p>
          <a:p>
            <a:pPr lvl="2"/>
            <a:r>
              <a:rPr lang="en-US" sz="2400" dirty="0" smtClean="0"/>
              <a:t>Source </a:t>
            </a:r>
          </a:p>
          <a:p>
            <a:pPr lvl="2"/>
            <a:r>
              <a:rPr lang="en-US" sz="2400" dirty="0" smtClean="0"/>
              <a:t>Amount</a:t>
            </a:r>
          </a:p>
          <a:p>
            <a:pPr lvl="2"/>
            <a:r>
              <a:rPr lang="en-US" sz="2400" dirty="0" smtClean="0"/>
              <a:t>Period used</a:t>
            </a:r>
          </a:p>
          <a:p>
            <a:pPr lvl="2"/>
            <a:r>
              <a:rPr lang="en-US" sz="2400" dirty="0" smtClean="0"/>
              <a:t>Contracts should be current</a:t>
            </a:r>
          </a:p>
        </p:txBody>
      </p:sp>
      <p:sp>
        <p:nvSpPr>
          <p:cNvPr id="2" name="Footer Placeholder 1"/>
          <p:cNvSpPr>
            <a:spLocks noGrp="1"/>
          </p:cNvSpPr>
          <p:nvPr>
            <p:ph type="ftr" sz="quarter" idx="11"/>
          </p:nvPr>
        </p:nvSpPr>
        <p:spPr/>
        <p:txBody>
          <a:bodyPr/>
          <a:lstStyle/>
          <a:p>
            <a:r>
              <a:rPr lang="it-IT" smtClean="0"/>
              <a:t>CJCC 2014 VAWA Continuation Webinar</a:t>
            </a:r>
            <a:endParaRPr lang="en-US"/>
          </a:p>
        </p:txBody>
      </p:sp>
      <p:sp>
        <p:nvSpPr>
          <p:cNvPr id="3" name="Slide Number Placeholder 2"/>
          <p:cNvSpPr>
            <a:spLocks noGrp="1"/>
          </p:cNvSpPr>
          <p:nvPr>
            <p:ph type="sldNum" sz="quarter" idx="12"/>
          </p:nvPr>
        </p:nvSpPr>
        <p:spPr/>
        <p:txBody>
          <a:bodyPr/>
          <a:lstStyle/>
          <a:p>
            <a:fld id="{223738B1-341B-49AF-95EE-40024C14E5AC}" type="slidenum">
              <a:rPr lang="en-US" smtClean="0"/>
              <a:t>30</a:t>
            </a:fld>
            <a:endParaRPr lang="en-US"/>
          </a:p>
        </p:txBody>
      </p:sp>
    </p:spTree>
    <p:extLst>
      <p:ext uri="{BB962C8B-B14F-4D97-AF65-F5344CB8AC3E}">
        <p14:creationId xmlns:p14="http://schemas.microsoft.com/office/powerpoint/2010/main" val="38062441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ChangeArrowheads="1"/>
          </p:cNvSpPr>
          <p:nvPr>
            <p:ph type="title" idx="4294967295"/>
          </p:nvPr>
        </p:nvSpPr>
        <p:spPr>
          <a:xfrm>
            <a:off x="-1" y="762000"/>
            <a:ext cx="9105253" cy="1143000"/>
          </a:xfrm>
        </p:spPr>
        <p:txBody>
          <a:bodyPr/>
          <a:lstStyle/>
          <a:p>
            <a:r>
              <a:rPr lang="en-US" sz="4800" dirty="0"/>
              <a:t>Matching Funds (cont.)</a:t>
            </a:r>
            <a:endParaRPr lang="en-US" sz="4800" dirty="0" smtClean="0"/>
          </a:p>
        </p:txBody>
      </p:sp>
      <p:sp>
        <p:nvSpPr>
          <p:cNvPr id="40963" name="Rectangle 3"/>
          <p:cNvSpPr>
            <a:spLocks noGrp="1" noChangeArrowheads="1"/>
          </p:cNvSpPr>
          <p:nvPr>
            <p:ph type="body" idx="4294967295"/>
          </p:nvPr>
        </p:nvSpPr>
        <p:spPr>
          <a:xfrm>
            <a:off x="533400" y="2362200"/>
            <a:ext cx="8610600" cy="4267200"/>
          </a:xfrm>
        </p:spPr>
        <p:txBody>
          <a:bodyPr>
            <a:normAutofit/>
          </a:bodyPr>
          <a:lstStyle/>
          <a:p>
            <a:pPr eaLnBrk="1" hangingPunct="1"/>
            <a:r>
              <a:rPr lang="en-US" sz="2800" dirty="0" smtClean="0"/>
              <a:t>25% </a:t>
            </a:r>
            <a:r>
              <a:rPr lang="en-US" sz="2800" dirty="0" smtClean="0"/>
              <a:t>of Total Project Cost </a:t>
            </a:r>
          </a:p>
          <a:p>
            <a:pPr lvl="1" eaLnBrk="1" hangingPunct="1"/>
            <a:r>
              <a:rPr lang="en-US" sz="2800" b="1" dirty="0" smtClean="0"/>
              <a:t>Cash</a:t>
            </a:r>
            <a:r>
              <a:rPr lang="en-US" sz="2800" dirty="0" smtClean="0"/>
              <a:t> – any allowable item or service </a:t>
            </a:r>
            <a:r>
              <a:rPr lang="en-US" sz="2800" u="sng" dirty="0" smtClean="0"/>
              <a:t>paid</a:t>
            </a:r>
            <a:r>
              <a:rPr lang="en-US" sz="2800" dirty="0" smtClean="0"/>
              <a:t> </a:t>
            </a:r>
            <a:r>
              <a:rPr lang="en-US" sz="2800" u="sng" dirty="0" smtClean="0"/>
              <a:t>for</a:t>
            </a:r>
            <a:r>
              <a:rPr lang="en-US" sz="2800" dirty="0" smtClean="0"/>
              <a:t> by the agency.</a:t>
            </a:r>
          </a:p>
          <a:p>
            <a:pPr lvl="1" eaLnBrk="1" hangingPunct="1"/>
            <a:r>
              <a:rPr lang="en-US" sz="2800" b="1" dirty="0" smtClean="0"/>
              <a:t>In-Kind</a:t>
            </a:r>
            <a:r>
              <a:rPr lang="en-US" sz="2800" dirty="0" smtClean="0"/>
              <a:t> – a donation of tangible expendable goods, services or work space including allowable volunteer time.</a:t>
            </a:r>
          </a:p>
        </p:txBody>
      </p:sp>
      <p:sp>
        <p:nvSpPr>
          <p:cNvPr id="2" name="Footer Placeholder 1"/>
          <p:cNvSpPr>
            <a:spLocks noGrp="1"/>
          </p:cNvSpPr>
          <p:nvPr>
            <p:ph type="ftr" sz="quarter" idx="11"/>
          </p:nvPr>
        </p:nvSpPr>
        <p:spPr/>
        <p:txBody>
          <a:bodyPr/>
          <a:lstStyle/>
          <a:p>
            <a:r>
              <a:rPr lang="it-IT" smtClean="0"/>
              <a:t>CJCC 2014 VAWA Continuation Webinar</a:t>
            </a:r>
            <a:endParaRPr lang="en-US"/>
          </a:p>
        </p:txBody>
      </p:sp>
      <p:sp>
        <p:nvSpPr>
          <p:cNvPr id="3" name="Slide Number Placeholder 2"/>
          <p:cNvSpPr>
            <a:spLocks noGrp="1"/>
          </p:cNvSpPr>
          <p:nvPr>
            <p:ph type="sldNum" sz="quarter" idx="12"/>
          </p:nvPr>
        </p:nvSpPr>
        <p:spPr/>
        <p:txBody>
          <a:bodyPr/>
          <a:lstStyle/>
          <a:p>
            <a:fld id="{223738B1-341B-49AF-95EE-40024C14E5AC}" type="slidenum">
              <a:rPr lang="en-US" smtClean="0"/>
              <a:t>31</a:t>
            </a:fld>
            <a:endParaRPr lang="en-US"/>
          </a:p>
        </p:txBody>
      </p:sp>
    </p:spTree>
    <p:extLst>
      <p:ext uri="{BB962C8B-B14F-4D97-AF65-F5344CB8AC3E}">
        <p14:creationId xmlns:p14="http://schemas.microsoft.com/office/powerpoint/2010/main" val="3257889005"/>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2"/>
          <p:cNvSpPr>
            <a:spLocks noGrp="1" noChangeArrowheads="1"/>
          </p:cNvSpPr>
          <p:nvPr>
            <p:ph type="title" idx="4294967295"/>
          </p:nvPr>
        </p:nvSpPr>
        <p:spPr>
          <a:xfrm>
            <a:off x="558006" y="228600"/>
            <a:ext cx="8001000" cy="1143000"/>
          </a:xfrm>
        </p:spPr>
        <p:txBody>
          <a:bodyPr/>
          <a:lstStyle/>
          <a:p>
            <a:pPr algn="ctr" eaLnBrk="1" hangingPunct="1"/>
            <a:r>
              <a:rPr lang="en-US" sz="4800" dirty="0" smtClean="0"/>
              <a:t>Unallowable Expenses</a:t>
            </a:r>
          </a:p>
        </p:txBody>
      </p:sp>
      <p:sp>
        <p:nvSpPr>
          <p:cNvPr id="62467" name="Rectangle 3"/>
          <p:cNvSpPr>
            <a:spLocks noGrp="1" noChangeArrowheads="1"/>
          </p:cNvSpPr>
          <p:nvPr>
            <p:ph type="body" sz="half" idx="4294967295"/>
          </p:nvPr>
        </p:nvSpPr>
        <p:spPr>
          <a:xfrm>
            <a:off x="442118" y="1676400"/>
            <a:ext cx="3748881" cy="2286000"/>
          </a:xfrm>
        </p:spPr>
        <p:txBody>
          <a:bodyPr>
            <a:normAutofit lnSpcReduction="10000"/>
          </a:bodyPr>
          <a:lstStyle/>
          <a:p>
            <a:pPr eaLnBrk="1" hangingPunct="1">
              <a:buFont typeface="Arial" pitchFamily="34" charset="0"/>
              <a:buChar char="•"/>
            </a:pPr>
            <a:r>
              <a:rPr lang="en-US" sz="2200" dirty="0" smtClean="0"/>
              <a:t>Non-budgeted items</a:t>
            </a:r>
          </a:p>
          <a:p>
            <a:pPr eaLnBrk="1" hangingPunct="1">
              <a:buFont typeface="Arial" pitchFamily="34" charset="0"/>
              <a:buChar char="•"/>
            </a:pPr>
            <a:r>
              <a:rPr lang="en-US" sz="2200" dirty="0" smtClean="0"/>
              <a:t>Bonuses</a:t>
            </a:r>
          </a:p>
          <a:p>
            <a:pPr eaLnBrk="1" hangingPunct="1">
              <a:buFont typeface="Arial" pitchFamily="34" charset="0"/>
              <a:buChar char="•"/>
            </a:pPr>
            <a:r>
              <a:rPr lang="en-US" sz="2200" dirty="0" smtClean="0"/>
              <a:t>Entertainment (including food)</a:t>
            </a:r>
          </a:p>
          <a:p>
            <a:pPr eaLnBrk="1" hangingPunct="1">
              <a:buFont typeface="Arial" pitchFamily="34" charset="0"/>
              <a:buChar char="•"/>
            </a:pPr>
            <a:r>
              <a:rPr lang="en-US" sz="2200" dirty="0" smtClean="0"/>
              <a:t>Alcohol</a:t>
            </a:r>
          </a:p>
          <a:p>
            <a:pPr eaLnBrk="1" hangingPunct="1">
              <a:buFont typeface="Arial" pitchFamily="34" charset="0"/>
              <a:buChar char="•"/>
            </a:pPr>
            <a:r>
              <a:rPr lang="en-US" sz="2200" dirty="0" smtClean="0"/>
              <a:t>Fundraising</a:t>
            </a:r>
          </a:p>
        </p:txBody>
      </p:sp>
      <p:sp>
        <p:nvSpPr>
          <p:cNvPr id="62468" name="Rectangle 4"/>
          <p:cNvSpPr>
            <a:spLocks noGrp="1" noChangeArrowheads="1"/>
          </p:cNvSpPr>
          <p:nvPr>
            <p:ph type="body" sz="half" idx="4294967295"/>
          </p:nvPr>
        </p:nvSpPr>
        <p:spPr>
          <a:xfrm>
            <a:off x="4495800" y="1752600"/>
            <a:ext cx="4624388" cy="2209800"/>
          </a:xfrm>
        </p:spPr>
        <p:txBody>
          <a:bodyPr>
            <a:normAutofit fontScale="92500" lnSpcReduction="10000"/>
          </a:bodyPr>
          <a:lstStyle/>
          <a:p>
            <a:pPr eaLnBrk="1" hangingPunct="1">
              <a:lnSpc>
                <a:spcPct val="80000"/>
              </a:lnSpc>
              <a:buFont typeface="Arial" pitchFamily="34" charset="0"/>
              <a:buChar char="•"/>
            </a:pPr>
            <a:r>
              <a:rPr lang="en-US" sz="2200" dirty="0" smtClean="0"/>
              <a:t>Non-grant related Accounting/Bookkeeping expense </a:t>
            </a:r>
          </a:p>
          <a:p>
            <a:pPr eaLnBrk="1" hangingPunct="1">
              <a:lnSpc>
                <a:spcPct val="80000"/>
              </a:lnSpc>
              <a:buFont typeface="Arial" pitchFamily="34" charset="0"/>
              <a:buChar char="•"/>
            </a:pPr>
            <a:r>
              <a:rPr lang="en-US" sz="2200" dirty="0" smtClean="0"/>
              <a:t>Renovations/construction – unless making services ADA compliant (e.g. wheelchair ramp</a:t>
            </a:r>
            <a:r>
              <a:rPr lang="en-US" sz="2200" dirty="0" smtClean="0"/>
              <a:t>)</a:t>
            </a:r>
          </a:p>
          <a:p>
            <a:pPr eaLnBrk="1" hangingPunct="1">
              <a:lnSpc>
                <a:spcPct val="80000"/>
              </a:lnSpc>
              <a:buFont typeface="Arial" pitchFamily="34" charset="0"/>
              <a:buChar char="•"/>
            </a:pPr>
            <a:r>
              <a:rPr lang="en-US" sz="2200" dirty="0" smtClean="0"/>
              <a:t>See p. 22-23 of RFA for more allowable and unallowable costs</a:t>
            </a:r>
            <a:endParaRPr lang="en-US" sz="2200" dirty="0" smtClean="0"/>
          </a:p>
          <a:p>
            <a:pPr eaLnBrk="1" hangingPunct="1">
              <a:lnSpc>
                <a:spcPct val="80000"/>
              </a:lnSpc>
              <a:buFont typeface="Wingdings" pitchFamily="2" charset="2"/>
              <a:buNone/>
            </a:pPr>
            <a:endParaRPr lang="en-US" sz="2200" dirty="0" smtClean="0"/>
          </a:p>
        </p:txBody>
      </p:sp>
      <p:pic>
        <p:nvPicPr>
          <p:cNvPr id="62469" name="Picture 6" descr="PE00633_"/>
          <p:cNvPicPr>
            <a:picLocks noChangeAspect="1" noChangeArrowheads="1"/>
          </p:cNvPicPr>
          <p:nvPr/>
        </p:nvPicPr>
        <p:blipFill>
          <a:blip r:embed="rId3" cstate="print"/>
          <a:srcRect/>
          <a:stretch>
            <a:fillRect/>
          </a:stretch>
        </p:blipFill>
        <p:spPr bwMode="auto">
          <a:xfrm>
            <a:off x="0" y="5430838"/>
            <a:ext cx="1752600" cy="1427162"/>
          </a:xfrm>
          <a:prstGeom prst="rect">
            <a:avLst/>
          </a:prstGeom>
          <a:noFill/>
          <a:ln w="9525">
            <a:noFill/>
            <a:miter lim="800000"/>
            <a:headEnd/>
            <a:tailEnd/>
          </a:ln>
        </p:spPr>
      </p:pic>
      <p:pic>
        <p:nvPicPr>
          <p:cNvPr id="62470" name="Picture 7" descr="BD05036_"/>
          <p:cNvPicPr>
            <a:picLocks noChangeAspect="1" noChangeArrowheads="1"/>
          </p:cNvPicPr>
          <p:nvPr/>
        </p:nvPicPr>
        <p:blipFill>
          <a:blip r:embed="rId4" cstate="print"/>
          <a:srcRect/>
          <a:stretch>
            <a:fillRect/>
          </a:stretch>
        </p:blipFill>
        <p:spPr bwMode="auto">
          <a:xfrm>
            <a:off x="2667000" y="5095875"/>
            <a:ext cx="1058863" cy="1762125"/>
          </a:xfrm>
          <a:prstGeom prst="rect">
            <a:avLst/>
          </a:prstGeom>
          <a:noFill/>
          <a:ln w="9525">
            <a:noFill/>
            <a:miter lim="800000"/>
            <a:headEnd/>
            <a:tailEnd/>
          </a:ln>
        </p:spPr>
      </p:pic>
      <p:pic>
        <p:nvPicPr>
          <p:cNvPr id="62471" name="Picture 8" descr="BD07840_"/>
          <p:cNvPicPr>
            <a:picLocks noChangeAspect="1" noChangeArrowheads="1"/>
          </p:cNvPicPr>
          <p:nvPr/>
        </p:nvPicPr>
        <p:blipFill>
          <a:blip r:embed="rId5" cstate="print"/>
          <a:srcRect/>
          <a:stretch>
            <a:fillRect/>
          </a:stretch>
        </p:blipFill>
        <p:spPr bwMode="auto">
          <a:xfrm>
            <a:off x="7315200" y="4876800"/>
            <a:ext cx="1676400" cy="1362075"/>
          </a:xfrm>
          <a:prstGeom prst="rect">
            <a:avLst/>
          </a:prstGeom>
          <a:noFill/>
          <a:ln w="9525">
            <a:noFill/>
            <a:miter lim="800000"/>
            <a:headEnd/>
            <a:tailEnd/>
          </a:ln>
        </p:spPr>
      </p:pic>
      <p:pic>
        <p:nvPicPr>
          <p:cNvPr id="62472" name="Picture 9" descr="HH01314_"/>
          <p:cNvPicPr>
            <a:picLocks noChangeAspect="1" noChangeArrowheads="1"/>
          </p:cNvPicPr>
          <p:nvPr/>
        </p:nvPicPr>
        <p:blipFill>
          <a:blip r:embed="rId6" cstate="print"/>
          <a:srcRect/>
          <a:stretch>
            <a:fillRect/>
          </a:stretch>
        </p:blipFill>
        <p:spPr bwMode="auto">
          <a:xfrm>
            <a:off x="5410200" y="4953000"/>
            <a:ext cx="1747838" cy="1905000"/>
          </a:xfrm>
          <a:prstGeom prst="rect">
            <a:avLst/>
          </a:prstGeom>
          <a:noFill/>
          <a:ln w="9525">
            <a:noFill/>
            <a:miter lim="800000"/>
            <a:headEnd/>
            <a:tailEnd/>
          </a:ln>
        </p:spPr>
      </p:pic>
      <p:pic>
        <p:nvPicPr>
          <p:cNvPr id="62473" name="Picture 10" descr="BD05115_"/>
          <p:cNvPicPr>
            <a:picLocks noChangeAspect="1" noChangeArrowheads="1"/>
          </p:cNvPicPr>
          <p:nvPr/>
        </p:nvPicPr>
        <p:blipFill>
          <a:blip r:embed="rId7" cstate="print"/>
          <a:srcRect/>
          <a:stretch>
            <a:fillRect/>
          </a:stretch>
        </p:blipFill>
        <p:spPr bwMode="auto">
          <a:xfrm>
            <a:off x="3913187" y="4728368"/>
            <a:ext cx="1497013" cy="2049463"/>
          </a:xfrm>
          <a:prstGeom prst="rect">
            <a:avLst/>
          </a:prstGeom>
          <a:noFill/>
          <a:ln w="9525">
            <a:noFill/>
            <a:miter lim="800000"/>
            <a:headEnd/>
            <a:tailEnd/>
          </a:ln>
        </p:spPr>
      </p:pic>
      <p:pic>
        <p:nvPicPr>
          <p:cNvPr id="62474" name="Picture 11" descr="BD00026_"/>
          <p:cNvPicPr>
            <a:picLocks noChangeAspect="1" noChangeArrowheads="1"/>
          </p:cNvPicPr>
          <p:nvPr/>
        </p:nvPicPr>
        <p:blipFill>
          <a:blip r:embed="rId8" cstate="print"/>
          <a:srcRect/>
          <a:stretch>
            <a:fillRect/>
          </a:stretch>
        </p:blipFill>
        <p:spPr bwMode="auto">
          <a:xfrm>
            <a:off x="1371600" y="4648200"/>
            <a:ext cx="1189038" cy="1104900"/>
          </a:xfrm>
          <a:prstGeom prst="rect">
            <a:avLst/>
          </a:prstGeom>
          <a:noFill/>
          <a:ln w="9525">
            <a:noFill/>
            <a:miter lim="800000"/>
            <a:headEnd/>
            <a:tailEnd/>
          </a:ln>
        </p:spPr>
      </p:pic>
      <p:sp>
        <p:nvSpPr>
          <p:cNvPr id="2" name="Footer Placeholder 1"/>
          <p:cNvSpPr>
            <a:spLocks noGrp="1"/>
          </p:cNvSpPr>
          <p:nvPr>
            <p:ph type="ftr" sz="quarter" idx="11"/>
          </p:nvPr>
        </p:nvSpPr>
        <p:spPr/>
        <p:txBody>
          <a:bodyPr/>
          <a:lstStyle/>
          <a:p>
            <a:r>
              <a:rPr lang="it-IT" smtClean="0"/>
              <a:t>CJCC 2014 VAWA Continuation Webinar</a:t>
            </a:r>
            <a:endParaRPr lang="en-US"/>
          </a:p>
        </p:txBody>
      </p:sp>
      <p:sp>
        <p:nvSpPr>
          <p:cNvPr id="3" name="Slide Number Placeholder 2"/>
          <p:cNvSpPr>
            <a:spLocks noGrp="1"/>
          </p:cNvSpPr>
          <p:nvPr>
            <p:ph type="sldNum" sz="quarter" idx="12"/>
          </p:nvPr>
        </p:nvSpPr>
        <p:spPr/>
        <p:txBody>
          <a:bodyPr/>
          <a:lstStyle/>
          <a:p>
            <a:fld id="{223738B1-341B-49AF-95EE-40024C14E5AC}" type="slidenum">
              <a:rPr lang="en-US" smtClean="0"/>
              <a:t>32</a:t>
            </a:fld>
            <a:endParaRPr lang="en-US"/>
          </a:p>
        </p:txBody>
      </p:sp>
    </p:spTree>
    <p:extLst>
      <p:ext uri="{BB962C8B-B14F-4D97-AF65-F5344CB8AC3E}">
        <p14:creationId xmlns:p14="http://schemas.microsoft.com/office/powerpoint/2010/main" val="89575377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Online Application Instructions</a:t>
            </a:r>
            <a:endParaRPr lang="en-US" dirty="0"/>
          </a:p>
        </p:txBody>
      </p:sp>
      <p:sp>
        <p:nvSpPr>
          <p:cNvPr id="3" name="Content Placeholder 2"/>
          <p:cNvSpPr>
            <a:spLocks noGrp="1"/>
          </p:cNvSpPr>
          <p:nvPr>
            <p:ph idx="1"/>
          </p:nvPr>
        </p:nvSpPr>
        <p:spPr/>
        <p:txBody>
          <a:bodyPr/>
          <a:lstStyle/>
          <a:p>
            <a:r>
              <a:rPr lang="en-US" dirty="0"/>
              <a:t>Agencies with more than one 2013 </a:t>
            </a:r>
            <a:r>
              <a:rPr lang="en-US" dirty="0" smtClean="0"/>
              <a:t>award </a:t>
            </a:r>
            <a:r>
              <a:rPr lang="en-US" b="1" i="1" dirty="0"/>
              <a:t>must</a:t>
            </a:r>
            <a:r>
              <a:rPr lang="en-US" dirty="0"/>
              <a:t> submit an application for each grant number to receive continuation funding for that </a:t>
            </a:r>
            <a:r>
              <a:rPr lang="en-US" dirty="0" smtClean="0"/>
              <a:t>award</a:t>
            </a:r>
          </a:p>
          <a:p>
            <a:r>
              <a:rPr lang="en-US" dirty="0" smtClean="0"/>
              <a:t>Applicants </a:t>
            </a:r>
            <a:r>
              <a:rPr lang="en-US" dirty="0"/>
              <a:t>will </a:t>
            </a:r>
            <a:r>
              <a:rPr lang="en-US" b="1" dirty="0"/>
              <a:t>not</a:t>
            </a:r>
            <a:r>
              <a:rPr lang="en-US" dirty="0"/>
              <a:t> be able to log out or log back in once the application is </a:t>
            </a:r>
            <a:r>
              <a:rPr lang="en-US" dirty="0" smtClean="0"/>
              <a:t>started</a:t>
            </a:r>
          </a:p>
          <a:p>
            <a:r>
              <a:rPr lang="en-US" dirty="0" smtClean="0"/>
              <a:t>CJCC </a:t>
            </a:r>
            <a:r>
              <a:rPr lang="en-US" dirty="0"/>
              <a:t>recommends that each applicant compile all information requested in this RFP before beginning the online </a:t>
            </a:r>
            <a:r>
              <a:rPr lang="en-US" dirty="0" smtClean="0"/>
              <a:t>application</a:t>
            </a:r>
          </a:p>
          <a:p>
            <a:r>
              <a:rPr lang="en-US" dirty="0"/>
              <a:t>A</a:t>
            </a:r>
            <a:r>
              <a:rPr lang="en-US" dirty="0" smtClean="0"/>
              <a:t>llow </a:t>
            </a:r>
            <a:r>
              <a:rPr lang="en-US" dirty="0"/>
              <a:t>2-3 hours for </a:t>
            </a:r>
            <a:r>
              <a:rPr lang="en-US" dirty="0" smtClean="0"/>
              <a:t>completion</a:t>
            </a:r>
            <a:endParaRPr lang="en-US" dirty="0"/>
          </a:p>
          <a:p>
            <a:endParaRPr lang="en-US" dirty="0"/>
          </a:p>
        </p:txBody>
      </p:sp>
      <p:sp>
        <p:nvSpPr>
          <p:cNvPr id="4" name="Footer Placeholder 3"/>
          <p:cNvSpPr>
            <a:spLocks noGrp="1"/>
          </p:cNvSpPr>
          <p:nvPr>
            <p:ph type="ftr" sz="quarter" idx="11"/>
          </p:nvPr>
        </p:nvSpPr>
        <p:spPr/>
        <p:txBody>
          <a:bodyPr/>
          <a:lstStyle/>
          <a:p>
            <a:r>
              <a:rPr lang="it-IT" smtClean="0"/>
              <a:t>CJCC 2014 VAWA Continuation Webinar</a:t>
            </a:r>
            <a:endParaRPr lang="en-US"/>
          </a:p>
        </p:txBody>
      </p:sp>
      <p:sp>
        <p:nvSpPr>
          <p:cNvPr id="5" name="Slide Number Placeholder 4"/>
          <p:cNvSpPr>
            <a:spLocks noGrp="1"/>
          </p:cNvSpPr>
          <p:nvPr>
            <p:ph type="sldNum" sz="quarter" idx="12"/>
          </p:nvPr>
        </p:nvSpPr>
        <p:spPr/>
        <p:txBody>
          <a:bodyPr/>
          <a:lstStyle/>
          <a:p>
            <a:fld id="{223738B1-341B-49AF-95EE-40024C14E5AC}" type="slidenum">
              <a:rPr lang="en-US" smtClean="0"/>
              <a:t>33</a:t>
            </a:fld>
            <a:endParaRPr lang="en-US"/>
          </a:p>
        </p:txBody>
      </p:sp>
    </p:spTree>
    <p:extLst>
      <p:ext uri="{BB962C8B-B14F-4D97-AF65-F5344CB8AC3E}">
        <p14:creationId xmlns:p14="http://schemas.microsoft.com/office/powerpoint/2010/main" val="2554774806"/>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Online Application Instructions</a:t>
            </a:r>
            <a:endParaRPr lang="en-US" dirty="0"/>
          </a:p>
        </p:txBody>
      </p:sp>
      <p:sp>
        <p:nvSpPr>
          <p:cNvPr id="3" name="Content Placeholder 2"/>
          <p:cNvSpPr>
            <a:spLocks noGrp="1"/>
          </p:cNvSpPr>
          <p:nvPr>
            <p:ph idx="1"/>
          </p:nvPr>
        </p:nvSpPr>
        <p:spPr/>
        <p:txBody>
          <a:bodyPr/>
          <a:lstStyle/>
          <a:p>
            <a:r>
              <a:rPr lang="en-US" dirty="0" smtClean="0"/>
              <a:t>Technical </a:t>
            </a:r>
            <a:r>
              <a:rPr lang="en-US" dirty="0"/>
              <a:t>difficulties or emergency </a:t>
            </a:r>
            <a:r>
              <a:rPr lang="en-US" dirty="0" smtClean="0"/>
              <a:t>circumstances? Contact </a:t>
            </a:r>
            <a:r>
              <a:rPr lang="en-US" dirty="0"/>
              <a:t>Shontel Wright immediately at </a:t>
            </a:r>
            <a:r>
              <a:rPr lang="en-US" u="sng" dirty="0">
                <a:hlinkClick r:id="rId2"/>
              </a:rPr>
              <a:t>Shontel.Wright@cjcc.ga.gov</a:t>
            </a:r>
            <a:r>
              <a:rPr lang="en-US" u="sng" dirty="0"/>
              <a:t> </a:t>
            </a:r>
            <a:r>
              <a:rPr lang="en-US" dirty="0"/>
              <a:t>or 404.657.1961</a:t>
            </a:r>
            <a:r>
              <a:rPr lang="en-US" i="1" dirty="0"/>
              <a:t> </a:t>
            </a:r>
            <a:r>
              <a:rPr lang="en-US" dirty="0"/>
              <a:t> </a:t>
            </a:r>
          </a:p>
          <a:p>
            <a:r>
              <a:rPr lang="en-US" dirty="0"/>
              <a:t>Applications must be submitted </a:t>
            </a:r>
            <a:r>
              <a:rPr lang="en-US" b="1" dirty="0"/>
              <a:t>by 11:59pm on Saturday,</a:t>
            </a:r>
            <a:r>
              <a:rPr lang="en-US" dirty="0"/>
              <a:t> </a:t>
            </a:r>
            <a:r>
              <a:rPr lang="en-US" b="1" dirty="0"/>
              <a:t>May 31, 2014. </a:t>
            </a:r>
            <a:endParaRPr lang="en-US" b="1" dirty="0" smtClean="0"/>
          </a:p>
          <a:p>
            <a:r>
              <a:rPr lang="en-US" b="1" dirty="0" smtClean="0"/>
              <a:t>There  </a:t>
            </a:r>
            <a:r>
              <a:rPr lang="en-US" b="1" dirty="0"/>
              <a:t>is  no  commitment  on  the  part  of  CJCC  to  fund  an  application  or  to  fund  it  at  the  amount requested</a:t>
            </a:r>
            <a:r>
              <a:rPr lang="en-US" dirty="0"/>
              <a:t>. </a:t>
            </a:r>
          </a:p>
          <a:p>
            <a:endParaRPr lang="en-US" dirty="0"/>
          </a:p>
        </p:txBody>
      </p:sp>
      <p:sp>
        <p:nvSpPr>
          <p:cNvPr id="4" name="Footer Placeholder 3"/>
          <p:cNvSpPr>
            <a:spLocks noGrp="1"/>
          </p:cNvSpPr>
          <p:nvPr>
            <p:ph type="ftr" sz="quarter" idx="11"/>
          </p:nvPr>
        </p:nvSpPr>
        <p:spPr/>
        <p:txBody>
          <a:bodyPr/>
          <a:lstStyle/>
          <a:p>
            <a:r>
              <a:rPr lang="it-IT" smtClean="0"/>
              <a:t>CJCC 2014 VAWA Continuation Webinar</a:t>
            </a:r>
            <a:endParaRPr lang="en-US"/>
          </a:p>
        </p:txBody>
      </p:sp>
      <p:sp>
        <p:nvSpPr>
          <p:cNvPr id="5" name="Slide Number Placeholder 4"/>
          <p:cNvSpPr>
            <a:spLocks noGrp="1"/>
          </p:cNvSpPr>
          <p:nvPr>
            <p:ph type="sldNum" sz="quarter" idx="12"/>
          </p:nvPr>
        </p:nvSpPr>
        <p:spPr/>
        <p:txBody>
          <a:bodyPr/>
          <a:lstStyle/>
          <a:p>
            <a:fld id="{223738B1-341B-49AF-95EE-40024C14E5AC}" type="slidenum">
              <a:rPr lang="en-US" smtClean="0"/>
              <a:t>34</a:t>
            </a:fld>
            <a:endParaRPr lang="en-US"/>
          </a:p>
        </p:txBody>
      </p:sp>
    </p:spTree>
    <p:extLst>
      <p:ext uri="{BB962C8B-B14F-4D97-AF65-F5344CB8AC3E}">
        <p14:creationId xmlns:p14="http://schemas.microsoft.com/office/powerpoint/2010/main" val="4078370027"/>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Completing the Online Application</a:t>
            </a:r>
            <a:endParaRPr lang="en-US" dirty="0"/>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133600" y="1905000"/>
            <a:ext cx="4962326" cy="3969861"/>
          </a:xfrm>
        </p:spPr>
      </p:pic>
      <p:sp>
        <p:nvSpPr>
          <p:cNvPr id="3" name="Footer Placeholder 2"/>
          <p:cNvSpPr>
            <a:spLocks noGrp="1"/>
          </p:cNvSpPr>
          <p:nvPr>
            <p:ph type="ftr" sz="quarter" idx="11"/>
          </p:nvPr>
        </p:nvSpPr>
        <p:spPr/>
        <p:txBody>
          <a:bodyPr/>
          <a:lstStyle/>
          <a:p>
            <a:r>
              <a:rPr lang="it-IT" smtClean="0"/>
              <a:t>CJCC 2014 VAWA Continuation Webinar</a:t>
            </a:r>
            <a:endParaRPr lang="en-US"/>
          </a:p>
        </p:txBody>
      </p:sp>
      <p:sp>
        <p:nvSpPr>
          <p:cNvPr id="5" name="Slide Number Placeholder 4"/>
          <p:cNvSpPr>
            <a:spLocks noGrp="1"/>
          </p:cNvSpPr>
          <p:nvPr>
            <p:ph type="sldNum" sz="quarter" idx="12"/>
          </p:nvPr>
        </p:nvSpPr>
        <p:spPr/>
        <p:txBody>
          <a:bodyPr/>
          <a:lstStyle/>
          <a:p>
            <a:fld id="{223738B1-341B-49AF-95EE-40024C14E5AC}" type="slidenum">
              <a:rPr lang="en-US" smtClean="0"/>
              <a:t>35</a:t>
            </a:fld>
            <a:endParaRPr lang="en-US"/>
          </a:p>
        </p:txBody>
      </p:sp>
    </p:spTree>
    <p:extLst>
      <p:ext uri="{BB962C8B-B14F-4D97-AF65-F5344CB8AC3E}">
        <p14:creationId xmlns:p14="http://schemas.microsoft.com/office/powerpoint/2010/main" val="3595375521"/>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Common Errors</a:t>
            </a:r>
            <a:endParaRPr lang="en-US" dirty="0"/>
          </a:p>
        </p:txBody>
      </p:sp>
      <p:sp>
        <p:nvSpPr>
          <p:cNvPr id="3" name="Content Placeholder 2"/>
          <p:cNvSpPr>
            <a:spLocks noGrp="1"/>
          </p:cNvSpPr>
          <p:nvPr>
            <p:ph idx="1"/>
          </p:nvPr>
        </p:nvSpPr>
        <p:spPr>
          <a:xfrm>
            <a:off x="4191000" y="1600200"/>
            <a:ext cx="4572000" cy="4449763"/>
          </a:xfrm>
        </p:spPr>
        <p:txBody>
          <a:bodyPr>
            <a:noAutofit/>
          </a:bodyPr>
          <a:lstStyle/>
          <a:p>
            <a:r>
              <a:rPr lang="en-US" sz="2800" dirty="0" smtClean="0"/>
              <a:t>Wrong grant number</a:t>
            </a:r>
          </a:p>
          <a:p>
            <a:r>
              <a:rPr lang="en-US" sz="2800" dirty="0" smtClean="0"/>
              <a:t>Budget format</a:t>
            </a:r>
          </a:p>
          <a:p>
            <a:r>
              <a:rPr lang="en-US" sz="2800" dirty="0" smtClean="0"/>
              <a:t>Miscalculating match</a:t>
            </a:r>
          </a:p>
          <a:p>
            <a:r>
              <a:rPr lang="en-US" sz="2800" dirty="0" smtClean="0"/>
              <a:t>Wrong agency name</a:t>
            </a:r>
          </a:p>
          <a:p>
            <a:r>
              <a:rPr lang="en-US" sz="2800" dirty="0" smtClean="0"/>
              <a:t>Unallowable and unreasonable costs</a:t>
            </a:r>
          </a:p>
          <a:p>
            <a:r>
              <a:rPr lang="en-US" sz="2800" dirty="0" smtClean="0"/>
              <a:t>Not submitting the </a:t>
            </a:r>
            <a:r>
              <a:rPr lang="en-US" sz="2800" dirty="0" smtClean="0"/>
              <a:t>attachment(s)</a:t>
            </a:r>
          </a:p>
          <a:p>
            <a:r>
              <a:rPr lang="en-US" sz="2800" dirty="0" smtClean="0"/>
              <a:t>“Mixing” victim services and </a:t>
            </a:r>
            <a:r>
              <a:rPr lang="en-US" sz="2800" dirty="0" err="1" smtClean="0"/>
              <a:t>CJSI</a:t>
            </a:r>
            <a:endParaRPr lang="en-US" sz="2800" dirty="0"/>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28600" y="2438400"/>
            <a:ext cx="4007787" cy="2667000"/>
          </a:xfrm>
          <a:prstGeom prst="rect">
            <a:avLst/>
          </a:prstGeom>
        </p:spPr>
      </p:pic>
      <p:sp>
        <p:nvSpPr>
          <p:cNvPr id="5" name="Footer Placeholder 4"/>
          <p:cNvSpPr>
            <a:spLocks noGrp="1"/>
          </p:cNvSpPr>
          <p:nvPr>
            <p:ph type="ftr" sz="quarter" idx="11"/>
          </p:nvPr>
        </p:nvSpPr>
        <p:spPr/>
        <p:txBody>
          <a:bodyPr/>
          <a:lstStyle/>
          <a:p>
            <a:r>
              <a:rPr lang="it-IT" smtClean="0"/>
              <a:t>CJCC 2014 VAWA Continuation Webinar</a:t>
            </a:r>
            <a:endParaRPr lang="en-US"/>
          </a:p>
        </p:txBody>
      </p:sp>
      <p:sp>
        <p:nvSpPr>
          <p:cNvPr id="6" name="Slide Number Placeholder 5"/>
          <p:cNvSpPr>
            <a:spLocks noGrp="1"/>
          </p:cNvSpPr>
          <p:nvPr>
            <p:ph type="sldNum" sz="quarter" idx="12"/>
          </p:nvPr>
        </p:nvSpPr>
        <p:spPr/>
        <p:txBody>
          <a:bodyPr/>
          <a:lstStyle/>
          <a:p>
            <a:fld id="{223738B1-341B-49AF-95EE-40024C14E5AC}" type="slidenum">
              <a:rPr lang="en-US" smtClean="0"/>
              <a:t>36</a:t>
            </a:fld>
            <a:endParaRPr lang="en-US"/>
          </a:p>
        </p:txBody>
      </p:sp>
    </p:spTree>
    <p:extLst>
      <p:ext uri="{BB962C8B-B14F-4D97-AF65-F5344CB8AC3E}">
        <p14:creationId xmlns:p14="http://schemas.microsoft.com/office/powerpoint/2010/main" val="3453850433"/>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800" dirty="0" smtClean="0"/>
              <a:t>Continuation Award Timeline</a:t>
            </a:r>
            <a:endParaRPr lang="en-US" sz="4800" dirty="0"/>
          </a:p>
        </p:txBody>
      </p:sp>
      <p:sp>
        <p:nvSpPr>
          <p:cNvPr id="3" name="Footer Placeholder 2"/>
          <p:cNvSpPr>
            <a:spLocks noGrp="1"/>
          </p:cNvSpPr>
          <p:nvPr>
            <p:ph type="ftr" sz="quarter" idx="11"/>
          </p:nvPr>
        </p:nvSpPr>
        <p:spPr/>
        <p:txBody>
          <a:bodyPr/>
          <a:lstStyle/>
          <a:p>
            <a:r>
              <a:rPr lang="it-IT" smtClean="0"/>
              <a:t>CJCC 2014 VAWA Continuation Webinar</a:t>
            </a:r>
            <a:endParaRPr lang="en-US"/>
          </a:p>
        </p:txBody>
      </p:sp>
      <p:sp>
        <p:nvSpPr>
          <p:cNvPr id="5" name="Slide Number Placeholder 4"/>
          <p:cNvSpPr>
            <a:spLocks noGrp="1"/>
          </p:cNvSpPr>
          <p:nvPr>
            <p:ph type="sldNum" sz="quarter" idx="12"/>
          </p:nvPr>
        </p:nvSpPr>
        <p:spPr/>
        <p:txBody>
          <a:bodyPr/>
          <a:lstStyle/>
          <a:p>
            <a:fld id="{223738B1-341B-49AF-95EE-40024C14E5AC}" type="slidenum">
              <a:rPr lang="en-US" smtClean="0"/>
              <a:t>37</a:t>
            </a:fld>
            <a:endParaRPr lang="en-US"/>
          </a:p>
        </p:txBody>
      </p:sp>
      <p:graphicFrame>
        <p:nvGraphicFramePr>
          <p:cNvPr id="7" name="Content Placeholder 6"/>
          <p:cNvGraphicFramePr>
            <a:graphicFrameLocks noGrp="1"/>
          </p:cNvGraphicFramePr>
          <p:nvPr>
            <p:ph idx="1"/>
            <p:extLst>
              <p:ext uri="{D42A27DB-BD31-4B8C-83A1-F6EECF244321}">
                <p14:modId xmlns:p14="http://schemas.microsoft.com/office/powerpoint/2010/main" val="910617333"/>
              </p:ext>
            </p:extLst>
          </p:nvPr>
        </p:nvGraphicFramePr>
        <p:xfrm>
          <a:off x="457200" y="1981200"/>
          <a:ext cx="8229600" cy="3606800"/>
        </p:xfrm>
        <a:graphic>
          <a:graphicData uri="http://schemas.openxmlformats.org/drawingml/2006/table">
            <a:tbl>
              <a:tblPr firstRow="1" bandRow="1">
                <a:tableStyleId>{5C22544A-7EE6-4342-B048-85BDC9FD1C3A}</a:tableStyleId>
              </a:tblPr>
              <a:tblGrid>
                <a:gridCol w="4724400"/>
                <a:gridCol w="3505200"/>
              </a:tblGrid>
              <a:tr h="370840">
                <a:tc>
                  <a:txBody>
                    <a:bodyPr/>
                    <a:lstStyle/>
                    <a:p>
                      <a:r>
                        <a:rPr lang="en-US" dirty="0" smtClean="0"/>
                        <a:t>Milestone</a:t>
                      </a:r>
                      <a:endParaRPr lang="en-US" dirty="0"/>
                    </a:p>
                  </a:txBody>
                  <a:tcPr/>
                </a:tc>
                <a:tc>
                  <a:txBody>
                    <a:bodyPr/>
                    <a:lstStyle/>
                    <a:p>
                      <a:r>
                        <a:rPr lang="en-US" dirty="0" smtClean="0"/>
                        <a:t>Target Date</a:t>
                      </a:r>
                      <a:endParaRPr lang="en-US" dirty="0"/>
                    </a:p>
                  </a:txBody>
                  <a:tcPr/>
                </a:tc>
              </a:tr>
              <a:tr h="370840">
                <a:tc>
                  <a:txBody>
                    <a:bodyPr/>
                    <a:lstStyle/>
                    <a:p>
                      <a:r>
                        <a:rPr lang="en-US" dirty="0" smtClean="0"/>
                        <a:t>Release RFA and open application</a:t>
                      </a:r>
                      <a:endParaRPr lang="en-US" dirty="0"/>
                    </a:p>
                  </a:txBody>
                  <a:tcPr/>
                </a:tc>
                <a:tc>
                  <a:txBody>
                    <a:bodyPr/>
                    <a:lstStyle/>
                    <a:p>
                      <a:r>
                        <a:rPr lang="en-US" dirty="0" smtClean="0"/>
                        <a:t>May 1, 2014 (Done May 2, 2014)</a:t>
                      </a:r>
                      <a:endParaRPr lang="en-US" dirty="0"/>
                    </a:p>
                  </a:txBody>
                  <a:tcPr/>
                </a:tc>
              </a:tr>
              <a:tr h="370840">
                <a:tc>
                  <a:txBody>
                    <a:bodyPr/>
                    <a:lstStyle/>
                    <a:p>
                      <a:r>
                        <a:rPr lang="en-US" dirty="0" smtClean="0"/>
                        <a:t>Application closes</a:t>
                      </a:r>
                      <a:endParaRPr lang="en-US" dirty="0"/>
                    </a:p>
                  </a:txBody>
                  <a:tcPr/>
                </a:tc>
                <a:tc>
                  <a:txBody>
                    <a:bodyPr/>
                    <a:lstStyle/>
                    <a:p>
                      <a:r>
                        <a:rPr lang="en-US" dirty="0" smtClean="0"/>
                        <a:t>May 31, 2014</a:t>
                      </a:r>
                      <a:endParaRPr lang="en-US" dirty="0"/>
                    </a:p>
                  </a:txBody>
                  <a:tcPr/>
                </a:tc>
              </a:tr>
              <a:tr h="370840">
                <a:tc>
                  <a:txBody>
                    <a:bodyPr/>
                    <a:lstStyle/>
                    <a:p>
                      <a:r>
                        <a:rPr lang="en-US" dirty="0" smtClean="0"/>
                        <a:t>CJCC staff review</a:t>
                      </a:r>
                      <a:endParaRPr lang="en-US" dirty="0"/>
                    </a:p>
                  </a:txBody>
                  <a:tcPr/>
                </a:tc>
                <a:tc>
                  <a:txBody>
                    <a:bodyPr/>
                    <a:lstStyle/>
                    <a:p>
                      <a:r>
                        <a:rPr lang="en-US" dirty="0" smtClean="0"/>
                        <a:t>June 1-30, 2014</a:t>
                      </a:r>
                      <a:endParaRPr lang="en-US" dirty="0"/>
                    </a:p>
                  </a:txBody>
                  <a:tcPr/>
                </a:tc>
              </a:tr>
              <a:tr h="370840">
                <a:tc>
                  <a:txBody>
                    <a:bodyPr/>
                    <a:lstStyle/>
                    <a:p>
                      <a:r>
                        <a:rPr lang="en-US" dirty="0" smtClean="0"/>
                        <a:t>Target dates for Committee and Council Meetings</a:t>
                      </a:r>
                      <a:endParaRPr lang="en-US" dirty="0"/>
                    </a:p>
                  </a:txBody>
                  <a:tcPr/>
                </a:tc>
                <a:tc>
                  <a:txBody>
                    <a:bodyPr/>
                    <a:lstStyle/>
                    <a:p>
                      <a:r>
                        <a:rPr lang="en-US" dirty="0" smtClean="0"/>
                        <a:t>July 1-15, 2014</a:t>
                      </a:r>
                      <a:endParaRPr lang="en-US" dirty="0"/>
                    </a:p>
                  </a:txBody>
                  <a:tcPr/>
                </a:tc>
              </a:tr>
              <a:tr h="370840">
                <a:tc>
                  <a:txBody>
                    <a:bodyPr/>
                    <a:lstStyle/>
                    <a:p>
                      <a:r>
                        <a:rPr lang="en-US" dirty="0" smtClean="0"/>
                        <a:t>CJCC sends</a:t>
                      </a:r>
                      <a:r>
                        <a:rPr lang="en-US" baseline="0" dirty="0" smtClean="0"/>
                        <a:t> award packets to subgrantees</a:t>
                      </a:r>
                      <a:endParaRPr lang="en-US" dirty="0"/>
                    </a:p>
                  </a:txBody>
                  <a:tcPr/>
                </a:tc>
                <a:tc>
                  <a:txBody>
                    <a:bodyPr/>
                    <a:lstStyle/>
                    <a:p>
                      <a:r>
                        <a:rPr lang="en-US" dirty="0" smtClean="0"/>
                        <a:t>August</a:t>
                      </a:r>
                      <a:r>
                        <a:rPr lang="en-US" baseline="0" dirty="0" smtClean="0"/>
                        <a:t> 1, 2014</a:t>
                      </a:r>
                      <a:endParaRPr lang="en-US" dirty="0"/>
                    </a:p>
                  </a:txBody>
                  <a:tcPr/>
                </a:tc>
              </a:tr>
              <a:tr h="370840">
                <a:tc>
                  <a:txBody>
                    <a:bodyPr/>
                    <a:lstStyle/>
                    <a:p>
                      <a:r>
                        <a:rPr lang="en-US" dirty="0" smtClean="0"/>
                        <a:t>Award packets due to CJCC</a:t>
                      </a:r>
                      <a:endParaRPr lang="en-US" dirty="0"/>
                    </a:p>
                  </a:txBody>
                  <a:tcPr/>
                </a:tc>
                <a:tc>
                  <a:txBody>
                    <a:bodyPr/>
                    <a:lstStyle/>
                    <a:p>
                      <a:r>
                        <a:rPr lang="en-US" dirty="0" smtClean="0"/>
                        <a:t>September 15, 2014</a:t>
                      </a:r>
                    </a:p>
                  </a:txBody>
                  <a:tcPr/>
                </a:tc>
              </a:tr>
              <a:tr h="370840">
                <a:tc>
                  <a:txBody>
                    <a:bodyPr/>
                    <a:lstStyle/>
                    <a:p>
                      <a:r>
                        <a:rPr lang="en-US" b="1" dirty="0" smtClean="0"/>
                        <a:t>Start of VOCA grant year</a:t>
                      </a:r>
                      <a:endParaRPr lang="en-US" b="1" dirty="0"/>
                    </a:p>
                  </a:txBody>
                  <a:tcPr/>
                </a:tc>
                <a:tc>
                  <a:txBody>
                    <a:bodyPr/>
                    <a:lstStyle/>
                    <a:p>
                      <a:r>
                        <a:rPr lang="en-US" b="1" dirty="0" smtClean="0"/>
                        <a:t>October 1, 2014</a:t>
                      </a:r>
                    </a:p>
                  </a:txBody>
                  <a:tcPr/>
                </a:tc>
              </a:tr>
              <a:tr h="370840">
                <a:tc>
                  <a:txBody>
                    <a:bodyPr/>
                    <a:lstStyle/>
                    <a:p>
                      <a:r>
                        <a:rPr lang="en-US" b="1" dirty="0" smtClean="0"/>
                        <a:t>Start of VAWA and SASP grant year</a:t>
                      </a:r>
                      <a:endParaRPr lang="en-US" b="1" dirty="0"/>
                    </a:p>
                  </a:txBody>
                  <a:tcPr/>
                </a:tc>
                <a:tc>
                  <a:txBody>
                    <a:bodyPr/>
                    <a:lstStyle/>
                    <a:p>
                      <a:r>
                        <a:rPr lang="en-US" b="1" dirty="0" smtClean="0"/>
                        <a:t>January 1, 2015</a:t>
                      </a:r>
                    </a:p>
                  </a:txBody>
                  <a:tcPr/>
                </a:tc>
              </a:tr>
            </a:tbl>
          </a:graphicData>
        </a:graphic>
      </p:graphicFrame>
    </p:spTree>
    <p:extLst>
      <p:ext uri="{BB962C8B-B14F-4D97-AF65-F5344CB8AC3E}">
        <p14:creationId xmlns:p14="http://schemas.microsoft.com/office/powerpoint/2010/main" val="1747239180"/>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 &amp; A</a:t>
            </a:r>
            <a:endParaRPr lang="en-US" dirty="0"/>
          </a:p>
        </p:txBody>
      </p:sp>
      <p:sp>
        <p:nvSpPr>
          <p:cNvPr id="3" name="Content Placeholder 2"/>
          <p:cNvSpPr>
            <a:spLocks noGrp="1"/>
          </p:cNvSpPr>
          <p:nvPr>
            <p:ph idx="1"/>
          </p:nvPr>
        </p:nvSpPr>
        <p:spPr/>
        <p:txBody>
          <a:bodyPr>
            <a:normAutofit/>
          </a:bodyPr>
          <a:lstStyle/>
          <a:p>
            <a:pPr marL="0" indent="0" algn="ctr">
              <a:buNone/>
            </a:pPr>
            <a:r>
              <a:rPr lang="en-US" sz="28700" dirty="0" smtClean="0">
                <a:solidFill>
                  <a:srgbClr val="00B050"/>
                </a:solidFill>
                <a:effectLst>
                  <a:outerShdw blurRad="38100" dist="38100" dir="2700000" algn="tl">
                    <a:srgbClr val="000000">
                      <a:alpha val="43137"/>
                    </a:srgbClr>
                  </a:outerShdw>
                </a:effectLst>
                <a:latin typeface="+mn-lt"/>
              </a:rPr>
              <a:t>?</a:t>
            </a:r>
            <a:endParaRPr lang="en-US" sz="28700" dirty="0">
              <a:solidFill>
                <a:srgbClr val="00B050"/>
              </a:solidFill>
              <a:effectLst>
                <a:outerShdw blurRad="38100" dist="38100" dir="2700000" algn="tl">
                  <a:srgbClr val="000000">
                    <a:alpha val="43137"/>
                  </a:srgbClr>
                </a:outerShdw>
              </a:effectLst>
              <a:latin typeface="+mn-lt"/>
            </a:endParaRPr>
          </a:p>
        </p:txBody>
      </p:sp>
      <p:sp>
        <p:nvSpPr>
          <p:cNvPr id="4" name="Footer Placeholder 3"/>
          <p:cNvSpPr>
            <a:spLocks noGrp="1"/>
          </p:cNvSpPr>
          <p:nvPr>
            <p:ph type="ftr" sz="quarter" idx="11"/>
          </p:nvPr>
        </p:nvSpPr>
        <p:spPr/>
        <p:txBody>
          <a:bodyPr/>
          <a:lstStyle/>
          <a:p>
            <a:r>
              <a:rPr lang="it-IT" smtClean="0"/>
              <a:t>CJCC 2014 VAWA Continuation Webinar</a:t>
            </a:r>
            <a:endParaRPr lang="en-US"/>
          </a:p>
        </p:txBody>
      </p:sp>
      <p:sp>
        <p:nvSpPr>
          <p:cNvPr id="5" name="Slide Number Placeholder 4"/>
          <p:cNvSpPr>
            <a:spLocks noGrp="1"/>
          </p:cNvSpPr>
          <p:nvPr>
            <p:ph type="sldNum" sz="quarter" idx="12"/>
          </p:nvPr>
        </p:nvSpPr>
        <p:spPr/>
        <p:txBody>
          <a:bodyPr/>
          <a:lstStyle/>
          <a:p>
            <a:fld id="{223738B1-341B-49AF-95EE-40024C14E5AC}" type="slidenum">
              <a:rPr lang="en-US" smtClean="0"/>
              <a:t>38</a:t>
            </a:fld>
            <a:endParaRPr lang="en-US"/>
          </a:p>
        </p:txBody>
      </p:sp>
    </p:spTree>
    <p:extLst>
      <p:ext uri="{BB962C8B-B14F-4D97-AF65-F5344CB8AC3E}">
        <p14:creationId xmlns:p14="http://schemas.microsoft.com/office/powerpoint/2010/main" val="2883624663"/>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Conclusion</a:t>
            </a:r>
            <a:endParaRPr lang="en-US" dirty="0"/>
          </a:p>
        </p:txBody>
      </p:sp>
      <p:sp>
        <p:nvSpPr>
          <p:cNvPr id="3" name="Content Placeholder 2"/>
          <p:cNvSpPr>
            <a:spLocks noGrp="1"/>
          </p:cNvSpPr>
          <p:nvPr>
            <p:ph idx="1"/>
          </p:nvPr>
        </p:nvSpPr>
        <p:spPr>
          <a:xfrm>
            <a:off x="457200" y="1752600"/>
            <a:ext cx="8229600" cy="4373563"/>
          </a:xfrm>
        </p:spPr>
        <p:txBody>
          <a:bodyPr/>
          <a:lstStyle/>
          <a:p>
            <a:r>
              <a:rPr lang="en-US" dirty="0"/>
              <a:t>Remember to </a:t>
            </a:r>
            <a:r>
              <a:rPr lang="en-US" dirty="0" smtClean="0"/>
              <a:t>read the RFA </a:t>
            </a:r>
            <a:r>
              <a:rPr lang="en-US" i="1" dirty="0" smtClean="0"/>
              <a:t>carefully </a:t>
            </a:r>
            <a:r>
              <a:rPr lang="en-US" dirty="0" smtClean="0"/>
              <a:t>and </a:t>
            </a:r>
            <a:r>
              <a:rPr lang="en-US" dirty="0"/>
              <a:t>CONTACT us! We’re here for you</a:t>
            </a:r>
            <a:r>
              <a:rPr lang="en-US" dirty="0" smtClean="0"/>
              <a:t>!</a:t>
            </a:r>
          </a:p>
          <a:p>
            <a:pPr marL="0" indent="0">
              <a:buNone/>
            </a:pPr>
            <a:endParaRPr lang="en-US" dirty="0" smtClean="0"/>
          </a:p>
          <a:p>
            <a:pPr marL="0" indent="0">
              <a:buNone/>
            </a:pPr>
            <a:r>
              <a:rPr lang="en-US" sz="2000" dirty="0" smtClean="0"/>
              <a:t>Betty Barnard – </a:t>
            </a:r>
            <a:r>
              <a:rPr lang="en-US" sz="2000" dirty="0" smtClean="0">
                <a:hlinkClick r:id="rId2"/>
              </a:rPr>
              <a:t>betty.barnard@cjcc.ga.gov</a:t>
            </a:r>
            <a:r>
              <a:rPr lang="en-US" sz="2000" dirty="0" smtClean="0"/>
              <a:t> – 404-654-5691</a:t>
            </a:r>
          </a:p>
          <a:p>
            <a:pPr marL="0" indent="0">
              <a:buNone/>
            </a:pPr>
            <a:r>
              <a:rPr lang="en-US" sz="2000" dirty="0" smtClean="0"/>
              <a:t>Jonathan Peart – </a:t>
            </a:r>
            <a:r>
              <a:rPr lang="en-US" sz="2000" dirty="0" smtClean="0">
                <a:hlinkClick r:id="rId3"/>
              </a:rPr>
              <a:t>peart.jonathan@cjcc.ga.gov</a:t>
            </a:r>
            <a:r>
              <a:rPr lang="en-US" sz="2000" dirty="0" smtClean="0"/>
              <a:t> – 404-657-1973</a:t>
            </a:r>
          </a:p>
          <a:p>
            <a:pPr marL="0" indent="0">
              <a:buNone/>
            </a:pPr>
            <a:r>
              <a:rPr lang="en-US" sz="2000" dirty="0" smtClean="0"/>
              <a:t>Shontel Wright – </a:t>
            </a:r>
            <a:r>
              <a:rPr lang="en-US" sz="2000" dirty="0" smtClean="0">
                <a:hlinkClick r:id="rId4"/>
              </a:rPr>
              <a:t>shontel.wright@cjcc.ga.gov</a:t>
            </a:r>
            <a:r>
              <a:rPr lang="en-US" sz="2000" dirty="0" smtClean="0"/>
              <a:t> – 404-657-1961</a:t>
            </a:r>
            <a:endParaRPr lang="en-US" sz="2000" dirty="0"/>
          </a:p>
          <a:p>
            <a:pPr marL="457200" lvl="1" indent="0">
              <a:buNone/>
            </a:pPr>
            <a:endParaRPr lang="en-US" dirty="0"/>
          </a:p>
          <a:p>
            <a:r>
              <a:rPr lang="en-US" dirty="0" smtClean="0"/>
              <a:t>Thank you - we </a:t>
            </a:r>
            <a:r>
              <a:rPr lang="en-US" dirty="0"/>
              <a:t>appreciate </a:t>
            </a:r>
            <a:r>
              <a:rPr lang="en-US" dirty="0" smtClean="0"/>
              <a:t>your service and dedication to victims in Georgia</a:t>
            </a:r>
            <a:endParaRPr lang="en-US" dirty="0"/>
          </a:p>
          <a:p>
            <a:endParaRPr lang="en-US" dirty="0"/>
          </a:p>
        </p:txBody>
      </p:sp>
      <p:sp>
        <p:nvSpPr>
          <p:cNvPr id="4" name="Footer Placeholder 3"/>
          <p:cNvSpPr>
            <a:spLocks noGrp="1"/>
          </p:cNvSpPr>
          <p:nvPr>
            <p:ph type="ftr" sz="quarter" idx="11"/>
          </p:nvPr>
        </p:nvSpPr>
        <p:spPr/>
        <p:txBody>
          <a:bodyPr/>
          <a:lstStyle/>
          <a:p>
            <a:r>
              <a:rPr lang="it-IT" smtClean="0"/>
              <a:t>CJCC 2014 VAWA Continuation Webinar</a:t>
            </a:r>
            <a:endParaRPr lang="en-US"/>
          </a:p>
        </p:txBody>
      </p:sp>
      <p:sp>
        <p:nvSpPr>
          <p:cNvPr id="5" name="Slide Number Placeholder 4"/>
          <p:cNvSpPr>
            <a:spLocks noGrp="1"/>
          </p:cNvSpPr>
          <p:nvPr>
            <p:ph type="sldNum" sz="quarter" idx="12"/>
          </p:nvPr>
        </p:nvSpPr>
        <p:spPr/>
        <p:txBody>
          <a:bodyPr/>
          <a:lstStyle/>
          <a:p>
            <a:fld id="{223738B1-341B-49AF-95EE-40024C14E5AC}" type="slidenum">
              <a:rPr lang="en-US" smtClean="0"/>
              <a:t>39</a:t>
            </a:fld>
            <a:endParaRPr lang="en-US"/>
          </a:p>
        </p:txBody>
      </p:sp>
    </p:spTree>
    <p:extLst>
      <p:ext uri="{BB962C8B-B14F-4D97-AF65-F5344CB8AC3E}">
        <p14:creationId xmlns:p14="http://schemas.microsoft.com/office/powerpoint/2010/main" val="234090339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New Allocation Requirements</a:t>
            </a:r>
            <a:endParaRPr lang="en-US" dirty="0"/>
          </a:p>
        </p:txBody>
      </p:sp>
      <p:graphicFrame>
        <p:nvGraphicFramePr>
          <p:cNvPr id="7" name="Content Placeholder 6"/>
          <p:cNvGraphicFramePr>
            <a:graphicFrameLocks noGrp="1"/>
          </p:cNvGraphicFramePr>
          <p:nvPr>
            <p:ph idx="1"/>
            <p:extLst>
              <p:ext uri="{D42A27DB-BD31-4B8C-83A1-F6EECF244321}">
                <p14:modId xmlns:p14="http://schemas.microsoft.com/office/powerpoint/2010/main" val="1533909585"/>
              </p:ext>
            </p:extLst>
          </p:nvPr>
        </p:nvGraphicFramePr>
        <p:xfrm>
          <a:off x="457200" y="1600200"/>
          <a:ext cx="8229600" cy="4525963"/>
        </p:xfrm>
        <a:graphic>
          <a:graphicData uri="http://schemas.openxmlformats.org/drawingml/2006/chart">
            <c:chart xmlns:c="http://schemas.openxmlformats.org/drawingml/2006/chart" xmlns:r="http://schemas.openxmlformats.org/officeDocument/2006/relationships" r:id="rId3"/>
          </a:graphicData>
        </a:graphic>
      </p:graphicFrame>
      <p:sp>
        <p:nvSpPr>
          <p:cNvPr id="8" name="Footer Placeholder 7"/>
          <p:cNvSpPr>
            <a:spLocks noGrp="1"/>
          </p:cNvSpPr>
          <p:nvPr>
            <p:ph type="ftr" sz="quarter" idx="11"/>
          </p:nvPr>
        </p:nvSpPr>
        <p:spPr/>
        <p:txBody>
          <a:bodyPr/>
          <a:lstStyle/>
          <a:p>
            <a:r>
              <a:rPr lang="it-IT" smtClean="0"/>
              <a:t>CJCC 2014 VAWA Continuation Webinar</a:t>
            </a:r>
            <a:endParaRPr lang="en-US"/>
          </a:p>
        </p:txBody>
      </p:sp>
      <p:sp>
        <p:nvSpPr>
          <p:cNvPr id="9" name="Slide Number Placeholder 8"/>
          <p:cNvSpPr>
            <a:spLocks noGrp="1"/>
          </p:cNvSpPr>
          <p:nvPr>
            <p:ph type="sldNum" sz="quarter" idx="12"/>
          </p:nvPr>
        </p:nvSpPr>
        <p:spPr/>
        <p:txBody>
          <a:bodyPr/>
          <a:lstStyle/>
          <a:p>
            <a:fld id="{223738B1-341B-49AF-95EE-40024C14E5AC}" type="slidenum">
              <a:rPr lang="en-US" smtClean="0"/>
              <a:t>4</a:t>
            </a:fld>
            <a:endParaRPr lang="en-US"/>
          </a:p>
        </p:txBody>
      </p:sp>
    </p:spTree>
    <p:extLst>
      <p:ext uri="{BB962C8B-B14F-4D97-AF65-F5344CB8AC3E}">
        <p14:creationId xmlns:p14="http://schemas.microsoft.com/office/powerpoint/2010/main" val="289129958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Eligibility</a:t>
            </a:r>
            <a:endParaRPr lang="en-US" dirty="0"/>
          </a:p>
        </p:txBody>
      </p:sp>
      <p:sp>
        <p:nvSpPr>
          <p:cNvPr id="3" name="Content Placeholder 2"/>
          <p:cNvSpPr>
            <a:spLocks noGrp="1"/>
          </p:cNvSpPr>
          <p:nvPr>
            <p:ph idx="1"/>
          </p:nvPr>
        </p:nvSpPr>
        <p:spPr>
          <a:xfrm>
            <a:off x="457200" y="1905000"/>
            <a:ext cx="8229600" cy="4221163"/>
          </a:xfrm>
        </p:spPr>
        <p:txBody>
          <a:bodyPr>
            <a:normAutofit fontScale="92500"/>
          </a:bodyPr>
          <a:lstStyle/>
          <a:p>
            <a:r>
              <a:rPr lang="en-US" sz="3200" dirty="0"/>
              <a:t>Awards are limited to 2013 Competitive Award recipient organizations </a:t>
            </a:r>
            <a:endParaRPr lang="en-US" sz="3200" dirty="0" smtClean="0"/>
          </a:p>
          <a:p>
            <a:r>
              <a:rPr lang="en-US" sz="3200" dirty="0" smtClean="0"/>
              <a:t>that </a:t>
            </a:r>
            <a:r>
              <a:rPr lang="en-US" sz="3200" dirty="0"/>
              <a:t>provide </a:t>
            </a:r>
            <a:r>
              <a:rPr lang="en-US" sz="3200" dirty="0" smtClean="0"/>
              <a:t>services to victims of or CJ activities to combat DV, dating violence, sexual assault and stalking</a:t>
            </a:r>
          </a:p>
          <a:p>
            <a:r>
              <a:rPr lang="en-US" sz="3200" dirty="0" smtClean="0"/>
              <a:t>and </a:t>
            </a:r>
            <a:r>
              <a:rPr lang="en-US" sz="3200" dirty="0"/>
              <a:t>are operated by a public agency, a nonprofit organization, or a combination of such agencies or organizations. </a:t>
            </a:r>
          </a:p>
        </p:txBody>
      </p:sp>
      <p:sp>
        <p:nvSpPr>
          <p:cNvPr id="5" name="Footer Placeholder 4"/>
          <p:cNvSpPr>
            <a:spLocks noGrp="1"/>
          </p:cNvSpPr>
          <p:nvPr>
            <p:ph type="ftr" sz="quarter" idx="11"/>
          </p:nvPr>
        </p:nvSpPr>
        <p:spPr/>
        <p:txBody>
          <a:bodyPr/>
          <a:lstStyle/>
          <a:p>
            <a:r>
              <a:rPr lang="it-IT" smtClean="0"/>
              <a:t>CJCC 2014 VAWA Continuation Webinar</a:t>
            </a:r>
            <a:endParaRPr lang="en-US"/>
          </a:p>
        </p:txBody>
      </p:sp>
      <p:sp>
        <p:nvSpPr>
          <p:cNvPr id="6" name="Slide Number Placeholder 5"/>
          <p:cNvSpPr>
            <a:spLocks noGrp="1"/>
          </p:cNvSpPr>
          <p:nvPr>
            <p:ph type="sldNum" sz="quarter" idx="12"/>
          </p:nvPr>
        </p:nvSpPr>
        <p:spPr/>
        <p:txBody>
          <a:bodyPr/>
          <a:lstStyle/>
          <a:p>
            <a:fld id="{223738B1-341B-49AF-95EE-40024C14E5AC}" type="slidenum">
              <a:rPr lang="en-US" smtClean="0"/>
              <a:t>5</a:t>
            </a:fld>
            <a:endParaRPr lang="en-US"/>
          </a:p>
        </p:txBody>
      </p:sp>
    </p:spTree>
    <p:extLst>
      <p:ext uri="{BB962C8B-B14F-4D97-AF65-F5344CB8AC3E}">
        <p14:creationId xmlns:p14="http://schemas.microsoft.com/office/powerpoint/2010/main" val="1820812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mph" presetSubtype="0" fill="hold" nodeType="clickEffect">
                                  <p:stCondLst>
                                    <p:cond delay="0"/>
                                  </p:stCondLst>
                                  <p:childTnLst>
                                    <p:animEffect transition="out" filter="fade">
                                      <p:cBhvr>
                                        <p:cTn id="6" dur="3000" tmFilter="0, 0; .2, .5; .8, .5; 1, 0"/>
                                        <p:tgtEl>
                                          <p:spTgt spid="3">
                                            <p:txEl>
                                              <p:pRg st="0" end="0"/>
                                            </p:txEl>
                                          </p:spTgt>
                                        </p:tgtEl>
                                      </p:cBhvr>
                                    </p:animEffect>
                                    <p:animScale>
                                      <p:cBhvr>
                                        <p:cTn id="7" dur="1500" autoRev="1" fill="hold"/>
                                        <p:tgtEl>
                                          <p:spTgt spid="3">
                                            <p:txEl>
                                              <p:pRg st="0" end="0"/>
                                            </p:txEl>
                                          </p:spTgt>
                                        </p:tgtEl>
                                      </p:cBhvr>
                                      <p:by x="105000" y="105000"/>
                                    </p:animScale>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2" fill="hold">
                      <p:stCondLst>
                        <p:cond delay="indefinite"/>
                      </p:stCondLst>
                      <p:childTnLst>
                        <p:par>
                          <p:cTn id="13" fill="hold">
                            <p:stCondLst>
                              <p:cond delay="0"/>
                            </p:stCondLst>
                            <p:childTnLst>
                              <p:par>
                                <p:cTn id="14" presetID="1" presetClass="entr" presetSubtype="0" fill="hold" nodeType="clickEffect">
                                  <p:stCondLst>
                                    <p:cond delay="0"/>
                                  </p:stCondLst>
                                  <p:childTnLst>
                                    <p:set>
                                      <p:cBhvr>
                                        <p:cTn id="15"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Eligibility (cont.)</a:t>
            </a:r>
            <a:endParaRPr lang="en-US" dirty="0"/>
          </a:p>
        </p:txBody>
      </p:sp>
      <p:sp>
        <p:nvSpPr>
          <p:cNvPr id="3" name="Content Placeholder 2"/>
          <p:cNvSpPr>
            <a:spLocks noGrp="1"/>
          </p:cNvSpPr>
          <p:nvPr>
            <p:ph idx="1"/>
          </p:nvPr>
        </p:nvSpPr>
        <p:spPr>
          <a:xfrm>
            <a:off x="457200" y="1752600"/>
            <a:ext cx="8229600" cy="4373563"/>
          </a:xfrm>
        </p:spPr>
        <p:txBody>
          <a:bodyPr>
            <a:normAutofit/>
          </a:bodyPr>
          <a:lstStyle/>
          <a:p>
            <a:r>
              <a:rPr lang="en-US" sz="3600" dirty="0" smtClean="0"/>
              <a:t>Criminal justice agencies</a:t>
            </a:r>
          </a:p>
          <a:p>
            <a:r>
              <a:rPr lang="en-US" sz="3600" dirty="0"/>
              <a:t>Victim services organizations</a:t>
            </a:r>
          </a:p>
          <a:p>
            <a:r>
              <a:rPr lang="en-US" sz="3600" dirty="0" smtClean="0"/>
              <a:t>Culturally specific organizations</a:t>
            </a:r>
          </a:p>
          <a:p>
            <a:r>
              <a:rPr lang="en-US" sz="3600" dirty="0" smtClean="0"/>
              <a:t>Population specific organizations</a:t>
            </a:r>
          </a:p>
          <a:p>
            <a:r>
              <a:rPr lang="en-US" sz="3600" dirty="0"/>
              <a:t>Rape Crisis </a:t>
            </a:r>
            <a:r>
              <a:rPr lang="en-US" sz="3600" dirty="0" smtClean="0"/>
              <a:t>Centers</a:t>
            </a:r>
          </a:p>
          <a:p>
            <a:r>
              <a:rPr lang="en-US" sz="3600" dirty="0" smtClean="0"/>
              <a:t>Religiously-affiliated organizations</a:t>
            </a:r>
          </a:p>
        </p:txBody>
      </p:sp>
      <p:sp>
        <p:nvSpPr>
          <p:cNvPr id="4" name="Footer Placeholder 3"/>
          <p:cNvSpPr>
            <a:spLocks noGrp="1"/>
          </p:cNvSpPr>
          <p:nvPr>
            <p:ph type="ftr" sz="quarter" idx="11"/>
          </p:nvPr>
        </p:nvSpPr>
        <p:spPr/>
        <p:txBody>
          <a:bodyPr/>
          <a:lstStyle/>
          <a:p>
            <a:r>
              <a:rPr lang="it-IT" smtClean="0"/>
              <a:t>CJCC 2014 VAWA Continuation Webinar</a:t>
            </a:r>
            <a:endParaRPr lang="en-US"/>
          </a:p>
        </p:txBody>
      </p:sp>
      <p:sp>
        <p:nvSpPr>
          <p:cNvPr id="5" name="Slide Number Placeholder 4"/>
          <p:cNvSpPr>
            <a:spLocks noGrp="1"/>
          </p:cNvSpPr>
          <p:nvPr>
            <p:ph type="sldNum" sz="quarter" idx="12"/>
          </p:nvPr>
        </p:nvSpPr>
        <p:spPr/>
        <p:txBody>
          <a:bodyPr/>
          <a:lstStyle/>
          <a:p>
            <a:fld id="{223738B1-341B-49AF-95EE-40024C14E5AC}" type="slidenum">
              <a:rPr lang="en-US" smtClean="0"/>
              <a:t>6</a:t>
            </a:fld>
            <a:endParaRPr lang="en-US"/>
          </a:p>
        </p:txBody>
      </p:sp>
    </p:spTree>
    <p:extLst>
      <p:ext uri="{BB962C8B-B14F-4D97-AF65-F5344CB8AC3E}">
        <p14:creationId xmlns:p14="http://schemas.microsoft.com/office/powerpoint/2010/main" val="216350328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Other Eligibility Highlights</a:t>
            </a:r>
            <a:endParaRPr lang="en-US" dirty="0"/>
          </a:p>
        </p:txBody>
      </p:sp>
      <p:sp>
        <p:nvSpPr>
          <p:cNvPr id="3" name="Content Placeholder 2"/>
          <p:cNvSpPr>
            <a:spLocks noGrp="1"/>
          </p:cNvSpPr>
          <p:nvPr>
            <p:ph idx="1"/>
          </p:nvPr>
        </p:nvSpPr>
        <p:spPr>
          <a:xfrm>
            <a:off x="457200" y="1752600"/>
            <a:ext cx="8229600" cy="4373563"/>
          </a:xfrm>
        </p:spPr>
        <p:txBody>
          <a:bodyPr>
            <a:normAutofit/>
          </a:bodyPr>
          <a:lstStyle/>
          <a:p>
            <a:r>
              <a:rPr lang="en-US" sz="2800" dirty="0" smtClean="0"/>
              <a:t>25% match for criminal justice agencies</a:t>
            </a:r>
          </a:p>
          <a:p>
            <a:r>
              <a:rPr lang="en-US" sz="2800" dirty="0" smtClean="0"/>
              <a:t>Help applying for CVCP</a:t>
            </a:r>
          </a:p>
          <a:p>
            <a:r>
              <a:rPr lang="en-US" sz="2800" dirty="0" smtClean="0"/>
              <a:t>Compliance with federal and state regulations</a:t>
            </a:r>
          </a:p>
          <a:p>
            <a:r>
              <a:rPr lang="en-US" sz="2800" dirty="0" smtClean="0"/>
              <a:t>Services to victims of federal crimes</a:t>
            </a:r>
          </a:p>
          <a:p>
            <a:r>
              <a:rPr lang="en-US" sz="2800" dirty="0" smtClean="0"/>
              <a:t>Promote victim safety</a:t>
            </a:r>
          </a:p>
          <a:p>
            <a:r>
              <a:rPr lang="en-US" sz="2800" dirty="0" smtClean="0"/>
              <a:t>Prohibit polygraph testing</a:t>
            </a:r>
            <a:endParaRPr lang="en-US" sz="2800" dirty="0"/>
          </a:p>
        </p:txBody>
      </p:sp>
      <p:sp>
        <p:nvSpPr>
          <p:cNvPr id="4" name="Footer Placeholder 3"/>
          <p:cNvSpPr>
            <a:spLocks noGrp="1"/>
          </p:cNvSpPr>
          <p:nvPr>
            <p:ph type="ftr" sz="quarter" idx="11"/>
          </p:nvPr>
        </p:nvSpPr>
        <p:spPr/>
        <p:txBody>
          <a:bodyPr/>
          <a:lstStyle/>
          <a:p>
            <a:r>
              <a:rPr lang="it-IT" smtClean="0"/>
              <a:t>CJCC 2014 VAWA Continuation Webinar</a:t>
            </a:r>
            <a:endParaRPr lang="en-US"/>
          </a:p>
        </p:txBody>
      </p:sp>
      <p:sp>
        <p:nvSpPr>
          <p:cNvPr id="5" name="Slide Number Placeholder 4"/>
          <p:cNvSpPr>
            <a:spLocks noGrp="1"/>
          </p:cNvSpPr>
          <p:nvPr>
            <p:ph type="sldNum" sz="quarter" idx="12"/>
          </p:nvPr>
        </p:nvSpPr>
        <p:spPr/>
        <p:txBody>
          <a:bodyPr/>
          <a:lstStyle/>
          <a:p>
            <a:fld id="{223738B1-341B-49AF-95EE-40024C14E5AC}" type="slidenum">
              <a:rPr lang="en-US" smtClean="0"/>
              <a:t>7</a:t>
            </a:fld>
            <a:endParaRPr lang="en-US"/>
          </a:p>
        </p:txBody>
      </p:sp>
    </p:spTree>
    <p:extLst>
      <p:ext uri="{BB962C8B-B14F-4D97-AF65-F5344CB8AC3E}">
        <p14:creationId xmlns:p14="http://schemas.microsoft.com/office/powerpoint/2010/main" val="304254172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Other Eligibility Highlights</a:t>
            </a:r>
            <a:endParaRPr lang="en-US" dirty="0"/>
          </a:p>
        </p:txBody>
      </p:sp>
      <p:sp>
        <p:nvSpPr>
          <p:cNvPr id="3" name="Content Placeholder 2"/>
          <p:cNvSpPr>
            <a:spLocks noGrp="1"/>
          </p:cNvSpPr>
          <p:nvPr>
            <p:ph idx="1"/>
          </p:nvPr>
        </p:nvSpPr>
        <p:spPr>
          <a:xfrm>
            <a:off x="457200" y="1981200"/>
            <a:ext cx="8229600" cy="4144963"/>
          </a:xfrm>
        </p:spPr>
        <p:txBody>
          <a:bodyPr>
            <a:normAutofit/>
          </a:bodyPr>
          <a:lstStyle/>
          <a:p>
            <a:r>
              <a:rPr lang="en-US" sz="2800" dirty="0" smtClean="0"/>
              <a:t>Record of effective services</a:t>
            </a:r>
          </a:p>
          <a:p>
            <a:r>
              <a:rPr lang="en-US" sz="2800" dirty="0" smtClean="0"/>
              <a:t>Promote community efforts to aid victims</a:t>
            </a:r>
          </a:p>
          <a:p>
            <a:r>
              <a:rPr lang="en-US" sz="2800" dirty="0" smtClean="0"/>
              <a:t>No charges to victims receiving VAWA-funded services</a:t>
            </a:r>
            <a:endParaRPr lang="en-US" sz="2800" dirty="0"/>
          </a:p>
          <a:p>
            <a:r>
              <a:rPr lang="en-US" sz="2800" dirty="0"/>
              <a:t>Nondisclosure of confidential and private information </a:t>
            </a:r>
          </a:p>
          <a:p>
            <a:r>
              <a:rPr lang="en-US" sz="2800" dirty="0" err="1" smtClean="0"/>
              <a:t>LVAP</a:t>
            </a:r>
            <a:r>
              <a:rPr lang="en-US" sz="2800" dirty="0" smtClean="0"/>
              <a:t> 5% certification</a:t>
            </a:r>
          </a:p>
          <a:p>
            <a:r>
              <a:rPr lang="en-US" sz="2800" dirty="0" smtClean="0"/>
              <a:t>Legal assistance requirements</a:t>
            </a:r>
            <a:endParaRPr lang="en-US" sz="2800" dirty="0"/>
          </a:p>
        </p:txBody>
      </p:sp>
      <p:sp>
        <p:nvSpPr>
          <p:cNvPr id="4" name="Footer Placeholder 3"/>
          <p:cNvSpPr>
            <a:spLocks noGrp="1"/>
          </p:cNvSpPr>
          <p:nvPr>
            <p:ph type="ftr" sz="quarter" idx="11"/>
          </p:nvPr>
        </p:nvSpPr>
        <p:spPr/>
        <p:txBody>
          <a:bodyPr/>
          <a:lstStyle/>
          <a:p>
            <a:r>
              <a:rPr lang="it-IT" smtClean="0"/>
              <a:t>CJCC 2014 VAWA Continuation Webinar</a:t>
            </a:r>
            <a:endParaRPr lang="en-US"/>
          </a:p>
        </p:txBody>
      </p:sp>
      <p:sp>
        <p:nvSpPr>
          <p:cNvPr id="5" name="Slide Number Placeholder 4"/>
          <p:cNvSpPr>
            <a:spLocks noGrp="1"/>
          </p:cNvSpPr>
          <p:nvPr>
            <p:ph type="sldNum" sz="quarter" idx="12"/>
          </p:nvPr>
        </p:nvSpPr>
        <p:spPr/>
        <p:txBody>
          <a:bodyPr/>
          <a:lstStyle/>
          <a:p>
            <a:fld id="{223738B1-341B-49AF-95EE-40024C14E5AC}" type="slidenum">
              <a:rPr lang="en-US" smtClean="0"/>
              <a:t>8</a:t>
            </a:fld>
            <a:endParaRPr lang="en-US"/>
          </a:p>
        </p:txBody>
      </p:sp>
    </p:spTree>
    <p:extLst>
      <p:ext uri="{BB962C8B-B14F-4D97-AF65-F5344CB8AC3E}">
        <p14:creationId xmlns:p14="http://schemas.microsoft.com/office/powerpoint/2010/main" val="50327016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Program Requirements</a:t>
            </a:r>
            <a:endParaRPr lang="en-US" dirty="0"/>
          </a:p>
        </p:txBody>
      </p:sp>
      <p:sp>
        <p:nvSpPr>
          <p:cNvPr id="4" name="Footer Placeholder 3"/>
          <p:cNvSpPr>
            <a:spLocks noGrp="1"/>
          </p:cNvSpPr>
          <p:nvPr>
            <p:ph type="ftr" sz="quarter" idx="11"/>
          </p:nvPr>
        </p:nvSpPr>
        <p:spPr/>
        <p:txBody>
          <a:bodyPr/>
          <a:lstStyle/>
          <a:p>
            <a:r>
              <a:rPr lang="it-IT" smtClean="0"/>
              <a:t>CJCC 2014 VAWA Continuation Webinar</a:t>
            </a:r>
            <a:endParaRPr lang="en-US"/>
          </a:p>
        </p:txBody>
      </p:sp>
      <p:sp>
        <p:nvSpPr>
          <p:cNvPr id="11" name="Slide Number Placeholder 10"/>
          <p:cNvSpPr>
            <a:spLocks noGrp="1"/>
          </p:cNvSpPr>
          <p:nvPr>
            <p:ph type="sldNum" sz="quarter" idx="12"/>
          </p:nvPr>
        </p:nvSpPr>
        <p:spPr/>
        <p:txBody>
          <a:bodyPr/>
          <a:lstStyle/>
          <a:p>
            <a:fld id="{223738B1-341B-49AF-95EE-40024C14E5AC}" type="slidenum">
              <a:rPr lang="en-US" smtClean="0"/>
              <a:t>9</a:t>
            </a:fld>
            <a:endParaRPr lang="en-US"/>
          </a:p>
        </p:txBody>
      </p:sp>
      <p:graphicFrame>
        <p:nvGraphicFramePr>
          <p:cNvPr id="5" name="Table 4"/>
          <p:cNvGraphicFramePr>
            <a:graphicFrameLocks noGrp="1"/>
          </p:cNvGraphicFramePr>
          <p:nvPr>
            <p:extLst>
              <p:ext uri="{D42A27DB-BD31-4B8C-83A1-F6EECF244321}">
                <p14:modId xmlns:p14="http://schemas.microsoft.com/office/powerpoint/2010/main" val="2436610693"/>
              </p:ext>
            </p:extLst>
          </p:nvPr>
        </p:nvGraphicFramePr>
        <p:xfrm>
          <a:off x="1066800" y="1600200"/>
          <a:ext cx="7019277" cy="4487757"/>
        </p:xfrm>
        <a:graphic>
          <a:graphicData uri="http://schemas.openxmlformats.org/drawingml/2006/table">
            <a:tbl>
              <a:tblPr firstRow="1" bandRow="1">
                <a:tableStyleId>{5C22544A-7EE6-4342-B048-85BDC9FD1C3A}</a:tableStyleId>
              </a:tblPr>
              <a:tblGrid>
                <a:gridCol w="2339759"/>
                <a:gridCol w="2339759"/>
                <a:gridCol w="2339759"/>
              </a:tblGrid>
              <a:tr h="846883">
                <a:tc>
                  <a:txBody>
                    <a:bodyPr/>
                    <a:lstStyle/>
                    <a:p>
                      <a:r>
                        <a:rPr lang="en-US" dirty="0" smtClean="0"/>
                        <a:t>All VAWA Subgrantees</a:t>
                      </a:r>
                      <a:endParaRPr lang="en-US" dirty="0"/>
                    </a:p>
                  </a:txBody>
                  <a:tcPr/>
                </a:tc>
                <a:tc>
                  <a:txBody>
                    <a:bodyPr/>
                    <a:lstStyle/>
                    <a:p>
                      <a:r>
                        <a:rPr lang="en-US" dirty="0" smtClean="0"/>
                        <a:t>Victim Services projects only</a:t>
                      </a:r>
                      <a:endParaRPr lang="en-US" dirty="0"/>
                    </a:p>
                  </a:txBody>
                  <a:tcPr/>
                </a:tc>
                <a:tc>
                  <a:txBody>
                    <a:bodyPr/>
                    <a:lstStyle/>
                    <a:p>
                      <a:r>
                        <a:rPr lang="en-US" dirty="0" err="1" smtClean="0"/>
                        <a:t>CJSI</a:t>
                      </a:r>
                      <a:r>
                        <a:rPr lang="en-US" dirty="0" smtClean="0"/>
                        <a:t> and Discretionary projects only</a:t>
                      </a:r>
                      <a:endParaRPr lang="en-US" dirty="0"/>
                    </a:p>
                  </a:txBody>
                  <a:tcPr/>
                </a:tc>
              </a:tr>
              <a:tr h="1919601">
                <a:tc>
                  <a:txBody>
                    <a:bodyPr/>
                    <a:lstStyle/>
                    <a:p>
                      <a:pPr lvl="0"/>
                      <a:r>
                        <a:rPr lang="en-US" sz="1600" b="1" dirty="0" err="1" smtClean="0"/>
                        <a:t>Subgrant</a:t>
                      </a:r>
                      <a:r>
                        <a:rPr lang="en-US" sz="1600" b="1" dirty="0" smtClean="0"/>
                        <a:t> Expenditure Requests (</a:t>
                      </a:r>
                      <a:r>
                        <a:rPr lang="en-US" sz="1600" b="1" dirty="0" err="1" smtClean="0"/>
                        <a:t>SER</a:t>
                      </a:r>
                      <a:r>
                        <a:rPr lang="en-US" sz="1600" b="1" dirty="0" smtClean="0"/>
                        <a:t>)</a:t>
                      </a:r>
                    </a:p>
                    <a:p>
                      <a:pPr lvl="0"/>
                      <a:endParaRPr lang="en-US" sz="1600" dirty="0" smtClean="0"/>
                    </a:p>
                    <a:p>
                      <a:pPr lvl="0"/>
                      <a:r>
                        <a:rPr lang="en-US" sz="1600" dirty="0" smtClean="0"/>
                        <a:t>Select monthly or quarterly</a:t>
                      </a:r>
                    </a:p>
                    <a:p>
                      <a:endParaRPr lang="en-US" dirty="0"/>
                    </a:p>
                  </a:txBody>
                  <a:tcPr/>
                </a:tc>
                <a:tc>
                  <a:txBody>
                    <a:bodyPr/>
                    <a:lstStyle/>
                    <a:p>
                      <a:pPr lvl="0"/>
                      <a:r>
                        <a:rPr lang="en-US" sz="1600" b="1" dirty="0" smtClean="0"/>
                        <a:t>Victim Services Statistical Report (VSSR)</a:t>
                      </a:r>
                    </a:p>
                    <a:p>
                      <a:pPr lvl="0"/>
                      <a:endParaRPr lang="en-US" sz="1600" dirty="0" smtClean="0"/>
                    </a:p>
                    <a:p>
                      <a:pPr lvl="0"/>
                      <a:r>
                        <a:rPr lang="en-US" sz="1600" dirty="0" smtClean="0"/>
                        <a:t>Due January 30, April 30, July 30 and October 30</a:t>
                      </a:r>
                    </a:p>
                    <a:p>
                      <a:endParaRPr lang="en-US" dirty="0"/>
                    </a:p>
                  </a:txBody>
                  <a:tcPr/>
                </a:tc>
                <a:tc>
                  <a:txBody>
                    <a:bodyPr/>
                    <a:lstStyle/>
                    <a:p>
                      <a:pPr marL="0" lvl="0" algn="l" defTabSz="914400" rtl="0" eaLnBrk="1" latinLnBrk="0" hangingPunct="1"/>
                      <a:r>
                        <a:rPr lang="en-US" sz="1600" b="1" kern="1200" dirty="0" smtClean="0">
                          <a:solidFill>
                            <a:schemeClr val="dk1"/>
                          </a:solidFill>
                          <a:latin typeface="+mn-lt"/>
                          <a:ea typeface="+mn-ea"/>
                          <a:cs typeface="+mn-cs"/>
                        </a:rPr>
                        <a:t>Criminal Justice Services Statistical Report (</a:t>
                      </a:r>
                      <a:r>
                        <a:rPr lang="en-US" sz="1600" b="1" kern="1200" dirty="0" err="1" smtClean="0">
                          <a:solidFill>
                            <a:schemeClr val="dk1"/>
                          </a:solidFill>
                          <a:latin typeface="+mn-lt"/>
                          <a:ea typeface="+mn-ea"/>
                          <a:cs typeface="+mn-cs"/>
                        </a:rPr>
                        <a:t>CJSSR</a:t>
                      </a:r>
                      <a:r>
                        <a:rPr lang="en-US" sz="1600" b="1" kern="1200" dirty="0" smtClean="0">
                          <a:solidFill>
                            <a:schemeClr val="dk1"/>
                          </a:solidFill>
                          <a:latin typeface="+mn-lt"/>
                          <a:ea typeface="+mn-ea"/>
                          <a:cs typeface="+mn-cs"/>
                        </a:rPr>
                        <a:t>)</a:t>
                      </a:r>
                    </a:p>
                    <a:p>
                      <a:pPr marL="0" lvl="0" algn="l" defTabSz="914400" rtl="0" eaLnBrk="1" latinLnBrk="0" hangingPunct="1"/>
                      <a:endParaRPr lang="en-US" sz="1600" kern="1200" dirty="0" smtClean="0">
                        <a:solidFill>
                          <a:schemeClr val="dk1"/>
                        </a:solidFill>
                        <a:latin typeface="+mn-lt"/>
                        <a:ea typeface="+mn-ea"/>
                        <a:cs typeface="+mn-cs"/>
                      </a:endParaRPr>
                    </a:p>
                    <a:p>
                      <a:pPr marL="0" lvl="0" algn="l" defTabSz="914400" rtl="0" eaLnBrk="1" latinLnBrk="0" hangingPunct="1"/>
                      <a:r>
                        <a:rPr lang="en-US" sz="1600" kern="1200" dirty="0" smtClean="0">
                          <a:solidFill>
                            <a:schemeClr val="dk1"/>
                          </a:solidFill>
                          <a:latin typeface="+mn-lt"/>
                          <a:ea typeface="+mn-ea"/>
                          <a:cs typeface="+mn-cs"/>
                        </a:rPr>
                        <a:t>Due January 30 and July 30</a:t>
                      </a:r>
                    </a:p>
                    <a:p>
                      <a:pPr marL="0" lvl="0" algn="l" defTabSz="914400" rtl="0" eaLnBrk="1" latinLnBrk="0" hangingPunct="1"/>
                      <a:endParaRPr lang="en-US" sz="1600" kern="1200" dirty="0">
                        <a:solidFill>
                          <a:schemeClr val="dk1"/>
                        </a:solidFill>
                        <a:latin typeface="+mn-lt"/>
                        <a:ea typeface="+mn-ea"/>
                        <a:cs typeface="+mn-cs"/>
                      </a:endParaRPr>
                    </a:p>
                  </a:txBody>
                  <a:tcPr/>
                </a:tc>
              </a:tr>
              <a:tr h="1500717">
                <a:tc>
                  <a:txBody>
                    <a:bodyPr/>
                    <a:lstStyle/>
                    <a:p>
                      <a:r>
                        <a:rPr lang="en-US" sz="1600" b="1" dirty="0" smtClean="0"/>
                        <a:t>Annual report</a:t>
                      </a:r>
                    </a:p>
                    <a:p>
                      <a:endParaRPr lang="en-US" sz="1600" dirty="0" smtClean="0"/>
                    </a:p>
                    <a:p>
                      <a:r>
                        <a:rPr lang="en-US" sz="1600" dirty="0" smtClean="0"/>
                        <a:t>Due February 15</a:t>
                      </a:r>
                      <a:endParaRPr lang="en-US" sz="1600" dirty="0"/>
                    </a:p>
                  </a:txBody>
                  <a:tcPr/>
                </a:tc>
                <a:tc>
                  <a:txBody>
                    <a:bodyPr/>
                    <a:lstStyle/>
                    <a:p>
                      <a:pPr lvl="0"/>
                      <a:r>
                        <a:rPr lang="en-US" sz="1600" b="1" dirty="0" smtClean="0"/>
                        <a:t>Outcome Performance Measures (</a:t>
                      </a:r>
                      <a:r>
                        <a:rPr lang="en-US" sz="1600" b="1" dirty="0" err="1" smtClean="0"/>
                        <a:t>OPM</a:t>
                      </a:r>
                      <a:r>
                        <a:rPr lang="en-US" sz="1600" b="1" dirty="0" smtClean="0"/>
                        <a:t>)</a:t>
                      </a:r>
                    </a:p>
                    <a:p>
                      <a:pPr lvl="0"/>
                      <a:endParaRPr lang="en-US" sz="1600" dirty="0" smtClean="0"/>
                    </a:p>
                    <a:p>
                      <a:pPr lvl="0"/>
                      <a:r>
                        <a:rPr lang="en-US" sz="1600" dirty="0" smtClean="0"/>
                        <a:t>Due May 30 and November 30</a:t>
                      </a:r>
                    </a:p>
                  </a:txBody>
                  <a:tcPr/>
                </a:tc>
                <a:tc>
                  <a:txBody>
                    <a:bodyPr/>
                    <a:lstStyle/>
                    <a:p>
                      <a:pPr marL="0" lvl="0" algn="l" defTabSz="914400" rtl="0" eaLnBrk="1" latinLnBrk="0" hangingPunct="1"/>
                      <a:endParaRPr lang="en-US" sz="1600" kern="1200" dirty="0">
                        <a:solidFill>
                          <a:schemeClr val="dk1"/>
                        </a:solidFill>
                        <a:latin typeface="+mn-lt"/>
                        <a:ea typeface="+mn-ea"/>
                        <a:cs typeface="+mn-cs"/>
                      </a:endParaRPr>
                    </a:p>
                  </a:txBody>
                  <a:tcPr/>
                </a:tc>
              </a:tr>
            </a:tbl>
          </a:graphicData>
        </a:graphic>
      </p:graphicFrame>
    </p:spTree>
    <p:extLst>
      <p:ext uri="{BB962C8B-B14F-4D97-AF65-F5344CB8AC3E}">
        <p14:creationId xmlns:p14="http://schemas.microsoft.com/office/powerpoint/2010/main" val="2851725826"/>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xecutive">
  <a:themeElements>
    <a:clrScheme name="Executive">
      <a:dk1>
        <a:sysClr val="windowText" lastClr="000000"/>
      </a:dk1>
      <a:lt1>
        <a:sysClr val="window" lastClr="FFFFFF"/>
      </a:lt1>
      <a:dk2>
        <a:srgbClr val="2F5897"/>
      </a:dk2>
      <a:lt2>
        <a:srgbClr val="E4E9EF"/>
      </a:lt2>
      <a:accent1>
        <a:srgbClr val="6076B4"/>
      </a:accent1>
      <a:accent2>
        <a:srgbClr val="9C5252"/>
      </a:accent2>
      <a:accent3>
        <a:srgbClr val="E68422"/>
      </a:accent3>
      <a:accent4>
        <a:srgbClr val="846648"/>
      </a:accent4>
      <a:accent5>
        <a:srgbClr val="63891F"/>
      </a:accent5>
      <a:accent6>
        <a:srgbClr val="758085"/>
      </a:accent6>
      <a:hlink>
        <a:srgbClr val="3399FF"/>
      </a:hlink>
      <a:folHlink>
        <a:srgbClr val="B2B2B2"/>
      </a:folHlink>
    </a:clrScheme>
    <a:fontScheme name="Executive">
      <a:majorFont>
        <a:latin typeface="Century Gothic"/>
        <a:ea typeface=""/>
        <a:cs typeface=""/>
        <a:font script="Jpan" typeface="HGｺﾞｼｯｸM"/>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Palatino Linotype"/>
        <a:ea typeface=""/>
        <a:cs typeface=""/>
        <a:font script="Jpan" typeface="HGS明朝E"/>
        <a:font script="Hang" typeface="맑은 고딕"/>
        <a:font script="Hans" typeface="宋体"/>
        <a:font script="Hant" typeface="新細明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Executiv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8575" cap="flat" cmpd="sng" algn="ctr">
          <a:solidFill>
            <a:schemeClr val="phClr"/>
          </a:solidFill>
          <a:prstDash val="solid"/>
        </a:ln>
        <a:ln w="508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50000">
              <a:schemeClr val="phClr">
                <a:tint val="80000"/>
                <a:satMod val="250000"/>
              </a:schemeClr>
            </a:gs>
            <a:gs pos="76000">
              <a:schemeClr val="phClr">
                <a:tint val="90000"/>
                <a:shade val="90000"/>
                <a:satMod val="200000"/>
              </a:schemeClr>
            </a:gs>
            <a:gs pos="92000">
              <a:schemeClr val="phClr">
                <a:tint val="90000"/>
                <a:shade val="70000"/>
                <a:satMod val="250000"/>
              </a:schemeClr>
            </a:gs>
          </a:gsLst>
          <a:path path="circle">
            <a:fillToRect l="50000" t="50000" r="50000" b="50000"/>
          </a:path>
        </a:gradFill>
        <a:blipFill>
          <a:blip xmlns:r="http://schemas.openxmlformats.org/officeDocument/2006/relationships" r:embed="rId1">
            <a:duotone>
              <a:schemeClr val="phClr">
                <a:tint val="95000"/>
              </a:schemeClr>
              <a:schemeClr val="phClr">
                <a:shade val="9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Executive</Template>
  <TotalTime>361</TotalTime>
  <Words>4120</Words>
  <Application>Microsoft Office PowerPoint</Application>
  <PresentationFormat>On-screen Show (4:3)</PresentationFormat>
  <Paragraphs>384</Paragraphs>
  <Slides>39</Slides>
  <Notes>29</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39</vt:i4>
      </vt:variant>
    </vt:vector>
  </HeadingPairs>
  <TitlesOfParts>
    <vt:vector size="47" baseType="lpstr">
      <vt:lpstr>Arial</vt:lpstr>
      <vt:lpstr>Calibri</vt:lpstr>
      <vt:lpstr>Century Gothic</vt:lpstr>
      <vt:lpstr>Courier New</vt:lpstr>
      <vt:lpstr>Palatino Linotype</vt:lpstr>
      <vt:lpstr>Times New Roman</vt:lpstr>
      <vt:lpstr>Wingdings</vt:lpstr>
      <vt:lpstr>Executive</vt:lpstr>
      <vt:lpstr>Services, Training, Officers, Prosecution Violence Against Women (S.T.O.P. VAWA)  Grant Program 2014 Continuation Application Webinar</vt:lpstr>
      <vt:lpstr>Agenda</vt:lpstr>
      <vt:lpstr>Overview</vt:lpstr>
      <vt:lpstr>New Allocation Requirements</vt:lpstr>
      <vt:lpstr>Eligibility</vt:lpstr>
      <vt:lpstr>Eligibility (cont.)</vt:lpstr>
      <vt:lpstr>Other Eligibility Highlights</vt:lpstr>
      <vt:lpstr>Other Eligibility Highlights</vt:lpstr>
      <vt:lpstr>Program Requirements</vt:lpstr>
      <vt:lpstr>Budgeting and Allowable Costs</vt:lpstr>
      <vt:lpstr>What is the purpose of a budget?</vt:lpstr>
      <vt:lpstr>Personnel</vt:lpstr>
      <vt:lpstr>A. (1) Personnel/Salaries </vt:lpstr>
      <vt:lpstr>A. (2) Personnel/Fringe Benefits </vt:lpstr>
      <vt:lpstr>Travel Expenses </vt:lpstr>
      <vt:lpstr>Travel Guidelines- Things to Remember!!</vt:lpstr>
      <vt:lpstr>B. Travel</vt:lpstr>
      <vt:lpstr>Equipment Expenses</vt:lpstr>
      <vt:lpstr>C. Equipment </vt:lpstr>
      <vt:lpstr>Supplies</vt:lpstr>
      <vt:lpstr>D. Supplies</vt:lpstr>
      <vt:lpstr>Printing/Media</vt:lpstr>
      <vt:lpstr>E. Printing</vt:lpstr>
      <vt:lpstr>Other</vt:lpstr>
      <vt:lpstr>F. (1) Other/Costs</vt:lpstr>
      <vt:lpstr>Contractual/Consultant Policies</vt:lpstr>
      <vt:lpstr>F. (2) Other/Consultants</vt:lpstr>
      <vt:lpstr>Budget Summary </vt:lpstr>
      <vt:lpstr>Matching Funds – VAWA Criminal Justice Agencies ONLY</vt:lpstr>
      <vt:lpstr>Matching Funds (cont.)</vt:lpstr>
      <vt:lpstr>Matching Funds (cont.)</vt:lpstr>
      <vt:lpstr>Unallowable Expenses</vt:lpstr>
      <vt:lpstr>Online Application Instructions</vt:lpstr>
      <vt:lpstr>Online Application Instructions</vt:lpstr>
      <vt:lpstr>Completing the Online Application</vt:lpstr>
      <vt:lpstr>Common Errors</vt:lpstr>
      <vt:lpstr>Continuation Award Timeline</vt:lpstr>
      <vt:lpstr>Q &amp; A</vt:lpstr>
      <vt:lpstr>Conclusion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bebarnard</dc:creator>
  <cp:lastModifiedBy>B Barnard</cp:lastModifiedBy>
  <cp:revision>24</cp:revision>
  <dcterms:created xsi:type="dcterms:W3CDTF">2014-04-10T12:57:58Z</dcterms:created>
  <dcterms:modified xsi:type="dcterms:W3CDTF">2014-05-13T13:19:30Z</dcterms:modified>
</cp:coreProperties>
</file>