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87" r:id="rId5"/>
    <p:sldId id="288" r:id="rId6"/>
    <p:sldId id="292" r:id="rId7"/>
    <p:sldId id="297" r:id="rId8"/>
    <p:sldId id="296" r:id="rId9"/>
    <p:sldId id="293" r:id="rId10"/>
    <p:sldId id="300" r:id="rId11"/>
    <p:sldId id="301" r:id="rId12"/>
    <p:sldId id="302" r:id="rId13"/>
    <p:sldId id="303" r:id="rId14"/>
    <p:sldId id="295" r:id="rId15"/>
    <p:sldId id="304" r:id="rId16"/>
    <p:sldId id="305" r:id="rId17"/>
    <p:sldId id="290" r:id="rId18"/>
    <p:sldId id="307" r:id="rId19"/>
    <p:sldId id="306" r:id="rId20"/>
    <p:sldId id="294" r:id="rId21"/>
    <p:sldId id="299" r:id="rId22"/>
    <p:sldId id="298" r:id="rId23"/>
    <p:sldId id="289"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CF0E64-0515-4466-B9A9-BD30760FA513}" v="5" dt="2020-09-16T14:51:35.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mhal Hadgu" userId="10b0d4a1-a1ed-4423-9e55-49ff368dc9e4" providerId="ADAL" clId="{D7CF0E64-0515-4466-B9A9-BD30760FA513}"/>
    <pc:docChg chg="undo custSel addSld delSld modSld sldOrd">
      <pc:chgData name="Semhal Hadgu" userId="10b0d4a1-a1ed-4423-9e55-49ff368dc9e4" providerId="ADAL" clId="{D7CF0E64-0515-4466-B9A9-BD30760FA513}" dt="2020-09-23T20:14:19.014" v="715" actId="20577"/>
      <pc:docMkLst>
        <pc:docMk/>
      </pc:docMkLst>
      <pc:sldChg chg="modSp mod">
        <pc:chgData name="Semhal Hadgu" userId="10b0d4a1-a1ed-4423-9e55-49ff368dc9e4" providerId="ADAL" clId="{D7CF0E64-0515-4466-B9A9-BD30760FA513}" dt="2020-09-16T13:52:24.687" v="480" actId="20577"/>
        <pc:sldMkLst>
          <pc:docMk/>
          <pc:sldMk cId="653169291" sldId="293"/>
        </pc:sldMkLst>
        <pc:spChg chg="mod">
          <ac:chgData name="Semhal Hadgu" userId="10b0d4a1-a1ed-4423-9e55-49ff368dc9e4" providerId="ADAL" clId="{D7CF0E64-0515-4466-B9A9-BD30760FA513}" dt="2020-09-16T13:52:24.687" v="480" actId="20577"/>
          <ac:spMkLst>
            <pc:docMk/>
            <pc:sldMk cId="653169291" sldId="293"/>
            <ac:spMk id="3" creationId="{D0396572-90E8-472E-931A-C520C7ADB9C1}"/>
          </ac:spMkLst>
        </pc:spChg>
      </pc:sldChg>
      <pc:sldChg chg="modSp mod">
        <pc:chgData name="Semhal Hadgu" userId="10b0d4a1-a1ed-4423-9e55-49ff368dc9e4" providerId="ADAL" clId="{D7CF0E64-0515-4466-B9A9-BD30760FA513}" dt="2020-09-16T14:51:51.399" v="574" actId="20577"/>
        <pc:sldMkLst>
          <pc:docMk/>
          <pc:sldMk cId="1702096668" sldId="303"/>
        </pc:sldMkLst>
        <pc:spChg chg="mod">
          <ac:chgData name="Semhal Hadgu" userId="10b0d4a1-a1ed-4423-9e55-49ff368dc9e4" providerId="ADAL" clId="{D7CF0E64-0515-4466-B9A9-BD30760FA513}" dt="2020-09-16T14:51:51.399" v="574" actId="20577"/>
          <ac:spMkLst>
            <pc:docMk/>
            <pc:sldMk cId="1702096668" sldId="303"/>
            <ac:spMk id="9" creationId="{A57534C7-B014-4CB4-A7EB-537EFC56E990}"/>
          </ac:spMkLst>
        </pc:spChg>
      </pc:sldChg>
      <pc:sldChg chg="modSp mod">
        <pc:chgData name="Semhal Hadgu" userId="10b0d4a1-a1ed-4423-9e55-49ff368dc9e4" providerId="ADAL" clId="{D7CF0E64-0515-4466-B9A9-BD30760FA513}" dt="2020-09-23T20:14:19.014" v="715" actId="20577"/>
        <pc:sldMkLst>
          <pc:docMk/>
          <pc:sldMk cId="4029998123" sldId="306"/>
        </pc:sldMkLst>
        <pc:spChg chg="mod">
          <ac:chgData name="Semhal Hadgu" userId="10b0d4a1-a1ed-4423-9e55-49ff368dc9e4" providerId="ADAL" clId="{D7CF0E64-0515-4466-B9A9-BD30760FA513}" dt="2020-09-23T20:14:19.014" v="715" actId="20577"/>
          <ac:spMkLst>
            <pc:docMk/>
            <pc:sldMk cId="4029998123" sldId="306"/>
            <ac:spMk id="9" creationId="{A57534C7-B014-4CB4-A7EB-537EFC56E990}"/>
          </ac:spMkLst>
        </pc:spChg>
      </pc:sldChg>
      <pc:sldChg chg="modSp add mod ord">
        <pc:chgData name="Semhal Hadgu" userId="10b0d4a1-a1ed-4423-9e55-49ff368dc9e4" providerId="ADAL" clId="{D7CF0E64-0515-4466-B9A9-BD30760FA513}" dt="2020-09-23T20:14:11.226" v="696" actId="20577"/>
        <pc:sldMkLst>
          <pc:docMk/>
          <pc:sldMk cId="4102361087" sldId="307"/>
        </pc:sldMkLst>
        <pc:spChg chg="mod">
          <ac:chgData name="Semhal Hadgu" userId="10b0d4a1-a1ed-4423-9e55-49ff368dc9e4" providerId="ADAL" clId="{D7CF0E64-0515-4466-B9A9-BD30760FA513}" dt="2020-09-15T19:11:10.440" v="11" actId="1076"/>
          <ac:spMkLst>
            <pc:docMk/>
            <pc:sldMk cId="4102361087" sldId="307"/>
            <ac:spMk id="5" creationId="{00000000-0000-0000-0000-000000000000}"/>
          </ac:spMkLst>
        </pc:spChg>
        <pc:spChg chg="mod">
          <ac:chgData name="Semhal Hadgu" userId="10b0d4a1-a1ed-4423-9e55-49ff368dc9e4" providerId="ADAL" clId="{D7CF0E64-0515-4466-B9A9-BD30760FA513}" dt="2020-09-23T20:14:11.226" v="696" actId="20577"/>
          <ac:spMkLst>
            <pc:docMk/>
            <pc:sldMk cId="4102361087" sldId="307"/>
            <ac:spMk id="9" creationId="{A57534C7-B014-4CB4-A7EB-537EFC56E990}"/>
          </ac:spMkLst>
        </pc:spChg>
        <pc:spChg chg="mod">
          <ac:chgData name="Semhal Hadgu" userId="10b0d4a1-a1ed-4423-9e55-49ff368dc9e4" providerId="ADAL" clId="{D7CF0E64-0515-4466-B9A9-BD30760FA513}" dt="2020-09-15T19:11:26.553" v="59" actId="313"/>
          <ac:spMkLst>
            <pc:docMk/>
            <pc:sldMk cId="4102361087" sldId="307"/>
            <ac:spMk id="24" creationId="{00000000-0000-0000-0000-000000000000}"/>
          </ac:spMkLst>
        </pc:spChg>
      </pc:sldChg>
      <pc:sldChg chg="add del">
        <pc:chgData name="Semhal Hadgu" userId="10b0d4a1-a1ed-4423-9e55-49ff368dc9e4" providerId="ADAL" clId="{D7CF0E64-0515-4466-B9A9-BD30760FA513}" dt="2020-09-15T20:35:31.470" v="253"/>
        <pc:sldMkLst>
          <pc:docMk/>
          <pc:sldMk cId="841302998"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0CC00-3CDE-46BD-9B8D-200B43E6E0D9}" type="datetimeFigureOut">
              <a:rPr lang="en-US" smtClean="0"/>
              <a:t>9/23/2020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23179-A751-4661-9F63-46A0D72BDE9D}" type="slidenum">
              <a:rPr lang="en-US" smtClean="0"/>
              <a:t>‹#›</a:t>
            </a:fld>
            <a:endParaRPr lang="en-US"/>
          </a:p>
        </p:txBody>
      </p:sp>
    </p:spTree>
    <p:extLst>
      <p:ext uri="{BB962C8B-B14F-4D97-AF65-F5344CB8AC3E}">
        <p14:creationId xmlns:p14="http://schemas.microsoft.com/office/powerpoint/2010/main" val="316293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Monitoring, accountability and case for continued and increased</a:t>
            </a:r>
            <a:r>
              <a:rPr lang="en-US" baseline="0" dirty="0"/>
              <a:t> funding</a:t>
            </a:r>
            <a:endParaRPr lang="en-US" dirty="0"/>
          </a:p>
          <a:p>
            <a:endParaRPr lang="en-US" dirty="0"/>
          </a:p>
          <a:p>
            <a:r>
              <a:rPr lang="en-US" dirty="0"/>
              <a:t>Measuring </a:t>
            </a:r>
            <a:r>
              <a:rPr lang="en-US" b="1" dirty="0"/>
              <a:t>results</a:t>
            </a:r>
            <a:r>
              <a:rPr lang="en-US" dirty="0"/>
              <a:t> is as important as measuring our efforts</a:t>
            </a:r>
          </a:p>
          <a:p>
            <a:r>
              <a:rPr lang="en-US" dirty="0"/>
              <a:t>Determining </a:t>
            </a:r>
            <a:r>
              <a:rPr lang="en-US" b="1" dirty="0"/>
              <a:t>how well</a:t>
            </a:r>
            <a:r>
              <a:rPr lang="en-US" dirty="0"/>
              <a:t> our programs perform is as important as documenting how hard we work</a:t>
            </a:r>
          </a:p>
          <a:p>
            <a:r>
              <a:rPr lang="en-US" dirty="0"/>
              <a:t>We can document whether (and how) victims are </a:t>
            </a:r>
            <a:r>
              <a:rPr lang="en-US" b="1" dirty="0"/>
              <a:t>improving</a:t>
            </a:r>
          </a:p>
          <a:p>
            <a:r>
              <a:rPr lang="en-US" dirty="0"/>
              <a:t>We can show the program is </a:t>
            </a:r>
            <a:r>
              <a:rPr lang="en-US" b="1" dirty="0"/>
              <a:t>effective</a:t>
            </a:r>
          </a:p>
        </p:txBody>
      </p:sp>
      <p:sp>
        <p:nvSpPr>
          <p:cNvPr id="4" name="Slide Number Placeholder 3"/>
          <p:cNvSpPr>
            <a:spLocks noGrp="1"/>
          </p:cNvSpPr>
          <p:nvPr>
            <p:ph type="sldNum" sz="quarter" idx="10"/>
          </p:nvPr>
        </p:nvSpPr>
        <p:spPr/>
        <p:txBody>
          <a:bodyPr/>
          <a:lstStyle/>
          <a:p>
            <a:fld id="{0DB23179-A751-4661-9F63-46A0D72BDE9D}" type="slidenum">
              <a:rPr lang="en-US" smtClean="0"/>
              <a:t>4</a:t>
            </a:fld>
            <a:endParaRPr lang="en-US"/>
          </a:p>
        </p:txBody>
      </p:sp>
    </p:spTree>
    <p:extLst>
      <p:ext uri="{BB962C8B-B14F-4D97-AF65-F5344CB8AC3E}">
        <p14:creationId xmlns:p14="http://schemas.microsoft.com/office/powerpoint/2010/main" val="2980418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0DB23179-A751-4661-9F63-46A0D72BDE9D}" type="slidenum">
              <a:rPr lang="en-US" smtClean="0"/>
              <a:t>13</a:t>
            </a:fld>
            <a:endParaRPr lang="en-US"/>
          </a:p>
        </p:txBody>
      </p:sp>
    </p:spTree>
    <p:extLst>
      <p:ext uri="{BB962C8B-B14F-4D97-AF65-F5344CB8AC3E}">
        <p14:creationId xmlns:p14="http://schemas.microsoft.com/office/powerpoint/2010/main" val="334295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OPM has just 3 main sections – agency information, use of survey results, and the data reporting section</a:t>
            </a:r>
          </a:p>
        </p:txBody>
      </p:sp>
      <p:sp>
        <p:nvSpPr>
          <p:cNvPr id="4" name="Slide Number Placeholder 3"/>
          <p:cNvSpPr>
            <a:spLocks noGrp="1"/>
          </p:cNvSpPr>
          <p:nvPr>
            <p:ph type="sldNum" sz="quarter" idx="10"/>
          </p:nvPr>
        </p:nvSpPr>
        <p:spPr/>
        <p:txBody>
          <a:bodyPr/>
          <a:lstStyle/>
          <a:p>
            <a:fld id="{0DB23179-A751-4661-9F63-46A0D72BDE9D}" type="slidenum">
              <a:rPr lang="en-US" smtClean="0"/>
              <a:t>14</a:t>
            </a:fld>
            <a:endParaRPr lang="en-US" dirty="0"/>
          </a:p>
        </p:txBody>
      </p:sp>
    </p:spTree>
    <p:extLst>
      <p:ext uri="{BB962C8B-B14F-4D97-AF65-F5344CB8AC3E}">
        <p14:creationId xmlns:p14="http://schemas.microsoft.com/office/powerpoint/2010/main" val="3557514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0DB23179-A751-4661-9F63-46A0D72BDE9D}" type="slidenum">
              <a:rPr lang="en-US" smtClean="0"/>
              <a:t>15</a:t>
            </a:fld>
            <a:endParaRPr lang="en-US"/>
          </a:p>
        </p:txBody>
      </p:sp>
    </p:spTree>
    <p:extLst>
      <p:ext uri="{BB962C8B-B14F-4D97-AF65-F5344CB8AC3E}">
        <p14:creationId xmlns:p14="http://schemas.microsoft.com/office/powerpoint/2010/main" val="3045250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0DB23179-A751-4661-9F63-46A0D72BDE9D}" type="slidenum">
              <a:rPr lang="en-US" smtClean="0"/>
              <a:t>16</a:t>
            </a:fld>
            <a:endParaRPr lang="en-US"/>
          </a:p>
        </p:txBody>
      </p:sp>
    </p:spTree>
    <p:extLst>
      <p:ext uri="{BB962C8B-B14F-4D97-AF65-F5344CB8AC3E}">
        <p14:creationId xmlns:p14="http://schemas.microsoft.com/office/powerpoint/2010/main" val="3956659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23179-A751-4661-9F63-46A0D72BDE9D}" type="slidenum">
              <a:rPr lang="en-US" smtClean="0"/>
              <a:t>20</a:t>
            </a:fld>
            <a:endParaRPr lang="en-US"/>
          </a:p>
        </p:txBody>
      </p:sp>
    </p:spTree>
    <p:extLst>
      <p:ext uri="{BB962C8B-B14F-4D97-AF65-F5344CB8AC3E}">
        <p14:creationId xmlns:p14="http://schemas.microsoft.com/office/powerpoint/2010/main" val="270570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23179-A751-4661-9F63-46A0D72BDE9D}" type="slidenum">
              <a:rPr lang="en-US" smtClean="0"/>
              <a:t>5</a:t>
            </a:fld>
            <a:endParaRPr lang="en-US"/>
          </a:p>
        </p:txBody>
      </p:sp>
    </p:spTree>
    <p:extLst>
      <p:ext uri="{BB962C8B-B14F-4D97-AF65-F5344CB8AC3E}">
        <p14:creationId xmlns:p14="http://schemas.microsoft.com/office/powerpoint/2010/main" val="2949932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Spanish translations available</a:t>
            </a:r>
          </a:p>
        </p:txBody>
      </p:sp>
      <p:sp>
        <p:nvSpPr>
          <p:cNvPr id="4" name="Slide Number Placeholder 3"/>
          <p:cNvSpPr>
            <a:spLocks noGrp="1"/>
          </p:cNvSpPr>
          <p:nvPr>
            <p:ph type="sldNum" sz="quarter" idx="10"/>
          </p:nvPr>
        </p:nvSpPr>
        <p:spPr/>
        <p:txBody>
          <a:bodyPr/>
          <a:lstStyle/>
          <a:p>
            <a:fld id="{0DB23179-A751-4661-9F63-46A0D72BDE9D}" type="slidenum">
              <a:rPr lang="en-US" smtClean="0"/>
              <a:t>6</a:t>
            </a:fld>
            <a:endParaRPr lang="en-US"/>
          </a:p>
        </p:txBody>
      </p:sp>
    </p:spTree>
    <p:extLst>
      <p:ext uri="{BB962C8B-B14F-4D97-AF65-F5344CB8AC3E}">
        <p14:creationId xmlns:p14="http://schemas.microsoft.com/office/powerpoint/2010/main" val="2025919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suggestions for edits, let CJCC know. We’re always open to feedback, but revisions take time, coordination and a great deal of consideration.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If a victim you served in the past returns to your agency as the result of a new victimization/occurrence, you would give another survey once they “substantially completed the program of service” again</a:t>
            </a:r>
          </a:p>
          <a:p>
            <a:endParaRPr lang="en-US" dirty="0"/>
          </a:p>
          <a:p>
            <a:r>
              <a:rPr lang="en-US" dirty="0"/>
              <a:t>Explain that the survey is confidential, not mandatory, has no bearing on service delivery and carries no penalties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23179-A751-4661-9F63-46A0D72BDE9D}" type="slidenum">
              <a:rPr lang="en-US" smtClean="0"/>
              <a:t>7</a:t>
            </a:fld>
            <a:endParaRPr lang="en-US"/>
          </a:p>
        </p:txBody>
      </p:sp>
    </p:spTree>
    <p:extLst>
      <p:ext uri="{BB962C8B-B14F-4D97-AF65-F5344CB8AC3E}">
        <p14:creationId xmlns:p14="http://schemas.microsoft.com/office/powerpoint/2010/main" val="57732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suggestions for edits, let CJCC know. We’re always open to feedback, but revisions take time, coordination and a great deal of consideration.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If a victim you served in the past returns to your agency as the result of a new victimization/occurrence, you would give another survey once they “substantially completed the program of service” again</a:t>
            </a:r>
          </a:p>
          <a:p>
            <a:endParaRPr lang="en-US" dirty="0"/>
          </a:p>
          <a:p>
            <a:r>
              <a:rPr lang="en-US" dirty="0"/>
              <a:t>Explain that the survey is confidential, not mandatory, has no bearing on service delivery and carries no penalties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23179-A751-4661-9F63-46A0D72BDE9D}" type="slidenum">
              <a:rPr lang="en-US" smtClean="0"/>
              <a:t>8</a:t>
            </a:fld>
            <a:endParaRPr lang="en-US"/>
          </a:p>
        </p:txBody>
      </p:sp>
    </p:spTree>
    <p:extLst>
      <p:ext uri="{BB962C8B-B14F-4D97-AF65-F5344CB8AC3E}">
        <p14:creationId xmlns:p14="http://schemas.microsoft.com/office/powerpoint/2010/main" val="1154450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0DB23179-A751-4661-9F63-46A0D72BDE9D}" type="slidenum">
              <a:rPr lang="en-US" smtClean="0"/>
              <a:t>9</a:t>
            </a:fld>
            <a:endParaRPr lang="en-US"/>
          </a:p>
        </p:txBody>
      </p:sp>
    </p:spTree>
    <p:extLst>
      <p:ext uri="{BB962C8B-B14F-4D97-AF65-F5344CB8AC3E}">
        <p14:creationId xmlns:p14="http://schemas.microsoft.com/office/powerpoint/2010/main" val="48881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“guardian ad litem” (</a:t>
            </a:r>
            <a:r>
              <a:rPr lang="en-US" sz="1200" b="1" i="0" kern="1200" dirty="0">
                <a:solidFill>
                  <a:schemeClr val="tx1"/>
                </a:solidFill>
                <a:effectLst/>
                <a:latin typeface="+mn-lt"/>
                <a:ea typeface="+mn-ea"/>
                <a:cs typeface="+mn-cs"/>
              </a:rPr>
              <a:t>GAL</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a person the court appoints to investigate what solutions </a:t>
            </a:r>
            <a:r>
              <a:rPr lang="en-US" sz="1200" b="1" i="0" kern="1200" dirty="0">
                <a:solidFill>
                  <a:schemeClr val="tx1"/>
                </a:solidFill>
                <a:effectLst/>
                <a:latin typeface="+mn-lt"/>
                <a:ea typeface="+mn-ea"/>
                <a:cs typeface="+mn-cs"/>
              </a:rPr>
              <a:t>would</a:t>
            </a:r>
            <a:r>
              <a:rPr lang="en-US" sz="1200" b="0" i="0" kern="1200" dirty="0">
                <a:solidFill>
                  <a:schemeClr val="tx1"/>
                </a:solidFill>
                <a:effectLst/>
                <a:latin typeface="+mn-lt"/>
                <a:ea typeface="+mn-ea"/>
                <a:cs typeface="+mn-cs"/>
              </a:rPr>
              <a:t> be in the “best interests of a child.” </a:t>
            </a:r>
            <a:r>
              <a:rPr lang="en-US" sz="1200" dirty="0">
                <a:latin typeface="Times New Roman" panose="02020603050405020304" pitchFamily="18" charset="0"/>
                <a:cs typeface="Times New Roman" panose="02020603050405020304" pitchFamily="18" charset="0"/>
              </a:rPr>
              <a:t>. CASA outcome surveys are a measure of volunteer’s ability to intervene on the child’s behalf and provide that child with services in their best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0DB23179-A751-4661-9F63-46A0D72BDE9D}" type="slidenum">
              <a:rPr lang="en-US" smtClean="0"/>
              <a:t>10</a:t>
            </a:fld>
            <a:endParaRPr lang="en-US"/>
          </a:p>
        </p:txBody>
      </p:sp>
    </p:spTree>
    <p:extLst>
      <p:ext uri="{BB962C8B-B14F-4D97-AF65-F5344CB8AC3E}">
        <p14:creationId xmlns:p14="http://schemas.microsoft.com/office/powerpoint/2010/main" val="371506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process for PAC offices differs slightly, in that PAC distributes the login information to each individual PAC office. </a:t>
            </a:r>
          </a:p>
        </p:txBody>
      </p:sp>
      <p:sp>
        <p:nvSpPr>
          <p:cNvPr id="4" name="Slide Number Placeholder 3"/>
          <p:cNvSpPr>
            <a:spLocks noGrp="1"/>
          </p:cNvSpPr>
          <p:nvPr>
            <p:ph type="sldNum" sz="quarter" idx="10"/>
          </p:nvPr>
        </p:nvSpPr>
        <p:spPr/>
        <p:txBody>
          <a:bodyPr/>
          <a:lstStyle/>
          <a:p>
            <a:fld id="{0DB23179-A751-4661-9F63-46A0D72BDE9D}" type="slidenum">
              <a:rPr lang="en-US" smtClean="0"/>
              <a:t>11</a:t>
            </a:fld>
            <a:endParaRPr lang="en-US"/>
          </a:p>
        </p:txBody>
      </p:sp>
    </p:spTree>
    <p:extLst>
      <p:ext uri="{BB962C8B-B14F-4D97-AF65-F5344CB8AC3E}">
        <p14:creationId xmlns:p14="http://schemas.microsoft.com/office/powerpoint/2010/main" val="391557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0DB23179-A751-4661-9F63-46A0D72BDE9D}" type="slidenum">
              <a:rPr lang="en-US" smtClean="0"/>
              <a:t>12</a:t>
            </a:fld>
            <a:endParaRPr lang="en-US"/>
          </a:p>
        </p:txBody>
      </p:sp>
    </p:spTree>
    <p:extLst>
      <p:ext uri="{BB962C8B-B14F-4D97-AF65-F5344CB8AC3E}">
        <p14:creationId xmlns:p14="http://schemas.microsoft.com/office/powerpoint/2010/main" val="350460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07" indent="0" algn="ctr">
              <a:buNone/>
              <a:defRPr sz="2000"/>
            </a:lvl2pPr>
            <a:lvl3pPr marL="914218" indent="0" algn="ctr">
              <a:buNone/>
              <a:defRPr sz="1800"/>
            </a:lvl3pPr>
            <a:lvl4pPr marL="1371328" indent="0" algn="ctr">
              <a:buNone/>
              <a:defRPr sz="1600"/>
            </a:lvl4pPr>
            <a:lvl5pPr marL="1828437" indent="0" algn="ctr">
              <a:buNone/>
              <a:defRPr sz="1600"/>
            </a:lvl5pPr>
            <a:lvl6pPr marL="2285550" indent="0" algn="ctr">
              <a:buNone/>
              <a:defRPr sz="1600"/>
            </a:lvl6pPr>
            <a:lvl7pPr marL="2742654" indent="0" algn="ctr">
              <a:buNone/>
              <a:defRPr sz="1600"/>
            </a:lvl7pPr>
            <a:lvl8pPr marL="3199760" indent="0" algn="ctr">
              <a:buNone/>
              <a:defRPr sz="1600"/>
            </a:lvl8pPr>
            <a:lvl9pPr marL="365686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489BEA-0BC1-4D65-9393-14F5FD40DF6E}"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AF06-E1B3-406F-A90D-27D93602775A}" type="slidenum">
              <a:rPr lang="en-US" smtClean="0"/>
              <a:t>‹#›</a:t>
            </a:fld>
            <a:endParaRPr lang="en-US"/>
          </a:p>
        </p:txBody>
      </p:sp>
    </p:spTree>
    <p:extLst>
      <p:ext uri="{BB962C8B-B14F-4D97-AF65-F5344CB8AC3E}">
        <p14:creationId xmlns:p14="http://schemas.microsoft.com/office/powerpoint/2010/main" val="387382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489BEA-0BC1-4D65-9393-14F5FD40DF6E}"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AF06-E1B3-406F-A90D-27D93602775A}" type="slidenum">
              <a:rPr lang="en-US" smtClean="0"/>
              <a:t>‹#›</a:t>
            </a:fld>
            <a:endParaRPr lang="en-US"/>
          </a:p>
        </p:txBody>
      </p:sp>
    </p:spTree>
    <p:extLst>
      <p:ext uri="{BB962C8B-B14F-4D97-AF65-F5344CB8AC3E}">
        <p14:creationId xmlns:p14="http://schemas.microsoft.com/office/powerpoint/2010/main" val="1939905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489BEA-0BC1-4D65-9393-14F5FD40DF6E}"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AF06-E1B3-406F-A90D-27D93602775A}" type="slidenum">
              <a:rPr lang="en-US" smtClean="0"/>
              <a:t>‹#›</a:t>
            </a:fld>
            <a:endParaRPr lang="en-US"/>
          </a:p>
        </p:txBody>
      </p:sp>
    </p:spTree>
    <p:extLst>
      <p:ext uri="{BB962C8B-B14F-4D97-AF65-F5344CB8AC3E}">
        <p14:creationId xmlns:p14="http://schemas.microsoft.com/office/powerpoint/2010/main" val="6394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489BEA-0BC1-4D65-9393-14F5FD40DF6E}"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AF06-E1B3-406F-A90D-27D93602775A}" type="slidenum">
              <a:rPr lang="en-US" smtClean="0"/>
              <a:t>‹#›</a:t>
            </a:fld>
            <a:endParaRPr lang="en-US"/>
          </a:p>
        </p:txBody>
      </p:sp>
    </p:spTree>
    <p:extLst>
      <p:ext uri="{BB962C8B-B14F-4D97-AF65-F5344CB8AC3E}">
        <p14:creationId xmlns:p14="http://schemas.microsoft.com/office/powerpoint/2010/main" val="142381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81"/>
            <a:ext cx="10515600" cy="1500187"/>
          </a:xfrm>
        </p:spPr>
        <p:txBody>
          <a:bodyPr/>
          <a:lstStyle>
            <a:lvl1pPr marL="0" indent="0">
              <a:buNone/>
              <a:defRPr sz="2400">
                <a:solidFill>
                  <a:schemeClr val="tx1">
                    <a:tint val="75000"/>
                  </a:schemeClr>
                </a:solidFill>
              </a:defRPr>
            </a:lvl1pPr>
            <a:lvl2pPr marL="457107" indent="0">
              <a:buNone/>
              <a:defRPr sz="2000">
                <a:solidFill>
                  <a:schemeClr val="tx1">
                    <a:tint val="75000"/>
                  </a:schemeClr>
                </a:solidFill>
              </a:defRPr>
            </a:lvl2pPr>
            <a:lvl3pPr marL="914218" indent="0">
              <a:buNone/>
              <a:defRPr sz="1800">
                <a:solidFill>
                  <a:schemeClr val="tx1">
                    <a:tint val="75000"/>
                  </a:schemeClr>
                </a:solidFill>
              </a:defRPr>
            </a:lvl3pPr>
            <a:lvl4pPr marL="1371328" indent="0">
              <a:buNone/>
              <a:defRPr sz="1600">
                <a:solidFill>
                  <a:schemeClr val="tx1">
                    <a:tint val="75000"/>
                  </a:schemeClr>
                </a:solidFill>
              </a:defRPr>
            </a:lvl4pPr>
            <a:lvl5pPr marL="1828437" indent="0">
              <a:buNone/>
              <a:defRPr sz="1600">
                <a:solidFill>
                  <a:schemeClr val="tx1">
                    <a:tint val="75000"/>
                  </a:schemeClr>
                </a:solidFill>
              </a:defRPr>
            </a:lvl5pPr>
            <a:lvl6pPr marL="2285550" indent="0">
              <a:buNone/>
              <a:defRPr sz="1600">
                <a:solidFill>
                  <a:schemeClr val="tx1">
                    <a:tint val="75000"/>
                  </a:schemeClr>
                </a:solidFill>
              </a:defRPr>
            </a:lvl6pPr>
            <a:lvl7pPr marL="2742654" indent="0">
              <a:buNone/>
              <a:defRPr sz="1600">
                <a:solidFill>
                  <a:schemeClr val="tx1">
                    <a:tint val="75000"/>
                  </a:schemeClr>
                </a:solidFill>
              </a:defRPr>
            </a:lvl7pPr>
            <a:lvl8pPr marL="3199760" indent="0">
              <a:buNone/>
              <a:defRPr sz="1600">
                <a:solidFill>
                  <a:schemeClr val="tx1">
                    <a:tint val="75000"/>
                  </a:schemeClr>
                </a:solidFill>
              </a:defRPr>
            </a:lvl8pPr>
            <a:lvl9pPr marL="3656867"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489BEA-0BC1-4D65-9393-14F5FD40DF6E}"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AF06-E1B3-406F-A90D-27D93602775A}" type="slidenum">
              <a:rPr lang="en-US" smtClean="0"/>
              <a:t>‹#›</a:t>
            </a:fld>
            <a:endParaRPr lang="en-US"/>
          </a:p>
        </p:txBody>
      </p:sp>
    </p:spTree>
    <p:extLst>
      <p:ext uri="{BB962C8B-B14F-4D97-AF65-F5344CB8AC3E}">
        <p14:creationId xmlns:p14="http://schemas.microsoft.com/office/powerpoint/2010/main" val="16853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489BEA-0BC1-4D65-9393-14F5FD40DF6E}"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3AF06-E1B3-406F-A90D-27D93602775A}" type="slidenum">
              <a:rPr lang="en-US" smtClean="0"/>
              <a:t>‹#›</a:t>
            </a:fld>
            <a:endParaRPr lang="en-US"/>
          </a:p>
        </p:txBody>
      </p:sp>
    </p:spTree>
    <p:extLst>
      <p:ext uri="{BB962C8B-B14F-4D97-AF65-F5344CB8AC3E}">
        <p14:creationId xmlns:p14="http://schemas.microsoft.com/office/powerpoint/2010/main" val="2015831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07" indent="0">
              <a:buNone/>
              <a:defRPr sz="2000" b="1"/>
            </a:lvl2pPr>
            <a:lvl3pPr marL="914218" indent="0">
              <a:buNone/>
              <a:defRPr sz="18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07" indent="0">
              <a:buNone/>
              <a:defRPr sz="2000" b="1"/>
            </a:lvl2pPr>
            <a:lvl3pPr marL="914218" indent="0">
              <a:buNone/>
              <a:defRPr sz="18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489BEA-0BC1-4D65-9393-14F5FD40DF6E}" type="datetimeFigureOut">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23AF06-E1B3-406F-A90D-27D93602775A}" type="slidenum">
              <a:rPr lang="en-US" smtClean="0"/>
              <a:t>‹#›</a:t>
            </a:fld>
            <a:endParaRPr lang="en-US"/>
          </a:p>
        </p:txBody>
      </p:sp>
    </p:spTree>
    <p:extLst>
      <p:ext uri="{BB962C8B-B14F-4D97-AF65-F5344CB8AC3E}">
        <p14:creationId xmlns:p14="http://schemas.microsoft.com/office/powerpoint/2010/main" val="188582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489BEA-0BC1-4D65-9393-14F5FD40DF6E}" type="datetimeFigureOut">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23AF06-E1B3-406F-A90D-27D93602775A}" type="slidenum">
              <a:rPr lang="en-US" smtClean="0"/>
              <a:t>‹#›</a:t>
            </a:fld>
            <a:endParaRPr lang="en-US"/>
          </a:p>
        </p:txBody>
      </p:sp>
    </p:spTree>
    <p:extLst>
      <p:ext uri="{BB962C8B-B14F-4D97-AF65-F5344CB8AC3E}">
        <p14:creationId xmlns:p14="http://schemas.microsoft.com/office/powerpoint/2010/main" val="342498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89BEA-0BC1-4D65-9393-14F5FD40DF6E}" type="datetimeFigureOut">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23AF06-E1B3-406F-A90D-27D93602775A}" type="slidenum">
              <a:rPr lang="en-US" smtClean="0"/>
              <a:t>‹#›</a:t>
            </a:fld>
            <a:endParaRPr lang="en-US"/>
          </a:p>
        </p:txBody>
      </p:sp>
    </p:spTree>
    <p:extLst>
      <p:ext uri="{BB962C8B-B14F-4D97-AF65-F5344CB8AC3E}">
        <p14:creationId xmlns:p14="http://schemas.microsoft.com/office/powerpoint/2010/main" val="369003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4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07" indent="0">
              <a:buNone/>
              <a:defRPr sz="1400"/>
            </a:lvl2pPr>
            <a:lvl3pPr marL="914218" indent="0">
              <a:buNone/>
              <a:defRPr sz="1200"/>
            </a:lvl3pPr>
            <a:lvl4pPr marL="1371328" indent="0">
              <a:buNone/>
              <a:defRPr sz="1000"/>
            </a:lvl4pPr>
            <a:lvl5pPr marL="1828437" indent="0">
              <a:buNone/>
              <a:defRPr sz="1000"/>
            </a:lvl5pPr>
            <a:lvl6pPr marL="2285550" indent="0">
              <a:buNone/>
              <a:defRPr sz="1000"/>
            </a:lvl6pPr>
            <a:lvl7pPr marL="2742654" indent="0">
              <a:buNone/>
              <a:defRPr sz="1000"/>
            </a:lvl7pPr>
            <a:lvl8pPr marL="3199760" indent="0">
              <a:buNone/>
              <a:defRPr sz="1000"/>
            </a:lvl8pPr>
            <a:lvl9pPr marL="3656867"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489BEA-0BC1-4D65-9393-14F5FD40DF6E}"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3AF06-E1B3-406F-A90D-27D93602775A}" type="slidenum">
              <a:rPr lang="en-US" smtClean="0"/>
              <a:t>‹#›</a:t>
            </a:fld>
            <a:endParaRPr lang="en-US"/>
          </a:p>
        </p:txBody>
      </p:sp>
    </p:spTree>
    <p:extLst>
      <p:ext uri="{BB962C8B-B14F-4D97-AF65-F5344CB8AC3E}">
        <p14:creationId xmlns:p14="http://schemas.microsoft.com/office/powerpoint/2010/main" val="50276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43"/>
            <a:ext cx="6172200" cy="4873625"/>
          </a:xfrm>
        </p:spPr>
        <p:txBody>
          <a:bodyPr/>
          <a:lstStyle>
            <a:lvl1pPr marL="0" indent="0">
              <a:buNone/>
              <a:defRPr sz="3200"/>
            </a:lvl1pPr>
            <a:lvl2pPr marL="457107" indent="0">
              <a:buNone/>
              <a:defRPr sz="2800"/>
            </a:lvl2pPr>
            <a:lvl3pPr marL="914218" indent="0">
              <a:buNone/>
              <a:defRPr sz="2400"/>
            </a:lvl3pPr>
            <a:lvl4pPr marL="1371328" indent="0">
              <a:buNone/>
              <a:defRPr sz="2000"/>
            </a:lvl4pPr>
            <a:lvl5pPr marL="1828437" indent="0">
              <a:buNone/>
              <a:defRPr sz="2000"/>
            </a:lvl5pPr>
            <a:lvl6pPr marL="2285550" indent="0">
              <a:buNone/>
              <a:defRPr sz="2000"/>
            </a:lvl6pPr>
            <a:lvl7pPr marL="2742654" indent="0">
              <a:buNone/>
              <a:defRPr sz="2000"/>
            </a:lvl7pPr>
            <a:lvl8pPr marL="3199760" indent="0">
              <a:buNone/>
              <a:defRPr sz="2000"/>
            </a:lvl8pPr>
            <a:lvl9pPr marL="3656867"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07" indent="0">
              <a:buNone/>
              <a:defRPr sz="1400"/>
            </a:lvl2pPr>
            <a:lvl3pPr marL="914218" indent="0">
              <a:buNone/>
              <a:defRPr sz="1200"/>
            </a:lvl3pPr>
            <a:lvl4pPr marL="1371328" indent="0">
              <a:buNone/>
              <a:defRPr sz="1000"/>
            </a:lvl4pPr>
            <a:lvl5pPr marL="1828437" indent="0">
              <a:buNone/>
              <a:defRPr sz="1000"/>
            </a:lvl5pPr>
            <a:lvl6pPr marL="2285550" indent="0">
              <a:buNone/>
              <a:defRPr sz="1000"/>
            </a:lvl6pPr>
            <a:lvl7pPr marL="2742654" indent="0">
              <a:buNone/>
              <a:defRPr sz="1000"/>
            </a:lvl7pPr>
            <a:lvl8pPr marL="3199760" indent="0">
              <a:buNone/>
              <a:defRPr sz="1000"/>
            </a:lvl8pPr>
            <a:lvl9pPr marL="3656867"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489BEA-0BC1-4D65-9393-14F5FD40DF6E}"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3AF06-E1B3-406F-A90D-27D93602775A}" type="slidenum">
              <a:rPr lang="en-US" smtClean="0"/>
              <a:t>‹#›</a:t>
            </a:fld>
            <a:endParaRPr lang="en-US"/>
          </a:p>
        </p:txBody>
      </p:sp>
    </p:spTree>
    <p:extLst>
      <p:ext uri="{BB962C8B-B14F-4D97-AF65-F5344CB8AC3E}">
        <p14:creationId xmlns:p14="http://schemas.microsoft.com/office/powerpoint/2010/main" val="209788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89BEA-0BC1-4D65-9393-14F5FD40DF6E}" type="datetimeFigureOut">
              <a:rPr lang="en-US" smtClean="0"/>
              <a:t>9/23/2020</a:t>
            </a:fld>
            <a:endParaRPr lang="en-US"/>
          </a:p>
        </p:txBody>
      </p:sp>
      <p:sp>
        <p:nvSpPr>
          <p:cNvPr id="5" name="Footer Placeholder 4"/>
          <p:cNvSpPr>
            <a:spLocks noGrp="1"/>
          </p:cNvSpPr>
          <p:nvPr>
            <p:ph type="ftr" sz="quarter" idx="3"/>
          </p:nvPr>
        </p:nvSpPr>
        <p:spPr>
          <a:xfrm>
            <a:off x="4038600" y="635636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3AF06-E1B3-406F-A90D-27D93602775A}" type="slidenum">
              <a:rPr lang="en-US" smtClean="0"/>
              <a:t>‹#›</a:t>
            </a:fld>
            <a:endParaRPr lang="en-US"/>
          </a:p>
        </p:txBody>
      </p:sp>
    </p:spTree>
    <p:extLst>
      <p:ext uri="{BB962C8B-B14F-4D97-AF65-F5344CB8AC3E}">
        <p14:creationId xmlns:p14="http://schemas.microsoft.com/office/powerpoint/2010/main" val="2433489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2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57" indent="-228557" algn="l" defTabSz="9142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70" indent="-228557" algn="l" defTabSz="9142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4" indent="-228557" algn="l" defTabSz="9142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7"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7" indent="-228557"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8" indent="-228557"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8" indent="-228557"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7" indent="-228557"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30" indent="-228557"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07"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8" algn="l" defTabSz="914218" rtl="0" eaLnBrk="1" latinLnBrk="0" hangingPunct="1">
        <a:defRPr sz="1800" kern="1200">
          <a:solidFill>
            <a:schemeClr val="tx1"/>
          </a:solidFill>
          <a:latin typeface="+mn-lt"/>
          <a:ea typeface="+mn-ea"/>
          <a:cs typeface="+mn-cs"/>
        </a:defRPr>
      </a:lvl4pPr>
      <a:lvl5pPr marL="1828437" algn="l" defTabSz="914218" rtl="0" eaLnBrk="1" latinLnBrk="0" hangingPunct="1">
        <a:defRPr sz="1800" kern="1200">
          <a:solidFill>
            <a:schemeClr val="tx1"/>
          </a:solidFill>
          <a:latin typeface="+mn-lt"/>
          <a:ea typeface="+mn-ea"/>
          <a:cs typeface="+mn-cs"/>
        </a:defRPr>
      </a:lvl5pPr>
      <a:lvl6pPr marL="2285550" algn="l" defTabSz="914218" rtl="0" eaLnBrk="1" latinLnBrk="0" hangingPunct="1">
        <a:defRPr sz="1800" kern="1200">
          <a:solidFill>
            <a:schemeClr val="tx1"/>
          </a:solidFill>
          <a:latin typeface="+mn-lt"/>
          <a:ea typeface="+mn-ea"/>
          <a:cs typeface="+mn-cs"/>
        </a:defRPr>
      </a:lvl6pPr>
      <a:lvl7pPr marL="2742654"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7" algn="l" defTabSz="9142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azure-surveys.cjcc.ga.gov/mrIWeb/mrIWeb.dll?I.Project=NEWOPM2016" TargetMode="External"/><Relationship Id="rId5" Type="http://schemas.openxmlformats.org/officeDocument/2006/relationships/hyperlink" Target="http://surveys.cjcc.ga.gov/mrIWeb/mrIWeb.dll?I.Project=NEWOPM2016" TargetMode="Externa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cjcc.georgia.gov/outcome-performance-tools-2"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mailto:scott.burnett@cjcc.ga.gov" TargetMode="External"/><Relationship Id="rId5" Type="http://schemas.openxmlformats.org/officeDocument/2006/relationships/hyperlink" Target="mailto:Semhal.hadgu@cjcc.ga.gov" TargetMode="Externa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2422268" y="2891749"/>
            <a:ext cx="7048893" cy="62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11141" y="2066051"/>
            <a:ext cx="8883503" cy="2985433"/>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Criminal Justice Coordinating Council</a:t>
            </a:r>
          </a:p>
          <a:p>
            <a:pPr algn="ctr"/>
            <a:endParaRPr lang="en-US" sz="20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THE STATE OF GEORGIA</a:t>
            </a:r>
          </a:p>
          <a:p>
            <a:pPr algn="ctr"/>
            <a:endParaRPr lang="en-US" sz="15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OUTCOME PERFORMANCE MEASURES REPORT WEBINAR</a:t>
            </a:r>
          </a:p>
          <a:p>
            <a:pPr algn="ctr"/>
            <a:r>
              <a:rPr lang="en-US" sz="2000" dirty="0">
                <a:latin typeface="Times New Roman" panose="02020603050405020304" pitchFamily="18" charset="0"/>
                <a:cs typeface="Times New Roman" panose="02020603050405020304" pitchFamily="18" charset="0"/>
              </a:rPr>
              <a:t>Semhal Hadgu, Statistical Analysis Center Research Analyst</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414" y="4923597"/>
            <a:ext cx="2288599" cy="1846428"/>
          </a:xfrm>
          <a:prstGeom prst="rect">
            <a:avLst/>
          </a:prstGeom>
        </p:spPr>
      </p:pic>
    </p:spTree>
    <p:extLst>
      <p:ext uri="{BB962C8B-B14F-4D97-AF65-F5344CB8AC3E}">
        <p14:creationId xmlns:p14="http://schemas.microsoft.com/office/powerpoint/2010/main" val="131626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p:nvPr/>
        </p:nvPicPr>
        <p:blipFill>
          <a:blip r:embed="rId3" cstate="print">
            <a:extLst>
              <a:ext uri="{BEBA8EAE-BF5A-486C-A8C5-ECC9F3942E4B}">
                <a14:imgProps xmlns:a14="http://schemas.microsoft.com/office/drawing/2010/main">
                  <a14:imgLayer r:embed="rId4">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9" name="TextBox 8">
            <a:extLst>
              <a:ext uri="{FF2B5EF4-FFF2-40B4-BE49-F238E27FC236}">
                <a16:creationId xmlns:a16="http://schemas.microsoft.com/office/drawing/2014/main" id="{A57534C7-B014-4CB4-A7EB-537EFC56E990}"/>
              </a:ext>
            </a:extLst>
          </p:cNvPr>
          <p:cNvSpPr txBox="1"/>
          <p:nvPr/>
        </p:nvSpPr>
        <p:spPr>
          <a:xfrm>
            <a:off x="679128" y="1386471"/>
            <a:ext cx="10601584" cy="4001095"/>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What if client is a child/LEP/has a disability?</a:t>
            </a:r>
          </a:p>
          <a:p>
            <a:pPr marL="742950" lvl="1" indent="-285750">
              <a:spcBef>
                <a:spcPts val="500"/>
              </a:spcBef>
              <a:spcAft>
                <a:spcPts val="10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Third parties such as non-offending caregivers (NOCs), guardian ad </a:t>
            </a:r>
            <a:r>
              <a:rPr lang="en-US" sz="2600" dirty="0" err="1">
                <a:latin typeface="Times New Roman" panose="02020603050405020304" pitchFamily="18" charset="0"/>
                <a:cs typeface="Times New Roman" panose="02020603050405020304" pitchFamily="18" charset="0"/>
              </a:rPr>
              <a:t>litems</a:t>
            </a:r>
            <a:r>
              <a:rPr lang="en-US" sz="2600" dirty="0">
                <a:latin typeface="Times New Roman" panose="02020603050405020304" pitchFamily="18" charset="0"/>
                <a:cs typeface="Times New Roman" panose="02020603050405020304" pitchFamily="18" charset="0"/>
              </a:rPr>
              <a:t> (GALs), and interpreters may assist clients</a:t>
            </a:r>
          </a:p>
          <a:p>
            <a:pPr marL="742950" lvl="1" indent="-285750">
              <a:spcBef>
                <a:spcPts val="500"/>
              </a:spcBef>
              <a:spcAft>
                <a:spcPts val="10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Avoid having agency staff complete for the victim (compromises credibility)</a:t>
            </a:r>
          </a:p>
          <a:p>
            <a:pPr marL="742950" lvl="1" indent="-285750">
              <a:spcBef>
                <a:spcPts val="500"/>
              </a:spcBef>
              <a:spcAft>
                <a:spcPts val="10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Volunteer coordinators are responsible </a:t>
            </a:r>
            <a:r>
              <a:rPr lang="en-US" sz="2600">
                <a:latin typeface="Times New Roman" panose="02020603050405020304" pitchFamily="18" charset="0"/>
                <a:cs typeface="Times New Roman" panose="02020603050405020304" pitchFamily="18" charset="0"/>
              </a:rPr>
              <a:t>for completing CASA </a:t>
            </a:r>
            <a:r>
              <a:rPr lang="en-US" sz="2600" dirty="0">
                <a:latin typeface="Times New Roman" panose="02020603050405020304" pitchFamily="18" charset="0"/>
                <a:cs typeface="Times New Roman" panose="02020603050405020304" pitchFamily="18" charset="0"/>
              </a:rPr>
              <a:t>surveys</a:t>
            </a:r>
          </a:p>
          <a:p>
            <a:pPr marL="742950" lvl="1" indent="-285750">
              <a:spcBef>
                <a:spcPts val="500"/>
              </a:spcBef>
              <a:spcAft>
                <a:spcPts val="10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Spanish translations available</a:t>
            </a:r>
          </a:p>
          <a:p>
            <a:endParaRPr lang="en-US" dirty="0">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10A04F34-7B25-4E09-94D7-B1003C7F4DD8}"/>
              </a:ext>
            </a:extLst>
          </p:cNvPr>
          <p:cNvSpPr>
            <a:spLocks noChangeArrowheads="1"/>
          </p:cNvSpPr>
          <p:nvPr/>
        </p:nvSpPr>
        <p:spPr bwMode="auto">
          <a:xfrm>
            <a:off x="270589" y="61555"/>
            <a:ext cx="110101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OPM Survey Administration </a:t>
            </a:r>
            <a:r>
              <a:rPr lang="en-US" altLang="en-US" sz="36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cont.</a:t>
            </a:r>
            <a:endParaRPr lang="en-US" altLang="en-US" dirty="0"/>
          </a:p>
        </p:txBody>
      </p:sp>
    </p:spTree>
    <p:extLst>
      <p:ext uri="{BB962C8B-B14F-4D97-AF65-F5344CB8AC3E}">
        <p14:creationId xmlns:p14="http://schemas.microsoft.com/office/powerpoint/2010/main" val="170209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
          <p:cNvSpPr>
            <a:spLocks noChangeArrowheads="1"/>
          </p:cNvSpPr>
          <p:nvPr/>
        </p:nvSpPr>
        <p:spPr bwMode="auto">
          <a:xfrm>
            <a:off x="270589" y="61555"/>
            <a:ext cx="110101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OPM Due Date</a:t>
            </a:r>
            <a:r>
              <a:rPr lang="en-US" altLang="en-US" sz="5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dirty="0"/>
          </a:p>
        </p:txBody>
      </p:sp>
      <p:pic>
        <p:nvPicPr>
          <p:cNvPr id="21" name="Picture 20"/>
          <p:cNvPicPr/>
          <p:nvPr/>
        </p:nvPicPr>
        <p:blipFill>
          <a:blip r:embed="rId3" cstate="print">
            <a:extLst>
              <a:ext uri="{BEBA8EAE-BF5A-486C-A8C5-ECC9F3942E4B}">
                <a14:imgProps xmlns:a14="http://schemas.microsoft.com/office/drawing/2010/main">
                  <a14:imgLayer r:embed="rId4">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4" name="TextBox 3">
            <a:extLst>
              <a:ext uri="{FF2B5EF4-FFF2-40B4-BE49-F238E27FC236}">
                <a16:creationId xmlns:a16="http://schemas.microsoft.com/office/drawing/2014/main" id="{92F813A2-347E-44DD-BDE5-E8977993434D}"/>
              </a:ext>
            </a:extLst>
          </p:cNvPr>
          <p:cNvSpPr txBox="1"/>
          <p:nvPr/>
        </p:nvSpPr>
        <p:spPr>
          <a:xfrm>
            <a:off x="706905" y="3477193"/>
            <a:ext cx="1077819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Repeated lateness or failure to complete may result in penalties such as reductions to your award.</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notification email is sent to EDs on or around the 1</a:t>
            </a:r>
            <a:r>
              <a:rPr lang="en-US" sz="2400" baseline="30000" dirty="0">
                <a:latin typeface="Times New Roman" panose="02020603050405020304" pitchFamily="18" charset="0"/>
                <a:cs typeface="Times New Roman" panose="02020603050405020304" pitchFamily="18" charset="0"/>
              </a:rPr>
              <a:t>st</a:t>
            </a:r>
            <a:r>
              <a:rPr lang="en-US" sz="2400" dirty="0">
                <a:latin typeface="Times New Roman" panose="02020603050405020304" pitchFamily="18" charset="0"/>
                <a:cs typeface="Times New Roman" panose="02020603050405020304" pitchFamily="18" charset="0"/>
              </a:rPr>
              <a:t> of the month prior to the reporting deadline.</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User IDs and passwords are assigned to each newly awarded agency. These credentials are permanent and are used for both your OPM and VSSR.</a:t>
            </a:r>
          </a:p>
        </p:txBody>
      </p:sp>
      <p:graphicFrame>
        <p:nvGraphicFramePr>
          <p:cNvPr id="8" name="Table 7">
            <a:extLst>
              <a:ext uri="{FF2B5EF4-FFF2-40B4-BE49-F238E27FC236}">
                <a16:creationId xmlns:a16="http://schemas.microsoft.com/office/drawing/2014/main" id="{9715416E-61FF-4E93-B8FD-A50A202D32E9}"/>
              </a:ext>
            </a:extLst>
          </p:cNvPr>
          <p:cNvGraphicFramePr>
            <a:graphicFrameLocks noGrp="1"/>
          </p:cNvGraphicFramePr>
          <p:nvPr>
            <p:extLst>
              <p:ext uri="{D42A27DB-BD31-4B8C-83A1-F6EECF244321}">
                <p14:modId xmlns:p14="http://schemas.microsoft.com/office/powerpoint/2010/main" val="250199210"/>
              </p:ext>
            </p:extLst>
          </p:nvPr>
        </p:nvGraphicFramePr>
        <p:xfrm>
          <a:off x="1962080" y="1855458"/>
          <a:ext cx="7627139" cy="1085596"/>
        </p:xfrm>
        <a:graphic>
          <a:graphicData uri="http://schemas.openxmlformats.org/drawingml/2006/table">
            <a:tbl>
              <a:tblPr firstRow="1" bandRow="1">
                <a:tableStyleId>{5C22544A-7EE6-4342-B048-85BDC9FD1C3A}</a:tableStyleId>
              </a:tblPr>
              <a:tblGrid>
                <a:gridCol w="5140849">
                  <a:extLst>
                    <a:ext uri="{9D8B030D-6E8A-4147-A177-3AD203B41FA5}">
                      <a16:colId xmlns:a16="http://schemas.microsoft.com/office/drawing/2014/main" val="261204323"/>
                    </a:ext>
                  </a:extLst>
                </a:gridCol>
                <a:gridCol w="2486290">
                  <a:extLst>
                    <a:ext uri="{9D8B030D-6E8A-4147-A177-3AD203B41FA5}">
                      <a16:colId xmlns:a16="http://schemas.microsoft.com/office/drawing/2014/main" val="1290407166"/>
                    </a:ext>
                  </a:extLst>
                </a:gridCol>
              </a:tblGrid>
              <a:tr h="425640">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Reporting Period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A40000"/>
                    </a:solidFill>
                  </a:tcP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Due Date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A40000"/>
                    </a:solidFill>
                  </a:tcPr>
                </a:tc>
                <a:extLst>
                  <a:ext uri="{0D108BD9-81ED-4DB2-BD59-A6C34878D82A}">
                    <a16:rowId xmlns:a16="http://schemas.microsoft.com/office/drawing/2014/main" val="444818060"/>
                  </a:ext>
                </a:extLst>
              </a:tr>
              <a:tr h="476744">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October 1 – September 30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EEC8C8"/>
                    </a:solidFill>
                  </a:tcPr>
                </a:tc>
                <a:tc>
                  <a:txBody>
                    <a:bodyPr/>
                    <a:lstStyle/>
                    <a:p>
                      <a:pPr marL="0" marR="0" algn="ctr">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October 30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EEC8C8"/>
                    </a:solidFill>
                  </a:tcPr>
                </a:tc>
                <a:extLst>
                  <a:ext uri="{0D108BD9-81ED-4DB2-BD59-A6C34878D82A}">
                    <a16:rowId xmlns:a16="http://schemas.microsoft.com/office/drawing/2014/main" val="185832313"/>
                  </a:ext>
                </a:extLst>
              </a:tr>
            </a:tbl>
          </a:graphicData>
        </a:graphic>
      </p:graphicFrame>
    </p:spTree>
    <p:extLst>
      <p:ext uri="{BB962C8B-B14F-4D97-AF65-F5344CB8AC3E}">
        <p14:creationId xmlns:p14="http://schemas.microsoft.com/office/powerpoint/2010/main" val="373216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
          <p:cNvSpPr>
            <a:spLocks noChangeArrowheads="1"/>
          </p:cNvSpPr>
          <p:nvPr/>
        </p:nvSpPr>
        <p:spPr bwMode="auto">
          <a:xfrm>
            <a:off x="270589" y="-46166"/>
            <a:ext cx="1101012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Utilizing OPM Data</a:t>
            </a:r>
            <a:endParaRPr lang="en-US" altLang="en-US" sz="3600" dirty="0">
              <a:solidFill>
                <a:schemeClr val="bg1"/>
              </a:solidFill>
              <a:latin typeface="Times New Roman" panose="02020603050405020304" pitchFamily="18" charset="0"/>
              <a:cs typeface="Times New Roman" panose="02020603050405020304" pitchFamily="18" charset="0"/>
            </a:endParaRPr>
          </a:p>
          <a:p>
            <a:pPr defTabSz="914218">
              <a:tabLst>
                <a:tab pos="1390373" algn="l"/>
              </a:tabLst>
            </a:pPr>
            <a:r>
              <a:rPr lang="en-US" altLang="en-US" sz="1400" dirty="0">
                <a:latin typeface="Bodoni MT" panose="02070603080606020203" pitchFamily="18" charset="0"/>
                <a:ea typeface="Calibri" panose="020F0502020204030204" pitchFamily="34" charset="0"/>
                <a:cs typeface="Times New Roman" panose="02020603050405020304" pitchFamily="18" charset="0"/>
              </a:rPr>
              <a:t>	</a:t>
            </a:r>
            <a:endParaRPr lang="en-US" altLang="en-US" dirty="0"/>
          </a:p>
        </p:txBody>
      </p:sp>
      <p:pic>
        <p:nvPicPr>
          <p:cNvPr id="21" name="Picture 20"/>
          <p:cNvPicPr/>
          <p:nvPr/>
        </p:nvPicPr>
        <p:blipFill>
          <a:blip r:embed="rId3" cstate="print">
            <a:extLst>
              <a:ext uri="{BEBA8EAE-BF5A-486C-A8C5-ECC9F3942E4B}">
                <a14:imgProps xmlns:a14="http://schemas.microsoft.com/office/drawing/2010/main">
                  <a14:imgLayer r:embed="rId4">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9" name="TextBox 8">
            <a:extLst>
              <a:ext uri="{FF2B5EF4-FFF2-40B4-BE49-F238E27FC236}">
                <a16:creationId xmlns:a16="http://schemas.microsoft.com/office/drawing/2014/main" id="{A57534C7-B014-4CB4-A7EB-537EFC56E990}"/>
              </a:ext>
            </a:extLst>
          </p:cNvPr>
          <p:cNvSpPr txBox="1"/>
          <p:nvPr/>
        </p:nvSpPr>
        <p:spPr>
          <a:xfrm>
            <a:off x="679128" y="1386471"/>
            <a:ext cx="10601584" cy="4108817"/>
          </a:xfrm>
          <a:prstGeom prst="rect">
            <a:avLst/>
          </a:prstGeom>
          <a:noFill/>
        </p:spPr>
        <p:txBody>
          <a:bodyPr wrap="square" rtlCol="0">
            <a:spAutoFit/>
          </a:bodyPr>
          <a:lstStyle/>
          <a:p>
            <a:pPr marL="342900" indent="-342900">
              <a:spcBef>
                <a:spcPts val="600"/>
              </a:spcBef>
              <a:spcAft>
                <a:spcPts val="12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How should OPM data be used?</a:t>
            </a:r>
          </a:p>
          <a:p>
            <a:pPr marL="800100" lvl="1" indent="-342900">
              <a:spcBef>
                <a:spcPts val="600"/>
              </a:spcBef>
              <a:spcAft>
                <a:spcPts val="12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Discuss results at staff meetings</a:t>
            </a:r>
          </a:p>
          <a:p>
            <a:pPr marL="800100" lvl="1" indent="-342900">
              <a:spcBef>
                <a:spcPts val="600"/>
              </a:spcBef>
              <a:spcAft>
                <a:spcPts val="12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Develop your program</a:t>
            </a:r>
          </a:p>
          <a:p>
            <a:pPr marL="800100" lvl="1" indent="-342900">
              <a:spcBef>
                <a:spcPts val="600"/>
              </a:spcBef>
              <a:spcAft>
                <a:spcPts val="12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Launch a formal evaluation</a:t>
            </a:r>
          </a:p>
          <a:p>
            <a:pPr marL="800100" lvl="1" indent="-342900">
              <a:spcBef>
                <a:spcPts val="600"/>
              </a:spcBef>
              <a:spcAft>
                <a:spcPts val="12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Use in strategic plans</a:t>
            </a:r>
          </a:p>
          <a:p>
            <a:pPr marL="800100" lvl="1" indent="-342900">
              <a:spcBef>
                <a:spcPts val="600"/>
              </a:spcBef>
              <a:spcAft>
                <a:spcPts val="12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Cite in grant proposals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6647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
          <p:cNvSpPr>
            <a:spLocks noChangeArrowheads="1"/>
          </p:cNvSpPr>
          <p:nvPr/>
        </p:nvSpPr>
        <p:spPr bwMode="auto">
          <a:xfrm>
            <a:off x="270589" y="-46166"/>
            <a:ext cx="1101012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Helpful Tips</a:t>
            </a:r>
            <a:endParaRPr lang="en-US" altLang="en-US" sz="3600" dirty="0">
              <a:solidFill>
                <a:schemeClr val="bg1"/>
              </a:solidFill>
              <a:latin typeface="Times New Roman" panose="02020603050405020304" pitchFamily="18" charset="0"/>
              <a:cs typeface="Times New Roman" panose="02020603050405020304" pitchFamily="18" charset="0"/>
            </a:endParaRPr>
          </a:p>
          <a:p>
            <a:pPr defTabSz="914218">
              <a:tabLst>
                <a:tab pos="1390373" algn="l"/>
              </a:tabLst>
            </a:pPr>
            <a:r>
              <a:rPr lang="en-US" altLang="en-US" sz="1400" dirty="0">
                <a:latin typeface="Bodoni MT" panose="02070603080606020203" pitchFamily="18" charset="0"/>
                <a:ea typeface="Calibri" panose="020F0502020204030204" pitchFamily="34" charset="0"/>
                <a:cs typeface="Times New Roman" panose="02020603050405020304" pitchFamily="18" charset="0"/>
              </a:rPr>
              <a:t>	</a:t>
            </a:r>
            <a:endParaRPr lang="en-US" altLang="en-US" dirty="0"/>
          </a:p>
        </p:txBody>
      </p:sp>
      <p:pic>
        <p:nvPicPr>
          <p:cNvPr id="21" name="Picture 20"/>
          <p:cNvPicPr/>
          <p:nvPr/>
        </p:nvPicPr>
        <p:blipFill>
          <a:blip r:embed="rId3" cstate="print">
            <a:extLst>
              <a:ext uri="{BEBA8EAE-BF5A-486C-A8C5-ECC9F3942E4B}">
                <a14:imgProps xmlns:a14="http://schemas.microsoft.com/office/drawing/2010/main">
                  <a14:imgLayer r:embed="rId4">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9" name="TextBox 8">
            <a:extLst>
              <a:ext uri="{FF2B5EF4-FFF2-40B4-BE49-F238E27FC236}">
                <a16:creationId xmlns:a16="http://schemas.microsoft.com/office/drawing/2014/main" id="{A57534C7-B014-4CB4-A7EB-537EFC56E990}"/>
              </a:ext>
            </a:extLst>
          </p:cNvPr>
          <p:cNvSpPr txBox="1"/>
          <p:nvPr/>
        </p:nvSpPr>
        <p:spPr>
          <a:xfrm>
            <a:off x="679128" y="1297694"/>
            <a:ext cx="10601584" cy="5396349"/>
          </a:xfrm>
          <a:prstGeom prst="rect">
            <a:avLst/>
          </a:prstGeom>
          <a:noFill/>
        </p:spPr>
        <p:txBody>
          <a:bodyPr wrap="square" rtlCol="0">
            <a:spAutoFit/>
          </a:bodyPr>
          <a:lstStyle/>
          <a:p>
            <a:pPr marL="342900" indent="-342900">
              <a:spcBef>
                <a:spcPts val="500"/>
              </a:spcBef>
              <a:spcAft>
                <a:spcPts val="12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If you did not collect or receive any surveys this reporting period, you must still complete the report. Just enter “0” for all fields.</a:t>
            </a:r>
          </a:p>
          <a:p>
            <a:pPr marL="342900" indent="-342900">
              <a:spcBef>
                <a:spcPts val="500"/>
              </a:spcBef>
              <a:spcAft>
                <a:spcPts val="12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OPMs are for CJCC’s info and your agency’s quality control. We do not penalize you for lack of data or poor outcomes!</a:t>
            </a:r>
          </a:p>
          <a:p>
            <a:pPr marL="342900" indent="-342900">
              <a:spcBef>
                <a:spcPts val="500"/>
              </a:spcBef>
              <a:spcAft>
                <a:spcPts val="12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If you cannot complete the entire survey in one session, you can return where you left off.</a:t>
            </a:r>
          </a:p>
          <a:p>
            <a:pPr marL="800100" lvl="1" indent="-342900">
              <a:spcBef>
                <a:spcPts val="500"/>
              </a:spcBef>
              <a:spcAft>
                <a:spcPts val="12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Once you close your web browser, the system will remember where you left off, but you must wait at least 10 minutes before logging on again. If you do NOT close your web browser and leave your session idle, your report will be timed out. You will need to contact Semhal Hadgu to refresh your report.</a:t>
            </a:r>
          </a:p>
          <a:p>
            <a:pPr marL="342900" indent="-342900">
              <a:spcBef>
                <a:spcPts val="500"/>
              </a:spcBef>
              <a:spcAft>
                <a:spcPts val="12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If your agency has multiple programs, all programs should use the same login. Multiple reporters will need to coordinate entering in data.</a:t>
            </a:r>
          </a:p>
        </p:txBody>
      </p:sp>
    </p:spTree>
    <p:extLst>
      <p:ext uri="{BB962C8B-B14F-4D97-AF65-F5344CB8AC3E}">
        <p14:creationId xmlns:p14="http://schemas.microsoft.com/office/powerpoint/2010/main" val="22914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
          <p:cNvSpPr>
            <a:spLocks noChangeArrowheads="1"/>
          </p:cNvSpPr>
          <p:nvPr/>
        </p:nvSpPr>
        <p:spPr bwMode="auto">
          <a:xfrm>
            <a:off x="270589" y="-46166"/>
            <a:ext cx="1101012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OPM DEMO</a:t>
            </a:r>
            <a:endParaRPr lang="en-US" altLang="en-US" sz="1600" i="1" dirty="0">
              <a:solidFill>
                <a:schemeClr val="bg1"/>
              </a:solidFill>
              <a:latin typeface="Times New Roman" panose="02020603050405020304" pitchFamily="18" charset="0"/>
              <a:cs typeface="Times New Roman" panose="02020603050405020304" pitchFamily="18" charset="0"/>
            </a:endParaRPr>
          </a:p>
          <a:p>
            <a:pPr defTabSz="914218">
              <a:tabLst>
                <a:tab pos="1390373" algn="l"/>
              </a:tabLst>
            </a:pPr>
            <a:r>
              <a:rPr lang="en-US" altLang="en-US" sz="1400" dirty="0">
                <a:latin typeface="Bodoni MT" panose="02070603080606020203" pitchFamily="18" charset="0"/>
                <a:ea typeface="Calibri" panose="020F0502020204030204" pitchFamily="34" charset="0"/>
                <a:cs typeface="Times New Roman" panose="02020603050405020304" pitchFamily="18" charset="0"/>
              </a:rPr>
              <a:t>	</a:t>
            </a:r>
            <a:endParaRPr lang="en-US" altLang="en-US" dirty="0"/>
          </a:p>
        </p:txBody>
      </p:sp>
      <p:pic>
        <p:nvPicPr>
          <p:cNvPr id="21" name="Picture 20"/>
          <p:cNvPicPr/>
          <p:nvPr/>
        </p:nvPicPr>
        <p:blipFill>
          <a:blip r:embed="rId3" cstate="print">
            <a:extLst>
              <a:ext uri="{BEBA8EAE-BF5A-486C-A8C5-ECC9F3942E4B}">
                <a14:imgProps xmlns:a14="http://schemas.microsoft.com/office/drawing/2010/main">
                  <a14:imgLayer r:embed="rId4">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9" name="TextBox 8">
            <a:extLst>
              <a:ext uri="{FF2B5EF4-FFF2-40B4-BE49-F238E27FC236}">
                <a16:creationId xmlns:a16="http://schemas.microsoft.com/office/drawing/2014/main" id="{A57534C7-B014-4CB4-A7EB-537EFC56E990}"/>
              </a:ext>
            </a:extLst>
          </p:cNvPr>
          <p:cNvSpPr txBox="1"/>
          <p:nvPr/>
        </p:nvSpPr>
        <p:spPr>
          <a:xfrm>
            <a:off x="493732" y="1231113"/>
            <a:ext cx="10563836" cy="2862322"/>
          </a:xfrm>
          <a:prstGeom prst="rect">
            <a:avLst/>
          </a:prstGeom>
          <a:noFill/>
        </p:spPr>
        <p:txBody>
          <a:bodyPr wrap="square" rtlCol="0">
            <a:spAutoFit/>
          </a:bodyPr>
          <a:lstStyle/>
          <a:p>
            <a:pPr algn="ctr"/>
            <a:endParaRPr lang="en-US" sz="5400" dirty="0">
              <a:hlinkClick r:id="rId5"/>
            </a:endParaRPr>
          </a:p>
          <a:p>
            <a:pPr algn="ctr"/>
            <a:endParaRPr lang="en-US" sz="5400" dirty="0">
              <a:hlinkClick r:id="rId5"/>
            </a:endParaRPr>
          </a:p>
          <a:p>
            <a:pPr algn="ctr"/>
            <a:r>
              <a:rPr lang="en-US" sz="5400" dirty="0">
                <a:latin typeface="Times New Roman" panose="02020603050405020304" pitchFamily="18" charset="0"/>
                <a:cs typeface="Times New Roman" panose="02020603050405020304" pitchFamily="18" charset="0"/>
                <a:hlinkClick r:id="rId6"/>
              </a:rPr>
              <a:t>OPM DEMO</a:t>
            </a:r>
            <a:endParaRPr lang="en-US" sz="5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581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
          <p:cNvSpPr>
            <a:spLocks noChangeArrowheads="1"/>
          </p:cNvSpPr>
          <p:nvPr/>
        </p:nvSpPr>
        <p:spPr bwMode="auto">
          <a:xfrm>
            <a:off x="270589" y="-46166"/>
            <a:ext cx="1101012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Administering and Tracking</a:t>
            </a:r>
            <a:endParaRPr lang="en-US" altLang="en-US" sz="3600" dirty="0">
              <a:solidFill>
                <a:schemeClr val="bg1"/>
              </a:solidFill>
              <a:latin typeface="Times New Roman" panose="02020603050405020304" pitchFamily="18" charset="0"/>
              <a:cs typeface="Times New Roman" panose="02020603050405020304" pitchFamily="18" charset="0"/>
            </a:endParaRPr>
          </a:p>
          <a:p>
            <a:pPr defTabSz="914218">
              <a:tabLst>
                <a:tab pos="1390373" algn="l"/>
              </a:tabLst>
            </a:pPr>
            <a:r>
              <a:rPr lang="en-US" altLang="en-US" sz="1400" dirty="0">
                <a:latin typeface="Bodoni MT" panose="02070603080606020203" pitchFamily="18" charset="0"/>
                <a:ea typeface="Calibri" panose="020F0502020204030204" pitchFamily="34" charset="0"/>
                <a:cs typeface="Times New Roman" panose="02020603050405020304" pitchFamily="18" charset="0"/>
              </a:rPr>
              <a:t>	</a:t>
            </a:r>
            <a:endParaRPr lang="en-US" altLang="en-US" dirty="0"/>
          </a:p>
        </p:txBody>
      </p:sp>
      <p:pic>
        <p:nvPicPr>
          <p:cNvPr id="21" name="Picture 20"/>
          <p:cNvPicPr/>
          <p:nvPr/>
        </p:nvPicPr>
        <p:blipFill>
          <a:blip r:embed="rId3" cstate="print">
            <a:extLst>
              <a:ext uri="{BEBA8EAE-BF5A-486C-A8C5-ECC9F3942E4B}">
                <a14:imgProps xmlns:a14="http://schemas.microsoft.com/office/drawing/2010/main">
                  <a14:imgLayer r:embed="rId4">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9" name="TextBox 8">
            <a:extLst>
              <a:ext uri="{FF2B5EF4-FFF2-40B4-BE49-F238E27FC236}">
                <a16:creationId xmlns:a16="http://schemas.microsoft.com/office/drawing/2014/main" id="{A57534C7-B014-4CB4-A7EB-537EFC56E990}"/>
              </a:ext>
            </a:extLst>
          </p:cNvPr>
          <p:cNvSpPr txBox="1"/>
          <p:nvPr/>
        </p:nvSpPr>
        <p:spPr>
          <a:xfrm>
            <a:off x="679128" y="1297694"/>
            <a:ext cx="10601584" cy="2746906"/>
          </a:xfrm>
          <a:prstGeom prst="rect">
            <a:avLst/>
          </a:prstGeom>
          <a:noFill/>
        </p:spPr>
        <p:txBody>
          <a:bodyPr wrap="square" rtlCol="0">
            <a:spAutoFit/>
          </a:bodyPr>
          <a:lstStyle/>
          <a:p>
            <a:pPr marL="342900" indent="-342900">
              <a:spcBef>
                <a:spcPts val="500"/>
              </a:spcBef>
              <a:spcAft>
                <a:spcPts val="12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Mailed and offered online</a:t>
            </a:r>
          </a:p>
          <a:p>
            <a:pPr marL="342900" indent="-342900">
              <a:spcBef>
                <a:spcPts val="500"/>
              </a:spcBef>
              <a:spcAft>
                <a:spcPts val="12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Mostly over the phone, or a combination</a:t>
            </a:r>
          </a:p>
          <a:p>
            <a:pPr marL="342900" indent="-342900">
              <a:spcBef>
                <a:spcPts val="500"/>
              </a:spcBef>
              <a:spcAft>
                <a:spcPts val="12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Tracking through </a:t>
            </a:r>
            <a:r>
              <a:rPr lang="en-US" sz="2600" dirty="0" err="1">
                <a:latin typeface="Times New Roman" panose="02020603050405020304" pitchFamily="18" charset="0"/>
                <a:cs typeface="Times New Roman" panose="02020603050405020304" pitchFamily="18" charset="0"/>
              </a:rPr>
              <a:t>CaseWorthy</a:t>
            </a:r>
            <a:r>
              <a:rPr lang="en-US" sz="2600" dirty="0">
                <a:latin typeface="Times New Roman" panose="02020603050405020304" pitchFamily="18" charset="0"/>
                <a:cs typeface="Times New Roman" panose="02020603050405020304" pitchFamily="18" charset="0"/>
              </a:rPr>
              <a:t>, the tracking spreadsheet, or a quarterly report</a:t>
            </a:r>
          </a:p>
          <a:p>
            <a:pPr marL="342900" indent="-342900">
              <a:spcBef>
                <a:spcPts val="500"/>
              </a:spcBef>
              <a:spcAft>
                <a:spcPts val="1200"/>
              </a:spcAft>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236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
          <p:cNvSpPr>
            <a:spLocks noChangeArrowheads="1"/>
          </p:cNvSpPr>
          <p:nvPr/>
        </p:nvSpPr>
        <p:spPr bwMode="auto">
          <a:xfrm>
            <a:off x="270589" y="-46166"/>
            <a:ext cx="1101012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Questions and Concerns</a:t>
            </a:r>
            <a:endParaRPr lang="en-US" altLang="en-US" sz="3600" dirty="0">
              <a:solidFill>
                <a:schemeClr val="bg1"/>
              </a:solidFill>
              <a:latin typeface="Times New Roman" panose="02020603050405020304" pitchFamily="18" charset="0"/>
              <a:cs typeface="Times New Roman" panose="02020603050405020304" pitchFamily="18" charset="0"/>
            </a:endParaRPr>
          </a:p>
          <a:p>
            <a:pPr defTabSz="914218">
              <a:tabLst>
                <a:tab pos="1390373" algn="l"/>
              </a:tabLst>
            </a:pPr>
            <a:r>
              <a:rPr lang="en-US" altLang="en-US" sz="1400" dirty="0">
                <a:latin typeface="Bodoni MT" panose="02070603080606020203" pitchFamily="18" charset="0"/>
                <a:ea typeface="Calibri" panose="020F0502020204030204" pitchFamily="34" charset="0"/>
                <a:cs typeface="Times New Roman" panose="02020603050405020304" pitchFamily="18" charset="0"/>
              </a:rPr>
              <a:t>	</a:t>
            </a:r>
            <a:endParaRPr lang="en-US" altLang="en-US" dirty="0"/>
          </a:p>
        </p:txBody>
      </p:sp>
      <p:pic>
        <p:nvPicPr>
          <p:cNvPr id="21" name="Picture 20"/>
          <p:cNvPicPr/>
          <p:nvPr/>
        </p:nvPicPr>
        <p:blipFill>
          <a:blip r:embed="rId3" cstate="print">
            <a:extLst>
              <a:ext uri="{BEBA8EAE-BF5A-486C-A8C5-ECC9F3942E4B}">
                <a14:imgProps xmlns:a14="http://schemas.microsoft.com/office/drawing/2010/main">
                  <a14:imgLayer r:embed="rId4">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9" name="TextBox 8">
            <a:extLst>
              <a:ext uri="{FF2B5EF4-FFF2-40B4-BE49-F238E27FC236}">
                <a16:creationId xmlns:a16="http://schemas.microsoft.com/office/drawing/2014/main" id="{A57534C7-B014-4CB4-A7EB-537EFC56E990}"/>
              </a:ext>
            </a:extLst>
          </p:cNvPr>
          <p:cNvSpPr txBox="1"/>
          <p:nvPr/>
        </p:nvSpPr>
        <p:spPr>
          <a:xfrm>
            <a:off x="679128" y="1297694"/>
            <a:ext cx="10601584" cy="2346796"/>
          </a:xfrm>
          <a:prstGeom prst="rect">
            <a:avLst/>
          </a:prstGeom>
          <a:noFill/>
        </p:spPr>
        <p:txBody>
          <a:bodyPr wrap="square" rtlCol="0">
            <a:spAutoFit/>
          </a:bodyPr>
          <a:lstStyle/>
          <a:p>
            <a:pPr marL="342900" indent="-342900">
              <a:spcBef>
                <a:spcPts val="500"/>
              </a:spcBef>
              <a:spcAft>
                <a:spcPts val="12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Language barriers</a:t>
            </a:r>
          </a:p>
          <a:p>
            <a:pPr marL="342900" indent="-342900">
              <a:spcBef>
                <a:spcPts val="500"/>
              </a:spcBef>
              <a:spcAft>
                <a:spcPts val="12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1-25% complete the OPM</a:t>
            </a:r>
          </a:p>
          <a:p>
            <a:pPr marL="342900" indent="-342900">
              <a:spcBef>
                <a:spcPts val="500"/>
              </a:spcBef>
              <a:spcAft>
                <a:spcPts val="12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Difficulty knowing when to administer the survey</a:t>
            </a:r>
          </a:p>
          <a:p>
            <a:pPr marL="342900" indent="-342900">
              <a:spcBef>
                <a:spcPts val="500"/>
              </a:spcBef>
              <a:spcAft>
                <a:spcPts val="12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Finding a better fit for your agency/more flexibility</a:t>
            </a:r>
          </a:p>
        </p:txBody>
      </p:sp>
    </p:spTree>
    <p:extLst>
      <p:ext uri="{BB962C8B-B14F-4D97-AF65-F5344CB8AC3E}">
        <p14:creationId xmlns:p14="http://schemas.microsoft.com/office/powerpoint/2010/main" val="4029998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
          <p:cNvSpPr>
            <a:spLocks noChangeArrowheads="1"/>
          </p:cNvSpPr>
          <p:nvPr/>
        </p:nvSpPr>
        <p:spPr bwMode="auto">
          <a:xfrm>
            <a:off x="270589" y="61555"/>
            <a:ext cx="110101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Resources: OPM Guide</a:t>
            </a:r>
            <a:endParaRPr lang="en-US" altLang="en-US" dirty="0"/>
          </a:p>
        </p:txBody>
      </p:sp>
      <p:pic>
        <p:nvPicPr>
          <p:cNvPr id="21" name="Picture 20"/>
          <p:cNvPicPr/>
          <p:nvPr/>
        </p:nvPicPr>
        <p:blipFill>
          <a:blip r:embed="rId2" cstate="print">
            <a:extLst>
              <a:ext uri="{BEBA8EAE-BF5A-486C-A8C5-ECC9F3942E4B}">
                <a14:imgProps xmlns:a14="http://schemas.microsoft.com/office/drawing/2010/main">
                  <a14:imgLayer r:embed="rId3">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7" name="Content Placeholder 2">
            <a:extLst>
              <a:ext uri="{FF2B5EF4-FFF2-40B4-BE49-F238E27FC236}">
                <a16:creationId xmlns:a16="http://schemas.microsoft.com/office/drawing/2014/main" id="{1EE187D9-B0DB-4C87-B896-F0FDC71890D1}"/>
              </a:ext>
            </a:extLst>
          </p:cNvPr>
          <p:cNvSpPr>
            <a:spLocks noGrp="1"/>
          </p:cNvSpPr>
          <p:nvPr>
            <p:ph idx="1"/>
          </p:nvPr>
        </p:nvSpPr>
        <p:spPr>
          <a:xfrm>
            <a:off x="612648" y="1371600"/>
            <a:ext cx="10668064" cy="5105400"/>
          </a:xfrm>
        </p:spPr>
        <p:txBody>
          <a:bodyPr>
            <a:normAutofit/>
          </a:bodyPr>
          <a:lstStyle/>
          <a:p>
            <a:pPr>
              <a:spcBef>
                <a:spcPts val="0"/>
              </a:spcBef>
              <a:spcAft>
                <a:spcPts val="600"/>
              </a:spcAft>
              <a:buClrTx/>
            </a:pPr>
            <a:r>
              <a:rPr lang="en-US" dirty="0">
                <a:latin typeface="Times New Roman" panose="02020603050405020304" pitchFamily="18" charset="0"/>
                <a:cs typeface="Times New Roman" panose="02020603050405020304" pitchFamily="18" charset="0"/>
              </a:rPr>
              <a:t>Surveys located in OPM Guide and on CJCC website.</a:t>
            </a:r>
          </a:p>
          <a:p>
            <a:pPr marL="0" indent="0">
              <a:spcBef>
                <a:spcPts val="0"/>
              </a:spcBef>
              <a:spcAft>
                <a:spcPts val="600"/>
              </a:spcAft>
              <a:buClrTx/>
              <a:buNone/>
            </a:pPr>
            <a:endParaRPr lang="en-US" sz="200" dirty="0">
              <a:latin typeface="Times New Roman" panose="02020603050405020304" pitchFamily="18" charset="0"/>
              <a:cs typeface="Times New Roman" panose="02020603050405020304" pitchFamily="18" charset="0"/>
            </a:endParaRPr>
          </a:p>
          <a:p>
            <a:pPr>
              <a:spcBef>
                <a:spcPts val="0"/>
              </a:spcBef>
              <a:spcAft>
                <a:spcPts val="600"/>
              </a:spcAft>
            </a:pPr>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0B15E0B-2551-46B2-967A-AD135E5392B0}"/>
              </a:ext>
            </a:extLst>
          </p:cNvPr>
          <p:cNvPicPr>
            <a:picLocks noChangeAspect="1"/>
          </p:cNvPicPr>
          <p:nvPr/>
        </p:nvPicPr>
        <p:blipFill>
          <a:blip r:embed="rId4"/>
          <a:stretch>
            <a:fillRect/>
          </a:stretch>
        </p:blipFill>
        <p:spPr>
          <a:xfrm>
            <a:off x="3575957" y="1978262"/>
            <a:ext cx="4571133" cy="4700124"/>
          </a:xfrm>
          <a:prstGeom prst="rect">
            <a:avLst/>
          </a:prstGeom>
          <a:ln>
            <a:solidFill>
              <a:schemeClr val="tx1"/>
            </a:solidFill>
          </a:ln>
        </p:spPr>
      </p:pic>
    </p:spTree>
    <p:extLst>
      <p:ext uri="{BB962C8B-B14F-4D97-AF65-F5344CB8AC3E}">
        <p14:creationId xmlns:p14="http://schemas.microsoft.com/office/powerpoint/2010/main" val="1311892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
          <p:cNvSpPr>
            <a:spLocks noChangeArrowheads="1"/>
          </p:cNvSpPr>
          <p:nvPr/>
        </p:nvSpPr>
        <p:spPr bwMode="auto">
          <a:xfrm>
            <a:off x="270589" y="61555"/>
            <a:ext cx="110101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Resources:</a:t>
            </a:r>
            <a:r>
              <a:rPr lang="en-US" altLang="en-US"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OPM Monthly Summary Worksheets</a:t>
            </a:r>
            <a:endParaRPr lang="en-US" altLang="en-US" dirty="0"/>
          </a:p>
        </p:txBody>
      </p:sp>
      <p:pic>
        <p:nvPicPr>
          <p:cNvPr id="21" name="Picture 20"/>
          <p:cNvPicPr/>
          <p:nvPr/>
        </p:nvPicPr>
        <p:blipFill>
          <a:blip r:embed="rId2" cstate="print">
            <a:extLst>
              <a:ext uri="{BEBA8EAE-BF5A-486C-A8C5-ECC9F3942E4B}">
                <a14:imgProps xmlns:a14="http://schemas.microsoft.com/office/drawing/2010/main">
                  <a14:imgLayer r:embed="rId3">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7" name="Content Placeholder 2">
            <a:extLst>
              <a:ext uri="{FF2B5EF4-FFF2-40B4-BE49-F238E27FC236}">
                <a16:creationId xmlns:a16="http://schemas.microsoft.com/office/drawing/2014/main" id="{1EE187D9-B0DB-4C87-B896-F0FDC71890D1}"/>
              </a:ext>
            </a:extLst>
          </p:cNvPr>
          <p:cNvSpPr>
            <a:spLocks noGrp="1"/>
          </p:cNvSpPr>
          <p:nvPr>
            <p:ph idx="1"/>
          </p:nvPr>
        </p:nvSpPr>
        <p:spPr>
          <a:xfrm>
            <a:off x="612648" y="1246495"/>
            <a:ext cx="10668064" cy="5230505"/>
          </a:xfrm>
        </p:spPr>
        <p:txBody>
          <a:bodyPr>
            <a:normAutofit/>
          </a:bodyPr>
          <a:lstStyle/>
          <a:p>
            <a:pPr marL="0" indent="0">
              <a:spcBef>
                <a:spcPts val="0"/>
              </a:spcBef>
              <a:spcAft>
                <a:spcPts val="600"/>
              </a:spcAft>
              <a:buClrTx/>
              <a:buNone/>
            </a:pPr>
            <a:endParaRPr lang="en-US" sz="200" dirty="0">
              <a:latin typeface="Times New Roman" panose="02020603050405020304" pitchFamily="18" charset="0"/>
              <a:cs typeface="Times New Roman" panose="02020603050405020304" pitchFamily="18" charset="0"/>
            </a:endParaRPr>
          </a:p>
          <a:p>
            <a:pPr>
              <a:spcBef>
                <a:spcPts val="0"/>
              </a:spcBef>
              <a:spcAft>
                <a:spcPts val="600"/>
              </a:spcAft>
            </a:pPr>
            <a:r>
              <a:rPr lang="en-US" dirty="0">
                <a:latin typeface="Times New Roman" panose="02020603050405020304" pitchFamily="18" charset="0"/>
                <a:cs typeface="Times New Roman" panose="02020603050405020304" pitchFamily="18" charset="0"/>
              </a:rPr>
              <a:t>Excel “Monthly Summary” spreadsheets available on CJCC website </a:t>
            </a:r>
          </a:p>
          <a:p>
            <a:pPr marL="0" indent="0">
              <a:spcBef>
                <a:spcPts val="0"/>
              </a:spcBef>
              <a:spcAft>
                <a:spcPts val="600"/>
              </a:spcAft>
              <a:buNone/>
            </a:pPr>
            <a:r>
              <a:rPr lang="en-US" dirty="0">
                <a:latin typeface="Times New Roman" panose="02020603050405020304" pitchFamily="18" charset="0"/>
                <a:cs typeface="Times New Roman" panose="02020603050405020304" pitchFamily="18" charset="0"/>
              </a:rPr>
              <a:t>   to assist with tracking outcomes.</a:t>
            </a:r>
          </a:p>
          <a:p>
            <a:pPr marL="457113" lvl="1" indent="0">
              <a:spcBef>
                <a:spcPts val="0"/>
              </a:spcBef>
              <a:spcAft>
                <a:spcPts val="600"/>
              </a:spcAft>
              <a:buNone/>
            </a:pPr>
            <a:endParaRPr lang="en-US" dirty="0">
              <a:latin typeface="Times New Roman" panose="02020603050405020304" pitchFamily="18" charset="0"/>
              <a:cs typeface="Times New Roman" panose="02020603050405020304" pitchFamily="18" charset="0"/>
            </a:endParaRPr>
          </a:p>
          <a:p>
            <a:pPr>
              <a:spcBef>
                <a:spcPts val="0"/>
              </a:spcBef>
              <a:spcAft>
                <a:spcPts val="600"/>
              </a:spcAft>
            </a:pPr>
            <a:endParaRPr lang="en-US" dirty="0">
              <a:latin typeface="Times New Roman" panose="02020603050405020304" pitchFamily="18" charset="0"/>
              <a:cs typeface="Times New Roman" panose="02020603050405020304" pitchFamily="18" charset="0"/>
            </a:endParaRPr>
          </a:p>
          <a:p>
            <a:pPr>
              <a:spcBef>
                <a:spcPts val="0"/>
              </a:spcBef>
              <a:spcAft>
                <a:spcPts val="600"/>
              </a:spcAft>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5F1D16C-F372-42DF-8335-C727B5C7CE00}"/>
              </a:ext>
            </a:extLst>
          </p:cNvPr>
          <p:cNvPicPr>
            <a:picLocks noChangeAspect="1"/>
          </p:cNvPicPr>
          <p:nvPr/>
        </p:nvPicPr>
        <p:blipFill>
          <a:blip r:embed="rId4"/>
          <a:stretch>
            <a:fillRect/>
          </a:stretch>
        </p:blipFill>
        <p:spPr>
          <a:xfrm>
            <a:off x="1969944" y="2327826"/>
            <a:ext cx="8284400" cy="4407700"/>
          </a:xfrm>
          <a:prstGeom prst="rect">
            <a:avLst/>
          </a:prstGeom>
          <a:noFill/>
          <a:ln>
            <a:solidFill>
              <a:schemeClr val="tx1"/>
            </a:solidFill>
          </a:ln>
        </p:spPr>
      </p:pic>
    </p:spTree>
    <p:extLst>
      <p:ext uri="{BB962C8B-B14F-4D97-AF65-F5344CB8AC3E}">
        <p14:creationId xmlns:p14="http://schemas.microsoft.com/office/powerpoint/2010/main" val="78233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
          <p:cNvSpPr>
            <a:spLocks noChangeArrowheads="1"/>
          </p:cNvSpPr>
          <p:nvPr/>
        </p:nvSpPr>
        <p:spPr bwMode="auto">
          <a:xfrm>
            <a:off x="270589" y="61555"/>
            <a:ext cx="110101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Resources: CJCC Website</a:t>
            </a:r>
            <a:endParaRPr lang="en-US" altLang="en-US" dirty="0"/>
          </a:p>
        </p:txBody>
      </p:sp>
      <p:pic>
        <p:nvPicPr>
          <p:cNvPr id="21" name="Picture 20"/>
          <p:cNvPicPr/>
          <p:nvPr/>
        </p:nvPicPr>
        <p:blipFill>
          <a:blip r:embed="rId2" cstate="print">
            <a:extLst>
              <a:ext uri="{BEBA8EAE-BF5A-486C-A8C5-ECC9F3942E4B}">
                <a14:imgProps xmlns:a14="http://schemas.microsoft.com/office/drawing/2010/main">
                  <a14:imgLayer r:embed="rId3">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pic>
        <p:nvPicPr>
          <p:cNvPr id="2" name="Content Placeholder 1">
            <a:extLst>
              <a:ext uri="{FF2B5EF4-FFF2-40B4-BE49-F238E27FC236}">
                <a16:creationId xmlns:a16="http://schemas.microsoft.com/office/drawing/2014/main" id="{E3859D12-FF9F-48B2-82EF-2543EA55C9A0}"/>
              </a:ext>
            </a:extLst>
          </p:cNvPr>
          <p:cNvPicPr>
            <a:picLocks noGrp="1" noChangeAspect="1"/>
          </p:cNvPicPr>
          <p:nvPr>
            <p:ph idx="1"/>
          </p:nvPr>
        </p:nvPicPr>
        <p:blipFill>
          <a:blip r:embed="rId4"/>
          <a:stretch>
            <a:fillRect/>
          </a:stretch>
        </p:blipFill>
        <p:spPr>
          <a:xfrm>
            <a:off x="1442169" y="1779226"/>
            <a:ext cx="9307661" cy="5000625"/>
          </a:xfrm>
          <a:prstGeom prst="rect">
            <a:avLst/>
          </a:prstGeom>
        </p:spPr>
      </p:pic>
      <p:sp>
        <p:nvSpPr>
          <p:cNvPr id="3" name="Rectangle 2">
            <a:extLst>
              <a:ext uri="{FF2B5EF4-FFF2-40B4-BE49-F238E27FC236}">
                <a16:creationId xmlns:a16="http://schemas.microsoft.com/office/drawing/2014/main" id="{08DA581C-924D-4EA3-9F3A-275D3B22BBED}"/>
              </a:ext>
            </a:extLst>
          </p:cNvPr>
          <p:cNvSpPr/>
          <p:nvPr/>
        </p:nvSpPr>
        <p:spPr>
          <a:xfrm>
            <a:off x="2686636" y="1303377"/>
            <a:ext cx="6818726"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hlinkClick r:id="rId5"/>
              </a:rPr>
              <a:t>https://cjcc.georgia.gov/outcome-performance-tools-2</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26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
          <p:cNvSpPr>
            <a:spLocks noChangeArrowheads="1"/>
          </p:cNvSpPr>
          <p:nvPr/>
        </p:nvSpPr>
        <p:spPr bwMode="auto">
          <a:xfrm>
            <a:off x="270589" y="-46166"/>
            <a:ext cx="1101012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Today’s Objectives</a:t>
            </a:r>
            <a:endParaRPr lang="en-US" altLang="en-US" sz="1600" dirty="0">
              <a:solidFill>
                <a:schemeClr val="bg1"/>
              </a:solidFill>
              <a:latin typeface="Times New Roman" panose="02020603050405020304" pitchFamily="18" charset="0"/>
              <a:cs typeface="Times New Roman" panose="02020603050405020304" pitchFamily="18" charset="0"/>
            </a:endParaRPr>
          </a:p>
          <a:p>
            <a:pPr defTabSz="914218">
              <a:tabLst>
                <a:tab pos="1390373" algn="l"/>
              </a:tabLst>
            </a:pPr>
            <a:r>
              <a:rPr lang="en-US" altLang="en-US" sz="1400" dirty="0">
                <a:latin typeface="Bodoni MT" panose="02070603080606020203" pitchFamily="18" charset="0"/>
                <a:ea typeface="Calibri" panose="020F0502020204030204" pitchFamily="34" charset="0"/>
                <a:cs typeface="Times New Roman" panose="02020603050405020304" pitchFamily="18" charset="0"/>
              </a:rPr>
              <a:t>	</a:t>
            </a:r>
            <a:endParaRPr lang="en-US" altLang="en-US" dirty="0"/>
          </a:p>
        </p:txBody>
      </p:sp>
      <p:pic>
        <p:nvPicPr>
          <p:cNvPr id="21" name="Picture 20"/>
          <p:cNvPicPr/>
          <p:nvPr/>
        </p:nvPicPr>
        <p:blipFill>
          <a:blip r:embed="rId2" cstate="print">
            <a:extLst>
              <a:ext uri="{BEBA8EAE-BF5A-486C-A8C5-ECC9F3942E4B}">
                <a14:imgProps xmlns:a14="http://schemas.microsoft.com/office/drawing/2010/main">
                  <a14:imgLayer r:embed="rId3">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9" name="TextBox 8">
            <a:extLst>
              <a:ext uri="{FF2B5EF4-FFF2-40B4-BE49-F238E27FC236}">
                <a16:creationId xmlns:a16="http://schemas.microsoft.com/office/drawing/2014/main" id="{A57534C7-B014-4CB4-A7EB-537EFC56E990}"/>
              </a:ext>
            </a:extLst>
          </p:cNvPr>
          <p:cNvSpPr txBox="1"/>
          <p:nvPr/>
        </p:nvSpPr>
        <p:spPr>
          <a:xfrm>
            <a:off x="679128" y="1231113"/>
            <a:ext cx="10601584" cy="5547673"/>
          </a:xfrm>
          <a:prstGeom prst="rect">
            <a:avLst/>
          </a:prstGeom>
          <a:noFill/>
        </p:spPr>
        <p:txBody>
          <a:bodyPr wrap="square" rtlCol="0">
            <a:spAutoFit/>
          </a:bodyPr>
          <a:lstStyle/>
          <a:p>
            <a:pPr marL="285750" indent="-285750">
              <a:spcBef>
                <a:spcPts val="3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Outcome Performance Measures (OPM) Overview</a:t>
            </a:r>
          </a:p>
          <a:p>
            <a:pPr marL="742950" lvl="1" indent="-285750">
              <a:spcBef>
                <a:spcPts val="3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What is the OPM and why is it important?</a:t>
            </a:r>
          </a:p>
          <a:p>
            <a:pPr marL="742950" lvl="1" indent="-285750">
              <a:spcBef>
                <a:spcPts val="3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Who’s required to report?</a:t>
            </a:r>
          </a:p>
          <a:p>
            <a:pPr marL="742950" lvl="1" indent="-285750">
              <a:spcBef>
                <a:spcPts val="3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Measures collected</a:t>
            </a:r>
          </a:p>
          <a:p>
            <a:pPr marL="742950" lvl="1" indent="-285750">
              <a:spcBef>
                <a:spcPts val="3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Standardized survey tools</a:t>
            </a:r>
          </a:p>
          <a:p>
            <a:pPr marL="285750" indent="-285750">
              <a:spcBef>
                <a:spcPts val="3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Survey Administration</a:t>
            </a:r>
          </a:p>
          <a:p>
            <a:pPr marL="285750" indent="-285750">
              <a:spcBef>
                <a:spcPts val="3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OPM Due Date</a:t>
            </a:r>
          </a:p>
          <a:p>
            <a:pPr marL="285750" indent="-285750">
              <a:spcBef>
                <a:spcPts val="3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OPM Data</a:t>
            </a:r>
          </a:p>
          <a:p>
            <a:pPr marL="285750" indent="-285750">
              <a:spcBef>
                <a:spcPts val="3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Helpful Tips</a:t>
            </a:r>
          </a:p>
          <a:p>
            <a:pPr marL="285750" indent="-285750">
              <a:spcBef>
                <a:spcPts val="3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Report Demo</a:t>
            </a:r>
          </a:p>
          <a:p>
            <a:pPr marL="285750" indent="-285750">
              <a:spcBef>
                <a:spcPts val="3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Resources</a:t>
            </a:r>
          </a:p>
          <a:p>
            <a:pPr marL="285750" indent="-285750">
              <a:spcBef>
                <a:spcPts val="3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Q &amp; A</a:t>
            </a:r>
          </a:p>
        </p:txBody>
      </p:sp>
    </p:spTree>
    <p:extLst>
      <p:ext uri="{BB962C8B-B14F-4D97-AF65-F5344CB8AC3E}">
        <p14:creationId xmlns:p14="http://schemas.microsoft.com/office/powerpoint/2010/main" val="3322122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2"/>
          <p:cNvSpPr>
            <a:spLocks noChangeArrowheads="1"/>
          </p:cNvSpPr>
          <p:nvPr/>
        </p:nvSpPr>
        <p:spPr bwMode="auto">
          <a:xfrm>
            <a:off x="1611124" y="192390"/>
            <a:ext cx="866133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algn="ctr" defTabSz="914218">
              <a:tabLst>
                <a:tab pos="1390373" algn="l"/>
              </a:tabLst>
            </a:pPr>
            <a:r>
              <a:rPr lang="en-US" altLang="en-US" sz="1600" dirty="0">
                <a:latin typeface="Calibri" panose="020F0502020204030204" pitchFamily="34" charset="0"/>
                <a:ea typeface="Calibri" panose="020F0502020204030204" pitchFamily="34" charset="0"/>
                <a:cs typeface="Times New Roman" panose="02020603050405020304" pitchFamily="18" charset="0"/>
              </a:rPr>
              <a:t> </a:t>
            </a:r>
            <a:r>
              <a:rPr lang="en-US" alt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Criminal Justice Coordinating Council </a:t>
            </a:r>
            <a:r>
              <a:rPr lang="en-US" alt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STATE OF GEORGIA</a:t>
            </a:r>
            <a:endParaRPr lang="en-US" altLang="en-US" sz="2200" dirty="0">
              <a:solidFill>
                <a:schemeClr val="bg1"/>
              </a:solidFill>
              <a:latin typeface="Times New Roman" panose="02020603050405020304" pitchFamily="18" charset="0"/>
              <a:cs typeface="Times New Roman" panose="02020603050405020304" pitchFamily="18" charset="0"/>
            </a:endParaRPr>
          </a:p>
          <a:p>
            <a:pPr defTabSz="914218">
              <a:tabLst>
                <a:tab pos="1390373" algn="l"/>
              </a:tabLst>
            </a:pPr>
            <a:r>
              <a:rPr lang="en-US" altLang="en-US" sz="1400" dirty="0">
                <a:latin typeface="Bodoni MT" panose="02070603080606020203" pitchFamily="18" charset="0"/>
                <a:ea typeface="Calibri" panose="020F0502020204030204" pitchFamily="34" charset="0"/>
                <a:cs typeface="Times New Roman" panose="02020603050405020304" pitchFamily="18" charset="0"/>
              </a:rPr>
              <a:t>	</a:t>
            </a:r>
            <a:endParaRPr lang="en-US" altLang="en-US" dirty="0"/>
          </a:p>
        </p:txBody>
      </p:sp>
      <p:pic>
        <p:nvPicPr>
          <p:cNvPr id="6" name="Picture 5"/>
          <p:cNvPicPr/>
          <p:nvPr/>
        </p:nvPicPr>
        <p:blipFill>
          <a:blip r:embed="rId3" cstate="print">
            <a:extLst>
              <a:ext uri="{BEBA8EAE-BF5A-486C-A8C5-ECC9F3942E4B}">
                <a14:imgProps xmlns:a14="http://schemas.microsoft.com/office/drawing/2010/main">
                  <a14:imgLayer r:embed="rId4">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3" name="TextBox 2"/>
          <p:cNvSpPr txBox="1"/>
          <p:nvPr/>
        </p:nvSpPr>
        <p:spPr>
          <a:xfrm>
            <a:off x="2101064" y="2340098"/>
            <a:ext cx="7989872" cy="3600986"/>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Questions?</a:t>
            </a:r>
          </a:p>
          <a:p>
            <a:pPr algn="ctr"/>
            <a:endParaRPr lang="en-US"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Semhal Hadgu</a:t>
            </a:r>
          </a:p>
          <a:p>
            <a:pPr algn="ctr"/>
            <a:r>
              <a:rPr lang="en-US" sz="2800" dirty="0">
                <a:latin typeface="Times New Roman" panose="02020603050405020304" pitchFamily="18" charset="0"/>
                <a:cs typeface="Times New Roman" panose="02020603050405020304" pitchFamily="18" charset="0"/>
              </a:rPr>
              <a:t>Research Analyst, Statistical Analysis Center </a:t>
            </a:r>
          </a:p>
          <a:p>
            <a:pPr algn="ctr"/>
            <a:r>
              <a:rPr lang="en-US" sz="2800" dirty="0">
                <a:latin typeface="Times New Roman" panose="02020603050405020304" pitchFamily="18" charset="0"/>
                <a:cs typeface="Times New Roman" panose="02020603050405020304" pitchFamily="18" charset="0"/>
                <a:hlinkClick r:id="rId5"/>
              </a:rPr>
              <a:t>Semhal.hadgu@cjcc.ga.gov</a:t>
            </a: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Scott Burnett</a:t>
            </a:r>
          </a:p>
          <a:p>
            <a:pPr algn="ctr"/>
            <a:r>
              <a:rPr lang="en-US" sz="1800" dirty="0">
                <a:latin typeface="Times New Roman" panose="02020603050405020304" pitchFamily="18" charset="0"/>
                <a:cs typeface="Times New Roman" panose="02020603050405020304" pitchFamily="18" charset="0"/>
              </a:rPr>
              <a:t>Research Analyst, Statistical Analysis Center </a:t>
            </a:r>
          </a:p>
          <a:p>
            <a:pPr algn="ctr"/>
            <a:r>
              <a:rPr lang="en-US" dirty="0">
                <a:latin typeface="Times New Roman" panose="02020603050405020304" pitchFamily="18" charset="0"/>
                <a:cs typeface="Times New Roman" panose="02020603050405020304" pitchFamily="18" charset="0"/>
                <a:hlinkClick r:id="rId6"/>
              </a:rPr>
              <a:t>s</a:t>
            </a:r>
            <a:r>
              <a:rPr lang="en-US" sz="1800" dirty="0">
                <a:latin typeface="Times New Roman" panose="02020603050405020304" pitchFamily="18" charset="0"/>
                <a:cs typeface="Times New Roman" panose="02020603050405020304" pitchFamily="18" charset="0"/>
                <a:hlinkClick r:id="rId6"/>
              </a:rPr>
              <a:t>cott.burnett@cjcc.ga.gov</a:t>
            </a: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50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
          <p:cNvSpPr>
            <a:spLocks noChangeArrowheads="1"/>
          </p:cNvSpPr>
          <p:nvPr/>
        </p:nvSpPr>
        <p:spPr bwMode="auto">
          <a:xfrm>
            <a:off x="1611124" y="192390"/>
            <a:ext cx="866133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algn="ctr" defTabSz="914218">
              <a:tabLst>
                <a:tab pos="1390373" algn="l"/>
              </a:tabLst>
            </a:pPr>
            <a:r>
              <a:rPr lang="en-US" altLang="en-US" sz="16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Criminal Justice Coordinating Council </a:t>
            </a:r>
            <a:r>
              <a:rPr lang="en-US" alt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STATE OF GEORGIA</a:t>
            </a:r>
            <a:endParaRPr lang="en-US" altLang="en-US" sz="1051" dirty="0">
              <a:solidFill>
                <a:schemeClr val="bg1"/>
              </a:solidFill>
              <a:latin typeface="Times New Roman" panose="02020603050405020304" pitchFamily="18" charset="0"/>
              <a:cs typeface="Times New Roman" panose="02020603050405020304" pitchFamily="18" charset="0"/>
            </a:endParaRPr>
          </a:p>
          <a:p>
            <a:pPr defTabSz="914218">
              <a:tabLst>
                <a:tab pos="1390373" algn="l"/>
              </a:tabLst>
            </a:pPr>
            <a:r>
              <a:rPr lang="en-US" altLang="en-US" sz="1400" dirty="0">
                <a:latin typeface="Bodoni MT" panose="02070603080606020203" pitchFamily="18" charset="0"/>
                <a:ea typeface="Calibri" panose="020F0502020204030204" pitchFamily="34" charset="0"/>
                <a:cs typeface="Times New Roman" panose="02020603050405020304" pitchFamily="18" charset="0"/>
              </a:rPr>
              <a:t>	</a:t>
            </a:r>
            <a:endParaRPr lang="en-US" altLang="en-US" dirty="0"/>
          </a:p>
        </p:txBody>
      </p:sp>
      <p:pic>
        <p:nvPicPr>
          <p:cNvPr id="6" name="Picture 5"/>
          <p:cNvPicPr/>
          <p:nvPr/>
        </p:nvPicPr>
        <p:blipFill>
          <a:blip r:embed="rId2" cstate="print">
            <a:extLst>
              <a:ext uri="{BEBA8EAE-BF5A-486C-A8C5-ECC9F3942E4B}">
                <a14:imgProps xmlns:a14="http://schemas.microsoft.com/office/drawing/2010/main">
                  <a14:imgLayer r:embed="rId3">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pic>
        <p:nvPicPr>
          <p:cNvPr id="36" name="Picture 35">
            <a:extLst>
              <a:ext uri="{FF2B5EF4-FFF2-40B4-BE49-F238E27FC236}">
                <a16:creationId xmlns:a16="http://schemas.microsoft.com/office/drawing/2014/main" id="{933811B7-325C-47A7-B9D8-39B2A5E76060}"/>
              </a:ext>
            </a:extLst>
          </p:cNvPr>
          <p:cNvPicPr>
            <a:picLocks noChangeAspect="1"/>
          </p:cNvPicPr>
          <p:nvPr/>
        </p:nvPicPr>
        <p:blipFill rotWithShape="1">
          <a:blip r:embed="rId4">
            <a:extLst>
              <a:ext uri="{28A0092B-C50C-407E-A947-70E740481C1C}">
                <a14:useLocalDpi xmlns:a14="http://schemas.microsoft.com/office/drawing/2010/main" val="0"/>
              </a:ext>
            </a:extLst>
          </a:blip>
          <a:srcRect b="26923"/>
          <a:stretch/>
        </p:blipFill>
        <p:spPr>
          <a:xfrm>
            <a:off x="989494" y="1582615"/>
            <a:ext cx="9896490" cy="5011615"/>
          </a:xfrm>
          <a:prstGeom prst="rect">
            <a:avLst/>
          </a:prstGeom>
        </p:spPr>
      </p:pic>
    </p:spTree>
    <p:extLst>
      <p:ext uri="{BB962C8B-B14F-4D97-AF65-F5344CB8AC3E}">
        <p14:creationId xmlns:p14="http://schemas.microsoft.com/office/powerpoint/2010/main" val="93842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
          <p:cNvSpPr>
            <a:spLocks noChangeArrowheads="1"/>
          </p:cNvSpPr>
          <p:nvPr/>
        </p:nvSpPr>
        <p:spPr bwMode="auto">
          <a:xfrm>
            <a:off x="270589" y="-46166"/>
            <a:ext cx="1101012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OPM Overview</a:t>
            </a:r>
            <a:endParaRPr lang="en-US" altLang="en-US" sz="1600" dirty="0">
              <a:solidFill>
                <a:schemeClr val="bg1"/>
              </a:solidFill>
              <a:latin typeface="Times New Roman" panose="02020603050405020304" pitchFamily="18" charset="0"/>
              <a:cs typeface="Times New Roman" panose="02020603050405020304" pitchFamily="18" charset="0"/>
            </a:endParaRPr>
          </a:p>
          <a:p>
            <a:pPr defTabSz="914218">
              <a:tabLst>
                <a:tab pos="1390373" algn="l"/>
              </a:tabLst>
            </a:pPr>
            <a:r>
              <a:rPr lang="en-US" altLang="en-US" sz="1400" dirty="0">
                <a:latin typeface="Bodoni MT" panose="02070603080606020203" pitchFamily="18" charset="0"/>
                <a:ea typeface="Calibri" panose="020F0502020204030204" pitchFamily="34" charset="0"/>
                <a:cs typeface="Times New Roman" panose="02020603050405020304" pitchFamily="18" charset="0"/>
              </a:rPr>
              <a:t>	</a:t>
            </a:r>
            <a:endParaRPr lang="en-US" altLang="en-US" dirty="0"/>
          </a:p>
        </p:txBody>
      </p:sp>
      <p:pic>
        <p:nvPicPr>
          <p:cNvPr id="21" name="Picture 20"/>
          <p:cNvPicPr/>
          <p:nvPr/>
        </p:nvPicPr>
        <p:blipFill>
          <a:blip r:embed="rId2" cstate="print">
            <a:extLst>
              <a:ext uri="{BEBA8EAE-BF5A-486C-A8C5-ECC9F3942E4B}">
                <a14:imgProps xmlns:a14="http://schemas.microsoft.com/office/drawing/2010/main">
                  <a14:imgLayer r:embed="rId3">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9" name="TextBox 8">
            <a:extLst>
              <a:ext uri="{FF2B5EF4-FFF2-40B4-BE49-F238E27FC236}">
                <a16:creationId xmlns:a16="http://schemas.microsoft.com/office/drawing/2014/main" id="{A57534C7-B014-4CB4-A7EB-537EFC56E990}"/>
              </a:ext>
            </a:extLst>
          </p:cNvPr>
          <p:cNvSpPr txBox="1"/>
          <p:nvPr/>
        </p:nvSpPr>
        <p:spPr>
          <a:xfrm>
            <a:off x="679128" y="1386471"/>
            <a:ext cx="10601584" cy="5593839"/>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What is the Outcome Performance Measures Report (OPM)?</a:t>
            </a:r>
          </a:p>
          <a:p>
            <a:pPr marL="742950" lvl="1" indent="-285750">
              <a:spcBef>
                <a:spcPts val="5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OPM is a report administered by CJCC that collects aggregated agency performance outcome and client satisfaction data.</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What are Outcomes?</a:t>
            </a:r>
          </a:p>
          <a:p>
            <a:pPr marL="800100" lvl="1" indent="-342900">
              <a:spcBef>
                <a:spcPts val="5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desired results of programs</a:t>
            </a:r>
          </a:p>
          <a:p>
            <a:pPr marL="800100" lvl="1" indent="-342900">
              <a:spcBef>
                <a:spcPts val="5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difference made</a:t>
            </a:r>
          </a:p>
          <a:p>
            <a:pPr marL="800100" lvl="1" indent="-342900">
              <a:spcBef>
                <a:spcPts val="5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Changes in victims’…</a:t>
            </a:r>
          </a:p>
          <a:p>
            <a:pPr marL="1257300" lvl="2" indent="-342900">
              <a:spcBef>
                <a:spcPts val="500"/>
              </a:spcBef>
              <a:buFont typeface="Times New Roman" panose="02020603050405020304" pitchFamily="18" charset="0"/>
              <a:buChar char="–"/>
            </a:pPr>
            <a:r>
              <a:rPr lang="en-US" sz="2400" dirty="0">
                <a:latin typeface="Times New Roman" panose="02020603050405020304" pitchFamily="18" charset="0"/>
                <a:cs typeface="Times New Roman" panose="02020603050405020304" pitchFamily="18" charset="0"/>
              </a:rPr>
              <a:t>Knowledge</a:t>
            </a:r>
          </a:p>
          <a:p>
            <a:pPr marL="1257300" lvl="2" indent="-342900">
              <a:spcBef>
                <a:spcPts val="500"/>
              </a:spcBef>
              <a:buFont typeface="Times New Roman" panose="02020603050405020304" pitchFamily="18" charset="0"/>
              <a:buChar char="–"/>
            </a:pPr>
            <a:r>
              <a:rPr lang="en-US" sz="2400" dirty="0">
                <a:latin typeface="Times New Roman" panose="02020603050405020304" pitchFamily="18" charset="0"/>
                <a:cs typeface="Times New Roman" panose="02020603050405020304" pitchFamily="18" charset="0"/>
              </a:rPr>
              <a:t>Skills</a:t>
            </a:r>
          </a:p>
          <a:p>
            <a:pPr marL="1257300" lvl="2" indent="-342900">
              <a:spcBef>
                <a:spcPts val="500"/>
              </a:spcBef>
              <a:buFont typeface="Times New Roman" panose="02020603050405020304" pitchFamily="18" charset="0"/>
              <a:buChar char="–"/>
            </a:pPr>
            <a:r>
              <a:rPr lang="en-US" sz="2400" dirty="0">
                <a:latin typeface="Times New Roman" panose="02020603050405020304" pitchFamily="18" charset="0"/>
                <a:cs typeface="Times New Roman" panose="02020603050405020304" pitchFamily="18" charset="0"/>
              </a:rPr>
              <a:t>Attitudes</a:t>
            </a:r>
          </a:p>
          <a:p>
            <a:pPr marL="1257300" lvl="2" indent="-342900">
              <a:spcBef>
                <a:spcPts val="500"/>
              </a:spcBef>
              <a:buFont typeface="Times New Roman" panose="02020603050405020304" pitchFamily="18" charset="0"/>
              <a:buChar char="–"/>
            </a:pPr>
            <a:r>
              <a:rPr lang="en-US" sz="2400" dirty="0">
                <a:latin typeface="Times New Roman" panose="02020603050405020304" pitchFamily="18" charset="0"/>
                <a:cs typeface="Times New Roman" panose="02020603050405020304" pitchFamily="18" charset="0"/>
              </a:rPr>
              <a:t>Behaviors</a:t>
            </a:r>
          </a:p>
          <a:p>
            <a:pPr marL="1257300" lvl="2" indent="-342900">
              <a:spcBef>
                <a:spcPts val="500"/>
              </a:spcBef>
              <a:buFont typeface="Times New Roman" panose="02020603050405020304" pitchFamily="18" charset="0"/>
              <a:buChar char="–"/>
            </a:pPr>
            <a:r>
              <a:rPr lang="en-US" sz="2400" dirty="0">
                <a:latin typeface="Times New Roman" panose="02020603050405020304" pitchFamily="18" charset="0"/>
                <a:cs typeface="Times New Roman" panose="02020603050405020304" pitchFamily="18" charset="0"/>
              </a:rPr>
              <a:t>Conditions</a:t>
            </a:r>
          </a:p>
        </p:txBody>
      </p:sp>
    </p:spTree>
    <p:extLst>
      <p:ext uri="{BB962C8B-B14F-4D97-AF65-F5344CB8AC3E}">
        <p14:creationId xmlns:p14="http://schemas.microsoft.com/office/powerpoint/2010/main" val="3794632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
          <p:cNvSpPr>
            <a:spLocks noChangeArrowheads="1"/>
          </p:cNvSpPr>
          <p:nvPr/>
        </p:nvSpPr>
        <p:spPr bwMode="auto">
          <a:xfrm>
            <a:off x="270589" y="-46166"/>
            <a:ext cx="1101012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OPM Overview </a:t>
            </a:r>
            <a:r>
              <a:rPr lang="en-US" altLang="en-US" sz="3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cont.</a:t>
            </a:r>
            <a:endParaRPr lang="en-US" altLang="en-US" sz="1600" i="1" dirty="0">
              <a:solidFill>
                <a:schemeClr val="bg1"/>
              </a:solidFill>
              <a:latin typeface="Times New Roman" panose="02020603050405020304" pitchFamily="18" charset="0"/>
              <a:cs typeface="Times New Roman" panose="02020603050405020304" pitchFamily="18" charset="0"/>
            </a:endParaRPr>
          </a:p>
          <a:p>
            <a:pPr defTabSz="914218">
              <a:tabLst>
                <a:tab pos="1390373" algn="l"/>
              </a:tabLst>
            </a:pPr>
            <a:r>
              <a:rPr lang="en-US" altLang="en-US" sz="1400" dirty="0">
                <a:latin typeface="Bodoni MT" panose="02070603080606020203" pitchFamily="18" charset="0"/>
                <a:ea typeface="Calibri" panose="020F0502020204030204" pitchFamily="34" charset="0"/>
                <a:cs typeface="Times New Roman" panose="02020603050405020304" pitchFamily="18" charset="0"/>
              </a:rPr>
              <a:t>	</a:t>
            </a:r>
            <a:endParaRPr lang="en-US" altLang="en-US" dirty="0"/>
          </a:p>
        </p:txBody>
      </p:sp>
      <p:pic>
        <p:nvPicPr>
          <p:cNvPr id="21" name="Picture 20"/>
          <p:cNvPicPr/>
          <p:nvPr/>
        </p:nvPicPr>
        <p:blipFill>
          <a:blip r:embed="rId3" cstate="print">
            <a:extLst>
              <a:ext uri="{BEBA8EAE-BF5A-486C-A8C5-ECC9F3942E4B}">
                <a14:imgProps xmlns:a14="http://schemas.microsoft.com/office/drawing/2010/main">
                  <a14:imgLayer r:embed="rId4">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9" name="TextBox 8">
            <a:extLst>
              <a:ext uri="{FF2B5EF4-FFF2-40B4-BE49-F238E27FC236}">
                <a16:creationId xmlns:a16="http://schemas.microsoft.com/office/drawing/2014/main" id="{A57534C7-B014-4CB4-A7EB-537EFC56E990}"/>
              </a:ext>
            </a:extLst>
          </p:cNvPr>
          <p:cNvSpPr txBox="1"/>
          <p:nvPr/>
        </p:nvSpPr>
        <p:spPr>
          <a:xfrm>
            <a:off x="679128" y="1386471"/>
            <a:ext cx="10601584" cy="4719241"/>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Why is the OPM Report important?</a:t>
            </a:r>
          </a:p>
          <a:p>
            <a:pPr marL="742950" lvl="1" indent="-285750">
              <a:spcBef>
                <a:spcPts val="5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Shows program effectiveness</a:t>
            </a:r>
          </a:p>
          <a:p>
            <a:pPr marL="742950" lvl="1" indent="-285750">
              <a:spcBef>
                <a:spcPts val="5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Determines need for service improvement</a:t>
            </a:r>
          </a:p>
          <a:p>
            <a:pPr marL="742950" lvl="1" indent="-285750">
              <a:spcBef>
                <a:spcPts val="5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Allows for benchmarking data</a:t>
            </a:r>
          </a:p>
          <a:p>
            <a:endParaRPr lang="en-US" sz="2400" b="1"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Who’s required to complete this report?</a:t>
            </a:r>
          </a:p>
          <a:p>
            <a:pPr marL="742950" lvl="1" indent="-285750">
              <a:spcBef>
                <a:spcPts val="5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VOCA, VAWA, and SASP subgrantees who deliver </a:t>
            </a:r>
            <a:r>
              <a:rPr lang="en-US" sz="2400" u="sng" dirty="0">
                <a:latin typeface="Times New Roman" panose="02020603050405020304" pitchFamily="18" charset="0"/>
                <a:cs typeface="Times New Roman" panose="02020603050405020304" pitchFamily="18" charset="0"/>
              </a:rPr>
              <a:t>direct services</a:t>
            </a:r>
            <a:r>
              <a:rPr lang="en-US" sz="2400" dirty="0">
                <a:latin typeface="Times New Roman" panose="02020603050405020304" pitchFamily="18" charset="0"/>
                <a:cs typeface="Times New Roman" panose="02020603050405020304" pitchFamily="18" charset="0"/>
              </a:rPr>
              <a:t> to clients who are victims of crime, and whose contact with clients is more extensive than a single telephone call or other distribution of information (hotlines).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5740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
          <p:cNvSpPr>
            <a:spLocks noChangeArrowheads="1"/>
          </p:cNvSpPr>
          <p:nvPr/>
        </p:nvSpPr>
        <p:spPr bwMode="auto">
          <a:xfrm>
            <a:off x="270589" y="61555"/>
            <a:ext cx="110101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OPM Measures</a:t>
            </a:r>
            <a:endParaRPr lang="en-US" altLang="en-US" dirty="0"/>
          </a:p>
        </p:txBody>
      </p:sp>
      <p:pic>
        <p:nvPicPr>
          <p:cNvPr id="21" name="Picture 20"/>
          <p:cNvPicPr/>
          <p:nvPr/>
        </p:nvPicPr>
        <p:blipFill>
          <a:blip r:embed="rId3" cstate="print">
            <a:extLst>
              <a:ext uri="{BEBA8EAE-BF5A-486C-A8C5-ECC9F3942E4B}">
                <a14:imgProps xmlns:a14="http://schemas.microsoft.com/office/drawing/2010/main">
                  <a14:imgLayer r:embed="rId4">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7" name="Content Placeholder 2">
            <a:extLst>
              <a:ext uri="{FF2B5EF4-FFF2-40B4-BE49-F238E27FC236}">
                <a16:creationId xmlns:a16="http://schemas.microsoft.com/office/drawing/2014/main" id="{1EE187D9-B0DB-4C87-B896-F0FDC71890D1}"/>
              </a:ext>
            </a:extLst>
          </p:cNvPr>
          <p:cNvSpPr>
            <a:spLocks noGrp="1"/>
          </p:cNvSpPr>
          <p:nvPr>
            <p:ph idx="1"/>
          </p:nvPr>
        </p:nvSpPr>
        <p:spPr>
          <a:xfrm>
            <a:off x="612648" y="1476462"/>
            <a:ext cx="10668064" cy="5267238"/>
          </a:xfrm>
        </p:spPr>
        <p:txBody>
          <a:bodyPr>
            <a:normAutofit/>
          </a:bodyPr>
          <a:lstStyle/>
          <a:p>
            <a:pPr>
              <a:spcBef>
                <a:spcPts val="0"/>
              </a:spcBef>
              <a:spcAft>
                <a:spcPts val="600"/>
              </a:spcAft>
              <a:buClrTx/>
            </a:pPr>
            <a:r>
              <a:rPr lang="en-US" dirty="0">
                <a:latin typeface="Times New Roman" panose="02020603050405020304" pitchFamily="18" charset="0"/>
                <a:cs typeface="Times New Roman" panose="02020603050405020304" pitchFamily="18" charset="0"/>
              </a:rPr>
              <a:t>CJCC outcome measures address the four core purposes for services under the Victims of Crime Act:</a:t>
            </a:r>
          </a:p>
          <a:p>
            <a:pPr lvl="1">
              <a:spcAft>
                <a:spcPts val="600"/>
              </a:spcAft>
            </a:pPr>
            <a:r>
              <a:rPr lang="en-US" b="1" dirty="0">
                <a:latin typeface="Times New Roman" panose="02020603050405020304" pitchFamily="18" charset="0"/>
                <a:cs typeface="Times New Roman" panose="02020603050405020304" pitchFamily="18" charset="0"/>
              </a:rPr>
              <a:t>Emotional Needs</a:t>
            </a:r>
            <a:r>
              <a:rPr lang="en-US" dirty="0">
                <a:latin typeface="Times New Roman" panose="02020603050405020304" pitchFamily="18" charset="0"/>
                <a:cs typeface="Times New Roman" panose="02020603050405020304" pitchFamily="18" charset="0"/>
              </a:rPr>
              <a:t>: respond to the emotional and physical needs of crime victims;</a:t>
            </a:r>
          </a:p>
          <a:p>
            <a:pPr lvl="1">
              <a:spcAft>
                <a:spcPts val="600"/>
              </a:spcAft>
            </a:pPr>
            <a:r>
              <a:rPr lang="en-US" b="1" dirty="0">
                <a:latin typeface="Times New Roman" panose="02020603050405020304" pitchFamily="18" charset="0"/>
                <a:cs typeface="Times New Roman" panose="02020603050405020304" pitchFamily="18" charset="0"/>
              </a:rPr>
              <a:t>Life Stability</a:t>
            </a:r>
            <a:r>
              <a:rPr lang="en-US" dirty="0">
                <a:latin typeface="Times New Roman" panose="02020603050405020304" pitchFamily="18" charset="0"/>
                <a:cs typeface="Times New Roman" panose="02020603050405020304" pitchFamily="18" charset="0"/>
              </a:rPr>
              <a:t>: assist primary and secondary victims of crime to stabilize their lives after a victimization;</a:t>
            </a:r>
          </a:p>
          <a:p>
            <a:pPr lvl="1">
              <a:spcAft>
                <a:spcPts val="600"/>
              </a:spcAft>
            </a:pPr>
            <a:r>
              <a:rPr lang="en-US" b="1" dirty="0">
                <a:latin typeface="Times New Roman" panose="02020603050405020304" pitchFamily="18" charset="0"/>
                <a:cs typeface="Times New Roman" panose="02020603050405020304" pitchFamily="18" charset="0"/>
              </a:rPr>
              <a:t>Understanding/Participating in Justice System</a:t>
            </a:r>
            <a:r>
              <a:rPr lang="en-US" dirty="0">
                <a:latin typeface="Times New Roman" panose="02020603050405020304" pitchFamily="18" charset="0"/>
                <a:cs typeface="Times New Roman" panose="02020603050405020304" pitchFamily="18" charset="0"/>
              </a:rPr>
              <a:t>: assist victims to understand and participate in the criminal justice system; and</a:t>
            </a:r>
          </a:p>
          <a:p>
            <a:pPr lvl="1">
              <a:spcAft>
                <a:spcPts val="600"/>
              </a:spcAft>
            </a:pPr>
            <a:r>
              <a:rPr lang="en-US" b="1" dirty="0">
                <a:latin typeface="Times New Roman" panose="02020603050405020304" pitchFamily="18" charset="0"/>
                <a:cs typeface="Times New Roman" panose="02020603050405020304" pitchFamily="18" charset="0"/>
              </a:rPr>
              <a:t>Safety and Security</a:t>
            </a:r>
            <a:r>
              <a:rPr lang="en-US" dirty="0">
                <a:latin typeface="Times New Roman" panose="02020603050405020304" pitchFamily="18" charset="0"/>
                <a:cs typeface="Times New Roman" panose="02020603050405020304" pitchFamily="18" charset="0"/>
              </a:rPr>
              <a:t>: provide victims of crime with a measure of safety and security such as boarding-up broken windows and replacing or repairing locks.</a:t>
            </a:r>
          </a:p>
          <a:p>
            <a:pPr marL="457113" lvl="1" indent="0">
              <a:spcBef>
                <a:spcPts val="0"/>
              </a:spcBef>
              <a:spcAft>
                <a:spcPts val="600"/>
              </a:spcAft>
              <a:buNone/>
            </a:pPr>
            <a:endParaRPr lang="en-US" dirty="0">
              <a:latin typeface="Times New Roman" panose="02020603050405020304" pitchFamily="18" charset="0"/>
              <a:cs typeface="Times New Roman" panose="02020603050405020304" pitchFamily="18" charset="0"/>
            </a:endParaRPr>
          </a:p>
          <a:p>
            <a:pPr>
              <a:spcBef>
                <a:spcPts val="0"/>
              </a:spcBef>
              <a:spcAft>
                <a:spcPts val="600"/>
              </a:spcAft>
            </a:pPr>
            <a:r>
              <a:rPr lang="en-US" dirty="0">
                <a:latin typeface="Times New Roman" panose="02020603050405020304" pitchFamily="18" charset="0"/>
                <a:cs typeface="Times New Roman" panose="02020603050405020304" pitchFamily="18" charset="0"/>
              </a:rPr>
              <a:t>The fifth measure addressed is Service Quality</a:t>
            </a:r>
          </a:p>
          <a:p>
            <a:pPr marL="0" indent="0">
              <a:spcBef>
                <a:spcPts val="0"/>
              </a:spcBef>
              <a:spcAft>
                <a:spcPts val="600"/>
              </a:spcAft>
              <a:buNone/>
            </a:pPr>
            <a:endParaRPr lang="en-US" dirty="0">
              <a:latin typeface="Times New Roman" panose="02020603050405020304" pitchFamily="18" charset="0"/>
              <a:cs typeface="Times New Roman" panose="02020603050405020304" pitchFamily="18" charset="0"/>
            </a:endParaRPr>
          </a:p>
          <a:p>
            <a:pPr marL="457113" lvl="1" indent="0">
              <a:spcBef>
                <a:spcPts val="0"/>
              </a:spcBef>
              <a:spcAft>
                <a:spcPts val="600"/>
              </a:spcAft>
              <a:buNone/>
            </a:pPr>
            <a:endParaRPr lang="en-US" dirty="0">
              <a:latin typeface="Times New Roman" panose="02020603050405020304" pitchFamily="18" charset="0"/>
              <a:cs typeface="Times New Roman" panose="02020603050405020304" pitchFamily="18" charset="0"/>
            </a:endParaRPr>
          </a:p>
          <a:p>
            <a:pPr>
              <a:spcBef>
                <a:spcPts val="0"/>
              </a:spcBef>
              <a:spcAft>
                <a:spcPts val="600"/>
              </a:spcAft>
            </a:pPr>
            <a:endParaRPr lang="en-US" dirty="0">
              <a:latin typeface="Times New Roman" panose="02020603050405020304" pitchFamily="18" charset="0"/>
              <a:cs typeface="Times New Roman" panose="02020603050405020304" pitchFamily="18" charset="0"/>
            </a:endParaRPr>
          </a:p>
          <a:p>
            <a:pPr marL="0" indent="0">
              <a:spcBef>
                <a:spcPts val="0"/>
              </a:spcBef>
              <a:spcAft>
                <a:spcPts val="600"/>
              </a:spcAf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657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
          <p:cNvSpPr>
            <a:spLocks noChangeArrowheads="1"/>
          </p:cNvSpPr>
          <p:nvPr/>
        </p:nvSpPr>
        <p:spPr bwMode="auto">
          <a:xfrm>
            <a:off x="270589" y="61555"/>
            <a:ext cx="110101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OPM Surveys</a:t>
            </a:r>
            <a:endParaRPr lang="en-US" altLang="en-US" dirty="0">
              <a:solidFill>
                <a:schemeClr val="bg1"/>
              </a:solidFill>
              <a:latin typeface="Times New Roman" panose="02020603050405020304" pitchFamily="18" charset="0"/>
              <a:cs typeface="Times New Roman" panose="02020603050405020304" pitchFamily="18" charset="0"/>
            </a:endParaRPr>
          </a:p>
        </p:txBody>
      </p:sp>
      <p:pic>
        <p:nvPicPr>
          <p:cNvPr id="21" name="Picture 20"/>
          <p:cNvPicPr/>
          <p:nvPr/>
        </p:nvPicPr>
        <p:blipFill>
          <a:blip r:embed="rId3" cstate="print">
            <a:extLst>
              <a:ext uri="{BEBA8EAE-BF5A-486C-A8C5-ECC9F3942E4B}">
                <a14:imgProps xmlns:a14="http://schemas.microsoft.com/office/drawing/2010/main">
                  <a14:imgLayer r:embed="rId4">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3" name="Content Placeholder 2">
            <a:extLst>
              <a:ext uri="{FF2B5EF4-FFF2-40B4-BE49-F238E27FC236}">
                <a16:creationId xmlns:a16="http://schemas.microsoft.com/office/drawing/2014/main" id="{D0396572-90E8-472E-931A-C520C7ADB9C1}"/>
              </a:ext>
            </a:extLst>
          </p:cNvPr>
          <p:cNvSpPr>
            <a:spLocks noGrp="1"/>
          </p:cNvSpPr>
          <p:nvPr>
            <p:ph idx="1"/>
          </p:nvPr>
        </p:nvSpPr>
        <p:spPr>
          <a:xfrm>
            <a:off x="838200" y="1409350"/>
            <a:ext cx="10515600" cy="5448650"/>
          </a:xfrm>
        </p:spPr>
        <p:txBody>
          <a:bodyPr>
            <a:normAutofit fontScale="47500" lnSpcReduction="20000"/>
          </a:bodyPr>
          <a:lstStyle/>
          <a:p>
            <a:pPr fontAlgn="base"/>
            <a:r>
              <a:rPr lang="en-US" sz="4000" b="1" dirty="0">
                <a:latin typeface="Times New Roman" panose="02020603050405020304" pitchFamily="18" charset="0"/>
                <a:cs typeface="Times New Roman" panose="02020603050405020304" pitchFamily="18" charset="0"/>
              </a:rPr>
              <a:t>14 Survey Types</a:t>
            </a:r>
          </a:p>
          <a:p>
            <a:pPr lvl="1" fontAlgn="base"/>
            <a:r>
              <a:rPr lang="en-US" sz="3400" dirty="0">
                <a:latin typeface="Times New Roman" panose="02020603050405020304" pitchFamily="18" charset="0"/>
                <a:cs typeface="Times New Roman" panose="02020603050405020304" pitchFamily="18" charset="0"/>
              </a:rPr>
              <a:t>Adult Victim Counseling</a:t>
            </a:r>
          </a:p>
          <a:p>
            <a:pPr lvl="1" fontAlgn="base"/>
            <a:r>
              <a:rPr lang="en-US" sz="3400" dirty="0">
                <a:latin typeface="Times New Roman" panose="02020603050405020304" pitchFamily="18" charset="0"/>
                <a:cs typeface="Times New Roman" panose="02020603050405020304" pitchFamily="18" charset="0"/>
              </a:rPr>
              <a:t>Court Appointed Special Advocates</a:t>
            </a:r>
          </a:p>
          <a:p>
            <a:pPr lvl="1" fontAlgn="base"/>
            <a:r>
              <a:rPr lang="en-US" sz="3400" dirty="0">
                <a:latin typeface="Times New Roman" panose="02020603050405020304" pitchFamily="18" charset="0"/>
                <a:cs typeface="Times New Roman" panose="02020603050405020304" pitchFamily="18" charset="0"/>
              </a:rPr>
              <a:t>Domestic Violence Shelter</a:t>
            </a:r>
          </a:p>
          <a:p>
            <a:pPr lvl="1" fontAlgn="base"/>
            <a:r>
              <a:rPr lang="en-US" sz="3400" dirty="0">
                <a:latin typeface="Times New Roman" panose="02020603050405020304" pitchFamily="18" charset="0"/>
                <a:cs typeface="Times New Roman" panose="02020603050405020304" pitchFamily="18" charset="0"/>
              </a:rPr>
              <a:t>Family/Child Counseling</a:t>
            </a:r>
          </a:p>
          <a:p>
            <a:pPr lvl="1" fontAlgn="base"/>
            <a:r>
              <a:rPr lang="en-US" sz="3400" dirty="0">
                <a:latin typeface="Times New Roman" panose="02020603050405020304" pitchFamily="18" charset="0"/>
                <a:cs typeface="Times New Roman" panose="02020603050405020304" pitchFamily="18" charset="0"/>
              </a:rPr>
              <a:t>Legal Advocate</a:t>
            </a:r>
          </a:p>
          <a:p>
            <a:pPr lvl="1" fontAlgn="base"/>
            <a:r>
              <a:rPr lang="en-US" sz="3400" dirty="0">
                <a:latin typeface="Times New Roman" panose="02020603050405020304" pitchFamily="18" charset="0"/>
                <a:cs typeface="Times New Roman" panose="02020603050405020304" pitchFamily="18" charset="0"/>
              </a:rPr>
              <a:t>Legal Services</a:t>
            </a:r>
          </a:p>
          <a:p>
            <a:pPr lvl="1" fontAlgn="base"/>
            <a:r>
              <a:rPr lang="en-US" sz="3400" dirty="0">
                <a:latin typeface="Times New Roman" panose="02020603050405020304" pitchFamily="18" charset="0"/>
                <a:cs typeface="Times New Roman" panose="02020603050405020304" pitchFamily="18" charset="0"/>
              </a:rPr>
              <a:t>Law Enforcement Victim Witness Assistance Program</a:t>
            </a:r>
          </a:p>
          <a:p>
            <a:pPr lvl="1" fontAlgn="base"/>
            <a:r>
              <a:rPr lang="en-US" sz="3400" dirty="0">
                <a:latin typeface="Times New Roman" panose="02020603050405020304" pitchFamily="18" charset="0"/>
                <a:cs typeface="Times New Roman" panose="02020603050405020304" pitchFamily="18" charset="0"/>
              </a:rPr>
              <a:t>Prosecution Victim Witness Assistance Program</a:t>
            </a:r>
          </a:p>
          <a:p>
            <a:pPr lvl="1" fontAlgn="base"/>
            <a:r>
              <a:rPr lang="en-US" sz="3400" dirty="0">
                <a:latin typeface="Times New Roman" panose="02020603050405020304" pitchFamily="18" charset="0"/>
                <a:cs typeface="Times New Roman" panose="02020603050405020304" pitchFamily="18" charset="0"/>
              </a:rPr>
              <a:t>Sexual Assault Center</a:t>
            </a:r>
          </a:p>
          <a:p>
            <a:pPr lvl="1" fontAlgn="base"/>
            <a:r>
              <a:rPr lang="en-US" sz="3400" dirty="0">
                <a:latin typeface="Times New Roman" panose="02020603050405020304" pitchFamily="18" charset="0"/>
                <a:cs typeface="Times New Roman" panose="02020603050405020304" pitchFamily="18" charset="0"/>
              </a:rPr>
              <a:t>Child Advocacy Center/Sexual Assault Center</a:t>
            </a:r>
          </a:p>
          <a:p>
            <a:pPr lvl="1" fontAlgn="base"/>
            <a:r>
              <a:rPr lang="en-US" sz="3400" dirty="0">
                <a:latin typeface="Times New Roman" panose="02020603050405020304" pitchFamily="18" charset="0"/>
                <a:cs typeface="Times New Roman" panose="02020603050405020304" pitchFamily="18" charset="0"/>
              </a:rPr>
              <a:t>University Domestic Violence Shelter</a:t>
            </a:r>
          </a:p>
          <a:p>
            <a:pPr lvl="1" fontAlgn="base"/>
            <a:r>
              <a:rPr lang="en-US" sz="3400" dirty="0">
                <a:latin typeface="Times New Roman" panose="02020603050405020304" pitchFamily="18" charset="0"/>
                <a:cs typeface="Times New Roman" panose="02020603050405020304" pitchFamily="18" charset="0"/>
              </a:rPr>
              <a:t>University Sexual Assault Center</a:t>
            </a:r>
          </a:p>
          <a:p>
            <a:pPr lvl="1" fontAlgn="base"/>
            <a:r>
              <a:rPr lang="en-US" sz="3400" dirty="0">
                <a:latin typeface="Times New Roman" panose="02020603050405020304" pitchFamily="18" charset="0"/>
                <a:cs typeface="Times New Roman" panose="02020603050405020304" pitchFamily="18" charset="0"/>
              </a:rPr>
              <a:t>CJCC OPM Mentoring Program for Children</a:t>
            </a:r>
          </a:p>
          <a:p>
            <a:pPr lvl="1" fontAlgn="base"/>
            <a:r>
              <a:rPr lang="en-US" sz="3400" dirty="0">
                <a:latin typeface="Times New Roman" panose="02020603050405020304" pitchFamily="18" charset="0"/>
                <a:cs typeface="Times New Roman" panose="02020603050405020304" pitchFamily="18" charset="0"/>
              </a:rPr>
              <a:t>CJCC OPM Mentoring Program for Young Adults</a:t>
            </a:r>
          </a:p>
          <a:p>
            <a:pPr fontAlgn="base"/>
            <a:endParaRPr lang="en-US" sz="2300" dirty="0">
              <a:latin typeface="Times New Roman" panose="02020603050405020304" pitchFamily="18" charset="0"/>
              <a:cs typeface="Times New Roman" panose="02020603050405020304" pitchFamily="18" charset="0"/>
            </a:endParaRPr>
          </a:p>
          <a:p>
            <a:pPr marL="342900" indent="-342900"/>
            <a:r>
              <a:rPr lang="en-US" sz="4000" b="1" dirty="0">
                <a:latin typeface="Times New Roman" panose="02020603050405020304" pitchFamily="18" charset="0"/>
                <a:cs typeface="Times New Roman" panose="02020603050405020304" pitchFamily="18" charset="0"/>
              </a:rPr>
              <a:t>How were the surveys created?</a:t>
            </a:r>
          </a:p>
          <a:p>
            <a:pPr marL="742950" lvl="1" indent="-285750"/>
            <a:r>
              <a:rPr lang="en-US" sz="3400" dirty="0">
                <a:latin typeface="Times New Roman" panose="02020603050405020304" pitchFamily="18" charset="0"/>
                <a:cs typeface="Times New Roman" panose="02020603050405020304" pitchFamily="18" charset="0"/>
              </a:rPr>
              <a:t>10-month long developmental process</a:t>
            </a:r>
          </a:p>
          <a:p>
            <a:pPr marL="742950" lvl="1" indent="-285750"/>
            <a:r>
              <a:rPr lang="en-US" sz="3400" dirty="0">
                <a:latin typeface="Times New Roman" panose="02020603050405020304" pitchFamily="18" charset="0"/>
                <a:cs typeface="Times New Roman" panose="02020603050405020304" pitchFamily="18" charset="0"/>
              </a:rPr>
              <a:t>Advisory groups represented each major type of program</a:t>
            </a:r>
          </a:p>
          <a:p>
            <a:pPr marL="742950" lvl="1" indent="-285750"/>
            <a:r>
              <a:rPr lang="en-US" sz="3400" dirty="0">
                <a:latin typeface="Times New Roman" panose="02020603050405020304" pitchFamily="18" charset="0"/>
                <a:cs typeface="Times New Roman" panose="02020603050405020304" pitchFamily="18" charset="0"/>
              </a:rPr>
              <a:t>Feedback from individual </a:t>
            </a:r>
            <a:r>
              <a:rPr lang="en-US" sz="3400" dirty="0" err="1">
                <a:latin typeface="Times New Roman" panose="02020603050405020304" pitchFamily="18" charset="0"/>
                <a:cs typeface="Times New Roman" panose="02020603050405020304" pitchFamily="18" charset="0"/>
              </a:rPr>
              <a:t>subgrantees</a:t>
            </a:r>
            <a:r>
              <a:rPr lang="en-US" sz="3400" dirty="0">
                <a:latin typeface="Times New Roman" panose="02020603050405020304" pitchFamily="18" charset="0"/>
                <a:cs typeface="Times New Roman" panose="02020603050405020304" pitchFamily="18" charset="0"/>
              </a:rPr>
              <a:t> incorporated</a:t>
            </a:r>
          </a:p>
          <a:p>
            <a:pPr fontAlgn="base"/>
            <a:endParaRPr lang="en-US" dirty="0"/>
          </a:p>
        </p:txBody>
      </p:sp>
    </p:spTree>
    <p:extLst>
      <p:ext uri="{BB962C8B-B14F-4D97-AF65-F5344CB8AC3E}">
        <p14:creationId xmlns:p14="http://schemas.microsoft.com/office/powerpoint/2010/main" val="653169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
          <p:cNvSpPr>
            <a:spLocks noChangeArrowheads="1"/>
          </p:cNvSpPr>
          <p:nvPr/>
        </p:nvSpPr>
        <p:spPr bwMode="auto">
          <a:xfrm>
            <a:off x="270589" y="61555"/>
            <a:ext cx="110101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OPM Survey Administration</a:t>
            </a:r>
            <a:endParaRPr lang="en-US" altLang="en-US" dirty="0"/>
          </a:p>
        </p:txBody>
      </p:sp>
      <p:pic>
        <p:nvPicPr>
          <p:cNvPr id="21" name="Picture 20"/>
          <p:cNvPicPr/>
          <p:nvPr/>
        </p:nvPicPr>
        <p:blipFill>
          <a:blip r:embed="rId3" cstate="print">
            <a:extLst>
              <a:ext uri="{BEBA8EAE-BF5A-486C-A8C5-ECC9F3942E4B}">
                <a14:imgProps xmlns:a14="http://schemas.microsoft.com/office/drawing/2010/main">
                  <a14:imgLayer r:embed="rId4">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7" name="Content Placeholder 2">
            <a:extLst>
              <a:ext uri="{FF2B5EF4-FFF2-40B4-BE49-F238E27FC236}">
                <a16:creationId xmlns:a16="http://schemas.microsoft.com/office/drawing/2014/main" id="{1EE187D9-B0DB-4C87-B896-F0FDC71890D1}"/>
              </a:ext>
            </a:extLst>
          </p:cNvPr>
          <p:cNvSpPr>
            <a:spLocks noGrp="1"/>
          </p:cNvSpPr>
          <p:nvPr>
            <p:ph idx="1"/>
          </p:nvPr>
        </p:nvSpPr>
        <p:spPr>
          <a:xfrm>
            <a:off x="612648" y="1476462"/>
            <a:ext cx="11388852" cy="5381538"/>
          </a:xfrm>
        </p:spPr>
        <p:txBody>
          <a:bodyPr>
            <a:normAutofit lnSpcReduction="10000"/>
          </a:bodyPr>
          <a:lstStyle/>
          <a:p>
            <a:pPr>
              <a:spcBef>
                <a:spcPts val="0"/>
              </a:spcBef>
              <a:spcAft>
                <a:spcPts val="600"/>
              </a:spcAft>
              <a:buClrTx/>
            </a:pPr>
            <a:r>
              <a:rPr lang="en-US" sz="3000" b="1" dirty="0">
                <a:latin typeface="Times New Roman" panose="02020603050405020304" pitchFamily="18" charset="0"/>
                <a:cs typeface="Times New Roman" panose="02020603050405020304" pitchFamily="18" charset="0"/>
              </a:rPr>
              <a:t>Survey Administration Guidelines:</a:t>
            </a:r>
          </a:p>
          <a:p>
            <a:pPr lvl="1">
              <a:spcBef>
                <a:spcPts val="600"/>
              </a:spcBef>
              <a:spcAft>
                <a:spcPts val="600"/>
              </a:spcAft>
            </a:pPr>
            <a:r>
              <a:rPr lang="en-US" sz="2600" dirty="0">
                <a:latin typeface="Times New Roman" panose="02020603050405020304" pitchFamily="18" charset="0"/>
                <a:cs typeface="Times New Roman" panose="02020603050405020304" pitchFamily="18" charset="0"/>
              </a:rPr>
              <a:t>Okay to customize the survey layouts to make it your own</a:t>
            </a:r>
          </a:p>
          <a:p>
            <a:pPr lvl="1">
              <a:spcBef>
                <a:spcPts val="600"/>
              </a:spcBef>
              <a:spcAft>
                <a:spcPts val="600"/>
              </a:spcAft>
            </a:pPr>
            <a:r>
              <a:rPr lang="en-US" sz="2600" dirty="0">
                <a:latin typeface="Times New Roman" panose="02020603050405020304" pitchFamily="18" charset="0"/>
                <a:cs typeface="Times New Roman" panose="02020603050405020304" pitchFamily="18" charset="0"/>
              </a:rPr>
              <a:t>Okay to add agency name and/or logo</a:t>
            </a:r>
          </a:p>
          <a:p>
            <a:pPr lvl="1">
              <a:spcBef>
                <a:spcPts val="600"/>
              </a:spcBef>
              <a:spcAft>
                <a:spcPts val="600"/>
              </a:spcAft>
            </a:pPr>
            <a:r>
              <a:rPr lang="en-US" sz="2600" dirty="0">
                <a:latin typeface="Times New Roman" panose="02020603050405020304" pitchFamily="18" charset="0"/>
                <a:cs typeface="Times New Roman" panose="02020603050405020304" pitchFamily="18" charset="0"/>
              </a:rPr>
              <a:t>Okay to include additional measures</a:t>
            </a:r>
          </a:p>
          <a:p>
            <a:pPr lvl="1">
              <a:spcBef>
                <a:spcPts val="600"/>
              </a:spcBef>
              <a:spcAft>
                <a:spcPts val="600"/>
              </a:spcAft>
            </a:pPr>
            <a:r>
              <a:rPr lang="en-US" sz="2600" dirty="0">
                <a:latin typeface="Times New Roman" panose="02020603050405020304" pitchFamily="18" charset="0"/>
                <a:cs typeface="Times New Roman" panose="02020603050405020304" pitchFamily="18" charset="0"/>
              </a:rPr>
              <a:t>Okay to use different surveys for different service types or for children and adult clients</a:t>
            </a:r>
          </a:p>
          <a:p>
            <a:pPr lvl="1">
              <a:spcBef>
                <a:spcPts val="600"/>
              </a:spcBef>
              <a:spcAft>
                <a:spcPts val="600"/>
              </a:spcAft>
            </a:pPr>
            <a:r>
              <a:rPr lang="en-US" sz="2600" dirty="0">
                <a:latin typeface="Times New Roman" panose="02020603050405020304" pitchFamily="18" charset="0"/>
                <a:cs typeface="Times New Roman" panose="02020603050405020304" pitchFamily="18" charset="0"/>
              </a:rPr>
              <a:t>Okay to help respondent by explaining and/or reading the question(s)</a:t>
            </a:r>
          </a:p>
          <a:p>
            <a:pPr lvl="1">
              <a:spcBef>
                <a:spcPts val="600"/>
              </a:spcBef>
              <a:spcAft>
                <a:spcPts val="600"/>
              </a:spcAft>
            </a:pPr>
            <a:r>
              <a:rPr lang="en-US" sz="2600" dirty="0">
                <a:latin typeface="Times New Roman" panose="02020603050405020304" pitchFamily="18" charset="0"/>
                <a:cs typeface="Times New Roman" panose="02020603050405020304" pitchFamily="18" charset="0"/>
              </a:rPr>
              <a:t>NOT okay to change the wording of the surveys</a:t>
            </a:r>
          </a:p>
          <a:p>
            <a:pPr lvl="1">
              <a:spcBef>
                <a:spcPts val="600"/>
              </a:spcBef>
              <a:spcAft>
                <a:spcPts val="600"/>
              </a:spcAft>
            </a:pPr>
            <a:r>
              <a:rPr lang="en-US" sz="2600" dirty="0">
                <a:latin typeface="Times New Roman" panose="02020603050405020304" pitchFamily="18" charset="0"/>
                <a:cs typeface="Times New Roman" panose="02020603050405020304" pitchFamily="18" charset="0"/>
              </a:rPr>
              <a:t>NOT okay to change the 5-point scale</a:t>
            </a:r>
          </a:p>
          <a:p>
            <a:pPr lvl="1">
              <a:spcBef>
                <a:spcPts val="600"/>
              </a:spcBef>
              <a:spcAft>
                <a:spcPts val="600"/>
              </a:spcAft>
            </a:pPr>
            <a:r>
              <a:rPr lang="en-US" sz="2600" dirty="0">
                <a:latin typeface="Times New Roman" panose="02020603050405020304" pitchFamily="18" charset="0"/>
                <a:cs typeface="Times New Roman" panose="02020603050405020304" pitchFamily="18" charset="0"/>
              </a:rPr>
              <a:t>NOT okay to delete any questions </a:t>
            </a:r>
          </a:p>
          <a:p>
            <a:pPr lvl="1">
              <a:spcBef>
                <a:spcPts val="600"/>
              </a:spcBef>
              <a:spcAft>
                <a:spcPts val="600"/>
              </a:spcAft>
            </a:pPr>
            <a:r>
              <a:rPr lang="en-US" sz="2600" dirty="0">
                <a:latin typeface="Times New Roman" panose="02020603050405020304" pitchFamily="18" charset="0"/>
                <a:cs typeface="Times New Roman" panose="02020603050405020304" pitchFamily="18" charset="0"/>
              </a:rPr>
              <a:t>NOT okay to answer questions on behalf of the client(s)</a:t>
            </a:r>
          </a:p>
          <a:p>
            <a:pPr marL="457113" lvl="1" indent="0">
              <a:spcBef>
                <a:spcPts val="0"/>
              </a:spcBef>
              <a:spcAft>
                <a:spcPts val="600"/>
              </a:spcAft>
              <a:buNone/>
            </a:pPr>
            <a:endParaRPr lang="en-US" dirty="0">
              <a:latin typeface="Times New Roman" panose="02020603050405020304" pitchFamily="18" charset="0"/>
              <a:cs typeface="Times New Roman" panose="02020603050405020304" pitchFamily="18" charset="0"/>
            </a:endParaRPr>
          </a:p>
          <a:p>
            <a:pPr marL="0" indent="0">
              <a:spcBef>
                <a:spcPts val="0"/>
              </a:spcBef>
              <a:spcAft>
                <a:spcPts val="600"/>
              </a:spcAft>
              <a:buNone/>
            </a:pPr>
            <a:endParaRPr lang="en-US" dirty="0">
              <a:latin typeface="Times New Roman" panose="02020603050405020304" pitchFamily="18" charset="0"/>
              <a:cs typeface="Times New Roman" panose="02020603050405020304" pitchFamily="18" charset="0"/>
            </a:endParaRPr>
          </a:p>
          <a:p>
            <a:pPr marL="457113" lvl="1" indent="0">
              <a:spcBef>
                <a:spcPts val="0"/>
              </a:spcBef>
              <a:spcAft>
                <a:spcPts val="600"/>
              </a:spcAft>
              <a:buNone/>
            </a:pPr>
            <a:endParaRPr lang="en-US" dirty="0">
              <a:latin typeface="Times New Roman" panose="02020603050405020304" pitchFamily="18" charset="0"/>
              <a:cs typeface="Times New Roman" panose="02020603050405020304" pitchFamily="18" charset="0"/>
            </a:endParaRPr>
          </a:p>
          <a:p>
            <a:pPr>
              <a:spcBef>
                <a:spcPts val="0"/>
              </a:spcBef>
              <a:spcAft>
                <a:spcPts val="600"/>
              </a:spcAft>
            </a:pPr>
            <a:endParaRPr lang="en-US" dirty="0">
              <a:latin typeface="Times New Roman" panose="02020603050405020304" pitchFamily="18" charset="0"/>
              <a:cs typeface="Times New Roman" panose="02020603050405020304" pitchFamily="18" charset="0"/>
            </a:endParaRPr>
          </a:p>
          <a:p>
            <a:pPr>
              <a:spcBef>
                <a:spcPts val="0"/>
              </a:spcBef>
              <a:spcAft>
                <a:spcPts val="600"/>
              </a:spcAf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9177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
          <p:cNvSpPr>
            <a:spLocks noChangeArrowheads="1"/>
          </p:cNvSpPr>
          <p:nvPr/>
        </p:nvSpPr>
        <p:spPr bwMode="auto">
          <a:xfrm>
            <a:off x="270589" y="61555"/>
            <a:ext cx="110101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OPM Survey Administration </a:t>
            </a:r>
            <a:r>
              <a:rPr lang="en-US" altLang="en-US" sz="36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cont.</a:t>
            </a:r>
            <a:endParaRPr lang="en-US" altLang="en-US" dirty="0"/>
          </a:p>
        </p:txBody>
      </p:sp>
      <p:pic>
        <p:nvPicPr>
          <p:cNvPr id="21" name="Picture 20"/>
          <p:cNvPicPr/>
          <p:nvPr/>
        </p:nvPicPr>
        <p:blipFill>
          <a:blip r:embed="rId3" cstate="print">
            <a:extLst>
              <a:ext uri="{BEBA8EAE-BF5A-486C-A8C5-ECC9F3942E4B}">
                <a14:imgProps xmlns:a14="http://schemas.microsoft.com/office/drawing/2010/main">
                  <a14:imgLayer r:embed="rId4">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7" name="Content Placeholder 2">
            <a:extLst>
              <a:ext uri="{FF2B5EF4-FFF2-40B4-BE49-F238E27FC236}">
                <a16:creationId xmlns:a16="http://schemas.microsoft.com/office/drawing/2014/main" id="{1EE187D9-B0DB-4C87-B896-F0FDC71890D1}"/>
              </a:ext>
            </a:extLst>
          </p:cNvPr>
          <p:cNvSpPr>
            <a:spLocks noGrp="1"/>
          </p:cNvSpPr>
          <p:nvPr>
            <p:ph idx="1"/>
          </p:nvPr>
        </p:nvSpPr>
        <p:spPr>
          <a:xfrm>
            <a:off x="612648" y="1476462"/>
            <a:ext cx="11388852" cy="5381538"/>
          </a:xfrm>
        </p:spPr>
        <p:txBody>
          <a:bodyPr>
            <a:normAutofit/>
          </a:bodyPr>
          <a:lstStyle/>
          <a:p>
            <a:pPr>
              <a:spcBef>
                <a:spcPts val="0"/>
              </a:spcBef>
              <a:spcAft>
                <a:spcPts val="600"/>
              </a:spcAft>
              <a:buClrTx/>
            </a:pPr>
            <a:r>
              <a:rPr lang="en-US" sz="3000" dirty="0">
                <a:latin typeface="Times New Roman" panose="02020603050405020304" pitchFamily="18" charset="0"/>
                <a:cs typeface="Times New Roman" panose="02020603050405020304" pitchFamily="18" charset="0"/>
              </a:rPr>
              <a:t>Give to all clients “who have substantially completed the program of service” your agency offers</a:t>
            </a:r>
          </a:p>
          <a:p>
            <a:pPr lvl="1">
              <a:spcBef>
                <a:spcPts val="0"/>
              </a:spcBef>
              <a:spcAft>
                <a:spcPts val="600"/>
              </a:spcAft>
            </a:pPr>
            <a:r>
              <a:rPr lang="en-US" sz="2600" dirty="0">
                <a:latin typeface="Times New Roman" panose="02020603050405020304" pitchFamily="18" charset="0"/>
                <a:cs typeface="Times New Roman" panose="02020603050405020304" pitchFamily="18" charset="0"/>
              </a:rPr>
              <a:t>“Substantial completion” is defined by program’s design </a:t>
            </a:r>
          </a:p>
          <a:p>
            <a:pPr lvl="2">
              <a:spcBef>
                <a:spcPts val="0"/>
              </a:spcBef>
              <a:spcAft>
                <a:spcPts val="600"/>
              </a:spcAft>
            </a:pPr>
            <a:r>
              <a:rPr lang="en-US" sz="2200" dirty="0">
                <a:latin typeface="Times New Roman" panose="02020603050405020304" pitchFamily="18" charset="0"/>
                <a:cs typeface="Times New Roman" panose="02020603050405020304" pitchFamily="18" charset="0"/>
              </a:rPr>
              <a:t>If you require assistance to determine what your program design is, or build your logic model we are here to help </a:t>
            </a:r>
          </a:p>
          <a:p>
            <a:pPr lvl="1">
              <a:spcBef>
                <a:spcPts val="0"/>
              </a:spcBef>
              <a:spcAft>
                <a:spcPts val="600"/>
              </a:spcAft>
            </a:pPr>
            <a:r>
              <a:rPr lang="en-US" sz="2600" dirty="0">
                <a:latin typeface="Times New Roman" panose="02020603050405020304" pitchFamily="18" charset="0"/>
                <a:cs typeface="Times New Roman" panose="02020603050405020304" pitchFamily="18" charset="0"/>
              </a:rPr>
              <a:t>Distribute surveys to all clients, not just grant-funded clients</a:t>
            </a:r>
          </a:p>
          <a:p>
            <a:pPr marL="457113" lvl="1" indent="0">
              <a:spcBef>
                <a:spcPts val="0"/>
              </a:spcBef>
              <a:spcAft>
                <a:spcPts val="600"/>
              </a:spcAft>
              <a:buNone/>
            </a:pPr>
            <a:endParaRPr lang="en-US" sz="1700" dirty="0">
              <a:latin typeface="Times New Roman" panose="02020603050405020304" pitchFamily="18" charset="0"/>
              <a:cs typeface="Times New Roman" panose="02020603050405020304" pitchFamily="18" charset="0"/>
            </a:endParaRPr>
          </a:p>
          <a:p>
            <a:pPr>
              <a:spcBef>
                <a:spcPts val="0"/>
              </a:spcBef>
              <a:spcAft>
                <a:spcPts val="600"/>
              </a:spcAft>
            </a:pPr>
            <a:r>
              <a:rPr lang="en-US" sz="3000" dirty="0">
                <a:latin typeface="Times New Roman" panose="02020603050405020304" pitchFamily="18" charset="0"/>
                <a:cs typeface="Times New Roman" panose="02020603050405020304" pitchFamily="18" charset="0"/>
              </a:rPr>
              <a:t>If a client returns to agency as a result of a new victimization/occurrence, you would give him/her another survey once the program has been completed again.</a:t>
            </a:r>
          </a:p>
          <a:p>
            <a:pPr marL="0" indent="0">
              <a:spcBef>
                <a:spcPts val="0"/>
              </a:spcBef>
              <a:spcAft>
                <a:spcPts val="600"/>
              </a:spcAft>
              <a:buNone/>
            </a:pPr>
            <a:endParaRPr lang="en-US" sz="1700" dirty="0">
              <a:latin typeface="Times New Roman" panose="02020603050405020304" pitchFamily="18" charset="0"/>
              <a:cs typeface="Times New Roman" panose="02020603050405020304" pitchFamily="18" charset="0"/>
            </a:endParaRPr>
          </a:p>
          <a:p>
            <a:pPr>
              <a:spcBef>
                <a:spcPts val="0"/>
              </a:spcBef>
              <a:spcAft>
                <a:spcPts val="600"/>
              </a:spcAft>
            </a:pPr>
            <a:r>
              <a:rPr lang="en-US" sz="3000" dirty="0">
                <a:latin typeface="Times New Roman" panose="02020603050405020304" pitchFamily="18" charset="0"/>
                <a:cs typeface="Times New Roman" panose="02020603050405020304" pitchFamily="18" charset="0"/>
              </a:rPr>
              <a:t>Explain that the survey is confidential, not mandatory, has no bearing on service delivery and carries no penalties</a:t>
            </a:r>
            <a:endParaRPr lang="en-US" dirty="0">
              <a:latin typeface="Times New Roman" panose="02020603050405020304" pitchFamily="18" charset="0"/>
              <a:cs typeface="Times New Roman" panose="02020603050405020304" pitchFamily="18" charset="0"/>
            </a:endParaRPr>
          </a:p>
          <a:p>
            <a:pPr marL="0" indent="0">
              <a:spcBef>
                <a:spcPts val="0"/>
              </a:spcBef>
              <a:spcAft>
                <a:spcPts val="600"/>
              </a:spcAft>
              <a:buNone/>
            </a:pPr>
            <a:endParaRPr lang="en-US" dirty="0">
              <a:latin typeface="Times New Roman" panose="02020603050405020304" pitchFamily="18" charset="0"/>
              <a:cs typeface="Times New Roman" panose="02020603050405020304" pitchFamily="18" charset="0"/>
            </a:endParaRPr>
          </a:p>
          <a:p>
            <a:pPr marL="457113" lvl="1" indent="0">
              <a:spcBef>
                <a:spcPts val="0"/>
              </a:spcBef>
              <a:spcAft>
                <a:spcPts val="600"/>
              </a:spcAft>
              <a:buNone/>
            </a:pPr>
            <a:endParaRPr lang="en-US" dirty="0">
              <a:latin typeface="Times New Roman" panose="02020603050405020304" pitchFamily="18" charset="0"/>
              <a:cs typeface="Times New Roman" panose="02020603050405020304" pitchFamily="18" charset="0"/>
            </a:endParaRPr>
          </a:p>
          <a:p>
            <a:pPr>
              <a:spcBef>
                <a:spcPts val="0"/>
              </a:spcBef>
              <a:spcAft>
                <a:spcPts val="600"/>
              </a:spcAft>
            </a:pPr>
            <a:endParaRPr lang="en-US" dirty="0">
              <a:latin typeface="Times New Roman" panose="02020603050405020304" pitchFamily="18" charset="0"/>
              <a:cs typeface="Times New Roman" panose="02020603050405020304" pitchFamily="18" charset="0"/>
            </a:endParaRPr>
          </a:p>
          <a:p>
            <a:pPr>
              <a:spcBef>
                <a:spcPts val="0"/>
              </a:spcBef>
              <a:spcAft>
                <a:spcPts val="600"/>
              </a:spcAf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694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
            <a:ext cx="12192000" cy="11849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p:nvPr/>
        </p:nvPicPr>
        <p:blipFill>
          <a:blip r:embed="rId3" cstate="print">
            <a:extLst>
              <a:ext uri="{BEBA8EAE-BF5A-486C-A8C5-ECC9F3942E4B}">
                <a14:imgProps xmlns:a14="http://schemas.microsoft.com/office/drawing/2010/main">
                  <a14:imgLayer r:embed="rId4">
                    <a14:imgEffect>
                      <a14:backgroundRemoval t="0" b="100000" l="0" r="100000">
                        <a14:foregroundMark x1="55839" y1="28947" x2="55839" y2="28947"/>
                        <a14:foregroundMark x1="64968" y1="29474" x2="64968" y2="29474"/>
                        <a14:foregroundMark x1="67091" y1="37632" x2="67091" y2="37632"/>
                        <a14:foregroundMark x1="52442" y1="50526" x2="52442" y2="50526"/>
                        <a14:foregroundMark x1="49045" y1="53158" x2="49045" y2="53158"/>
                        <a14:foregroundMark x1="79830" y1="72368" x2="79830" y2="72368"/>
                        <a14:foregroundMark x1="61146" y1="6579" x2="61146" y2="6579"/>
                      </a14:backgroundRemoval>
                    </a14:imgEffect>
                  </a14:imgLayer>
                </a14:imgProps>
              </a:ext>
              <a:ext uri="{28A0092B-C50C-407E-A947-70E740481C1C}">
                <a14:useLocalDpi xmlns:a14="http://schemas.microsoft.com/office/drawing/2010/main" val="0"/>
              </a:ext>
            </a:extLst>
          </a:blip>
          <a:stretch>
            <a:fillRect/>
          </a:stretch>
        </p:blipFill>
        <p:spPr>
          <a:xfrm>
            <a:off x="10610865" y="7"/>
            <a:ext cx="1581151" cy="1184940"/>
          </a:xfrm>
          <a:prstGeom prst="rect">
            <a:avLst/>
          </a:prstGeom>
        </p:spPr>
      </p:pic>
      <p:sp>
        <p:nvSpPr>
          <p:cNvPr id="9" name="TextBox 8">
            <a:extLst>
              <a:ext uri="{FF2B5EF4-FFF2-40B4-BE49-F238E27FC236}">
                <a16:creationId xmlns:a16="http://schemas.microsoft.com/office/drawing/2014/main" id="{A57534C7-B014-4CB4-A7EB-537EFC56E990}"/>
              </a:ext>
            </a:extLst>
          </p:cNvPr>
          <p:cNvSpPr txBox="1"/>
          <p:nvPr/>
        </p:nvSpPr>
        <p:spPr>
          <a:xfrm>
            <a:off x="679128" y="1386471"/>
            <a:ext cx="10601584" cy="5406608"/>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How should the surveys be collected?</a:t>
            </a:r>
          </a:p>
          <a:p>
            <a:pPr marL="742950" lvl="1" indent="-285750">
              <a:spcBef>
                <a:spcPts val="500"/>
              </a:spcBef>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Give to client to complete at near-final in-person contact (</a:t>
            </a:r>
            <a:r>
              <a:rPr lang="en-US" sz="2600" b="1" dirty="0">
                <a:latin typeface="Times New Roman" panose="02020603050405020304" pitchFamily="18" charset="0"/>
                <a:cs typeface="Times New Roman" panose="02020603050405020304" pitchFamily="18" charset="0"/>
              </a:rPr>
              <a:t>best</a:t>
            </a:r>
            <a:r>
              <a:rPr lang="en-US" sz="2600" dirty="0">
                <a:latin typeface="Times New Roman" panose="02020603050405020304" pitchFamily="18" charset="0"/>
                <a:cs typeface="Times New Roman" panose="02020603050405020304" pitchFamily="18" charset="0"/>
              </a:rPr>
              <a:t>)</a:t>
            </a:r>
          </a:p>
          <a:p>
            <a:pPr marL="742950" lvl="1" indent="-285750">
              <a:spcBef>
                <a:spcPts val="500"/>
              </a:spcBef>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Avoid using staff, have volunteers or interns provide </a:t>
            </a:r>
            <a:r>
              <a:rPr lang="en-US" sz="2600" b="1" dirty="0">
                <a:latin typeface="Times New Roman" panose="02020603050405020304" pitchFamily="18" charset="0"/>
                <a:cs typeface="Times New Roman" panose="02020603050405020304" pitchFamily="18" charset="0"/>
              </a:rPr>
              <a:t>in-person (best)</a:t>
            </a:r>
          </a:p>
          <a:p>
            <a:pPr marL="742950" lvl="1" indent="-285750">
              <a:spcBef>
                <a:spcPts val="500"/>
              </a:spcBef>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Phone interview with client </a:t>
            </a:r>
            <a:r>
              <a:rPr lang="en-US" sz="2600" b="1" dirty="0">
                <a:latin typeface="Times New Roman" panose="02020603050405020304" pitchFamily="18" charset="0"/>
                <a:cs typeface="Times New Roman" panose="02020603050405020304" pitchFamily="18" charset="0"/>
              </a:rPr>
              <a:t>(good)</a:t>
            </a:r>
          </a:p>
          <a:p>
            <a:pPr marL="1200150" lvl="2" indent="-285750">
              <a:spcBef>
                <a:spcPts val="500"/>
              </a:spcBef>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[NOTE: </a:t>
            </a:r>
            <a:r>
              <a:rPr lang="en-US" sz="1600" dirty="0">
                <a:latin typeface="Times New Roman" panose="02020603050405020304" pitchFamily="18" charset="0"/>
                <a:cs typeface="Times New Roman" panose="02020603050405020304" pitchFamily="18" charset="0"/>
              </a:rPr>
              <a:t>For best chance of honest self-report, please have a staff who is </a:t>
            </a:r>
            <a:r>
              <a:rPr lang="en-US" sz="1600" i="1" dirty="0">
                <a:latin typeface="Times New Roman" panose="02020603050405020304" pitchFamily="18" charset="0"/>
                <a:cs typeface="Times New Roman" panose="02020603050405020304" pitchFamily="18" charset="0"/>
              </a:rPr>
              <a:t>not</a:t>
            </a:r>
            <a:r>
              <a:rPr lang="en-US" sz="1600" dirty="0">
                <a:latin typeface="Times New Roman" panose="02020603050405020304" pitchFamily="18" charset="0"/>
                <a:cs typeface="Times New Roman" panose="02020603050405020304" pitchFamily="18" charset="0"/>
              </a:rPr>
              <a:t> the person with whom the victim worked most closely call]</a:t>
            </a:r>
          </a:p>
          <a:p>
            <a:pPr marL="742950" lvl="1" indent="-285750">
              <a:spcBef>
                <a:spcPts val="500"/>
              </a:spcBef>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Provide online and Email to client </a:t>
            </a:r>
            <a:r>
              <a:rPr lang="en-US" sz="2600" b="1" dirty="0">
                <a:latin typeface="Times New Roman" panose="02020603050405020304" pitchFamily="18" charset="0"/>
                <a:cs typeface="Times New Roman" panose="02020603050405020304" pitchFamily="18" charset="0"/>
              </a:rPr>
              <a:t>(OK, and easy to follow-up)</a:t>
            </a:r>
            <a:endParaRPr lang="en-US" sz="2600" dirty="0">
              <a:latin typeface="Times New Roman" panose="02020603050405020304" pitchFamily="18" charset="0"/>
              <a:cs typeface="Times New Roman" panose="02020603050405020304" pitchFamily="18" charset="0"/>
            </a:endParaRPr>
          </a:p>
          <a:p>
            <a:pPr marL="742950" lvl="1" indent="-285750">
              <a:spcBef>
                <a:spcPts val="500"/>
              </a:spcBef>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Mail to client (</a:t>
            </a:r>
            <a:r>
              <a:rPr lang="en-US" sz="2600" b="1" dirty="0">
                <a:latin typeface="Times New Roman" panose="02020603050405020304" pitchFamily="18" charset="0"/>
                <a:cs typeface="Times New Roman" panose="02020603050405020304" pitchFamily="18" charset="0"/>
              </a:rPr>
              <a:t>not recommended</a:t>
            </a:r>
            <a:r>
              <a:rPr lang="en-US" sz="2600" dirty="0">
                <a:latin typeface="Times New Roman" panose="02020603050405020304" pitchFamily="18" charset="0"/>
                <a:cs typeface="Times New Roman" panose="02020603050405020304" pitchFamily="18" charset="0"/>
              </a:rPr>
              <a:t> because of low response rates)</a:t>
            </a:r>
          </a:p>
          <a:p>
            <a:pPr marL="742950" lvl="1" indent="-285750">
              <a:spcBef>
                <a:spcPts val="500"/>
              </a:spcBef>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In writing or verbally – if client has literacy barriers, please read to him/her</a:t>
            </a:r>
          </a:p>
          <a:p>
            <a:pPr marL="742950" lvl="1" indent="-285750">
              <a:spcBef>
                <a:spcPts val="500"/>
              </a:spcBef>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In sum, whatever works best for the victim and is feasible for your agency</a:t>
            </a:r>
          </a:p>
          <a:p>
            <a:endParaRPr lang="en-US" dirty="0">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5BED8BD4-6CC9-40BB-B495-DAC6E6A6A3BF}"/>
              </a:ext>
            </a:extLst>
          </p:cNvPr>
          <p:cNvSpPr>
            <a:spLocks noChangeArrowheads="1"/>
          </p:cNvSpPr>
          <p:nvPr/>
        </p:nvSpPr>
        <p:spPr bwMode="auto">
          <a:xfrm>
            <a:off x="270589" y="61555"/>
            <a:ext cx="110101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0650" algn="l"/>
              </a:tabLst>
              <a:defRPr>
                <a:solidFill>
                  <a:schemeClr val="tx1"/>
                </a:solidFill>
                <a:latin typeface="Arial" panose="020B0604020202020204" pitchFamily="34" charset="0"/>
              </a:defRPr>
            </a:lvl1pPr>
            <a:lvl2pPr eaLnBrk="0" fontAlgn="base" hangingPunct="0">
              <a:spcBef>
                <a:spcPct val="0"/>
              </a:spcBef>
              <a:spcAft>
                <a:spcPct val="0"/>
              </a:spcAft>
              <a:tabLst>
                <a:tab pos="1390650" algn="l"/>
              </a:tabLst>
              <a:defRPr>
                <a:solidFill>
                  <a:schemeClr val="tx1"/>
                </a:solidFill>
                <a:latin typeface="Arial" panose="020B0604020202020204" pitchFamily="34" charset="0"/>
              </a:defRPr>
            </a:lvl2pPr>
            <a:lvl3pPr eaLnBrk="0" fontAlgn="base" hangingPunct="0">
              <a:spcBef>
                <a:spcPct val="0"/>
              </a:spcBef>
              <a:spcAft>
                <a:spcPct val="0"/>
              </a:spcAft>
              <a:tabLst>
                <a:tab pos="1390650" algn="l"/>
              </a:tabLst>
              <a:defRPr>
                <a:solidFill>
                  <a:schemeClr val="tx1"/>
                </a:solidFill>
                <a:latin typeface="Arial" panose="020B0604020202020204" pitchFamily="34" charset="0"/>
              </a:defRPr>
            </a:lvl3pPr>
            <a:lvl4pPr eaLnBrk="0" fontAlgn="base" hangingPunct="0">
              <a:spcBef>
                <a:spcPct val="0"/>
              </a:spcBef>
              <a:spcAft>
                <a:spcPct val="0"/>
              </a:spcAft>
              <a:tabLst>
                <a:tab pos="1390650" algn="l"/>
              </a:tabLst>
              <a:defRPr>
                <a:solidFill>
                  <a:schemeClr val="tx1"/>
                </a:solidFill>
                <a:latin typeface="Arial" panose="020B0604020202020204" pitchFamily="34" charset="0"/>
              </a:defRPr>
            </a:lvl4pPr>
            <a:lvl5pPr eaLnBrk="0" fontAlgn="base" hangingPunct="0">
              <a:spcBef>
                <a:spcPct val="0"/>
              </a:spcBef>
              <a:spcAft>
                <a:spcPct val="0"/>
              </a:spcAft>
              <a:tabLst>
                <a:tab pos="1390650" algn="l"/>
              </a:tabLst>
              <a:defRPr>
                <a:solidFill>
                  <a:schemeClr val="tx1"/>
                </a:solidFill>
                <a:latin typeface="Arial" panose="020B0604020202020204" pitchFamily="34" charset="0"/>
              </a:defRPr>
            </a:lvl5pPr>
            <a:lvl6pPr eaLnBrk="0" fontAlgn="base" hangingPunct="0">
              <a:spcBef>
                <a:spcPct val="0"/>
              </a:spcBef>
              <a:spcAft>
                <a:spcPct val="0"/>
              </a:spcAft>
              <a:tabLst>
                <a:tab pos="1390650" algn="l"/>
              </a:tabLst>
              <a:defRPr>
                <a:solidFill>
                  <a:schemeClr val="tx1"/>
                </a:solidFill>
                <a:latin typeface="Arial" panose="020B0604020202020204" pitchFamily="34" charset="0"/>
              </a:defRPr>
            </a:lvl6pPr>
            <a:lvl7pPr eaLnBrk="0" fontAlgn="base" hangingPunct="0">
              <a:spcBef>
                <a:spcPct val="0"/>
              </a:spcBef>
              <a:spcAft>
                <a:spcPct val="0"/>
              </a:spcAft>
              <a:tabLst>
                <a:tab pos="1390650" algn="l"/>
              </a:tabLst>
              <a:defRPr>
                <a:solidFill>
                  <a:schemeClr val="tx1"/>
                </a:solidFill>
                <a:latin typeface="Arial" panose="020B0604020202020204" pitchFamily="34" charset="0"/>
              </a:defRPr>
            </a:lvl7pPr>
            <a:lvl8pPr eaLnBrk="0" fontAlgn="base" hangingPunct="0">
              <a:spcBef>
                <a:spcPct val="0"/>
              </a:spcBef>
              <a:spcAft>
                <a:spcPct val="0"/>
              </a:spcAft>
              <a:tabLst>
                <a:tab pos="1390650" algn="l"/>
              </a:tabLst>
              <a:defRPr>
                <a:solidFill>
                  <a:schemeClr val="tx1"/>
                </a:solidFill>
                <a:latin typeface="Arial" panose="020B0604020202020204" pitchFamily="34" charset="0"/>
              </a:defRPr>
            </a:lvl8pPr>
            <a:lvl9pPr eaLnBrk="0" fontAlgn="base" hangingPunct="0">
              <a:spcBef>
                <a:spcPct val="0"/>
              </a:spcBef>
              <a:spcAft>
                <a:spcPct val="0"/>
              </a:spcAft>
              <a:tabLst>
                <a:tab pos="1390650" algn="l"/>
              </a:tabLst>
              <a:defRPr>
                <a:solidFill>
                  <a:schemeClr val="tx1"/>
                </a:solidFill>
                <a:latin typeface="Arial" panose="020B0604020202020204" pitchFamily="34" charset="0"/>
              </a:defRPr>
            </a:lvl9pPr>
          </a:lstStyle>
          <a:p>
            <a:pPr lvl="0"/>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CJCC</a:t>
            </a:r>
            <a:r>
              <a:rPr lang="en-US" alt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OPM Survey Administration </a:t>
            </a:r>
            <a:r>
              <a:rPr lang="en-US" altLang="en-US" sz="36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cont.</a:t>
            </a:r>
            <a:endParaRPr lang="en-US" altLang="en-US" dirty="0"/>
          </a:p>
        </p:txBody>
      </p:sp>
    </p:spTree>
    <p:extLst>
      <p:ext uri="{BB962C8B-B14F-4D97-AF65-F5344CB8AC3E}">
        <p14:creationId xmlns:p14="http://schemas.microsoft.com/office/powerpoint/2010/main" val="297155349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860038"/>
      </a:accent1>
      <a:accent2>
        <a:srgbClr val="012D6B"/>
      </a:accent2>
      <a:accent3>
        <a:srgbClr val="A1A1A5"/>
      </a:accent3>
      <a:accent4>
        <a:srgbClr val="F0B31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40A763BB0BF04DA9A2D244A3638F2E" ma:contentTypeVersion="7" ma:contentTypeDescription="Create a new document." ma:contentTypeScope="" ma:versionID="a7ff24fb530249090c7e1bacb7051351">
  <xsd:schema xmlns:xsd="http://www.w3.org/2001/XMLSchema" xmlns:xs="http://www.w3.org/2001/XMLSchema" xmlns:p="http://schemas.microsoft.com/office/2006/metadata/properties" xmlns:ns2="22a09cdc-c594-4472-84b3-cddf021d466a" targetNamespace="http://schemas.microsoft.com/office/2006/metadata/properties" ma:root="true" ma:fieldsID="450c3db3d685682696f0c97a7e83b089" ns2:_="">
    <xsd:import namespace="22a09cdc-c594-4472-84b3-cddf021d46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a09cdc-c594-4472-84b3-cddf021d4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B56F14-997A-433A-901E-7E6F2F18349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8D5FA6A-DA0D-4E05-B83D-EA39DF0906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a09cdc-c594-4472-84b3-cddf021d46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D4DC3E-B32D-410A-AA00-0AA5EDC9FF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3300</TotalTime>
  <Words>1609</Words>
  <Application>Microsoft Office PowerPoint</Application>
  <PresentationFormat>Widescreen</PresentationFormat>
  <Paragraphs>212</Paragraphs>
  <Slides>21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Bodoni MT</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Furbee</dc:creator>
  <cp:lastModifiedBy>Semhal Hadgu</cp:lastModifiedBy>
  <cp:revision>249</cp:revision>
  <dcterms:created xsi:type="dcterms:W3CDTF">2017-04-13T13:25:01Z</dcterms:created>
  <dcterms:modified xsi:type="dcterms:W3CDTF">2020-09-23T20:14:26Z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0x010100B840A763BB0BF04DA9A2D244A3638F2E</vt:lpwstr>
  </property>
</Properties>
</file>