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4029" r:id="rId2"/>
  </p:sldMasterIdLst>
  <p:notesMasterIdLst>
    <p:notesMasterId r:id="rId31"/>
  </p:notesMasterIdLst>
  <p:handoutMasterIdLst>
    <p:handoutMasterId r:id="rId32"/>
  </p:handoutMasterIdLst>
  <p:sldIdLst>
    <p:sldId id="468" r:id="rId3"/>
    <p:sldId id="538" r:id="rId4"/>
    <p:sldId id="486" r:id="rId5"/>
    <p:sldId id="561" r:id="rId6"/>
    <p:sldId id="562" r:id="rId7"/>
    <p:sldId id="491" r:id="rId8"/>
    <p:sldId id="564" r:id="rId9"/>
    <p:sldId id="489" r:id="rId10"/>
    <p:sldId id="565" r:id="rId11"/>
    <p:sldId id="492" r:id="rId12"/>
    <p:sldId id="563" r:id="rId13"/>
    <p:sldId id="493" r:id="rId14"/>
    <p:sldId id="566" r:id="rId15"/>
    <p:sldId id="494" r:id="rId16"/>
    <p:sldId id="567" r:id="rId17"/>
    <p:sldId id="495" r:id="rId18"/>
    <p:sldId id="568" r:id="rId19"/>
    <p:sldId id="479" r:id="rId20"/>
    <p:sldId id="478" r:id="rId21"/>
    <p:sldId id="496" r:id="rId22"/>
    <p:sldId id="477" r:id="rId23"/>
    <p:sldId id="476" r:id="rId24"/>
    <p:sldId id="584" r:id="rId25"/>
    <p:sldId id="588" r:id="rId26"/>
    <p:sldId id="589" r:id="rId27"/>
    <p:sldId id="590" r:id="rId28"/>
    <p:sldId id="591" r:id="rId29"/>
    <p:sldId id="59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A8"/>
    <a:srgbClr val="B00000"/>
    <a:srgbClr val="B80000"/>
    <a:srgbClr val="948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2015" autoAdjust="0"/>
  </p:normalViewPr>
  <p:slideViewPr>
    <p:cSldViewPr>
      <p:cViewPr>
        <p:scale>
          <a:sx n="110" d="100"/>
          <a:sy n="110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5" d="100"/>
          <a:sy n="55" d="100"/>
        </p:scale>
        <p:origin x="-186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t" anchorCtr="0" compatLnSpc="1">
            <a:prstTxWarp prst="textNoShape">
              <a:avLst/>
            </a:prstTxWarp>
          </a:bodyPr>
          <a:lstStyle>
            <a:lvl1pPr defTabSz="927100">
              <a:defRPr sz="1300"/>
            </a:lvl1pPr>
          </a:lstStyle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/>
            </a:lvl1pPr>
          </a:lstStyle>
          <a:p>
            <a:fld id="{1D3A0AB5-9163-415C-9823-C1E0910F1805}" type="datetime1">
              <a:rPr lang="en-US"/>
              <a:pPr/>
              <a:t>10/25/2013</a:t>
            </a:fld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b" anchorCtr="0" compatLnSpc="1">
            <a:prstTxWarp prst="textNoShape">
              <a:avLst/>
            </a:prstTxWarp>
          </a:bodyPr>
          <a:lstStyle>
            <a:lvl1pPr defTabSz="927100">
              <a:defRPr sz="1300"/>
            </a:lvl1pPr>
          </a:lstStyle>
          <a:p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/>
            </a:lvl1pPr>
          </a:lstStyle>
          <a:p>
            <a:fld id="{FF2902F7-0EF3-4F6F-8DE5-A17BCCD92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1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t" anchorCtr="0" compatLnSpc="1">
            <a:prstTxWarp prst="textNoShape">
              <a:avLst/>
            </a:prstTxWarp>
          </a:bodyPr>
          <a:lstStyle>
            <a:lvl1pPr defTabSz="927100">
              <a:defRPr sz="13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/>
            </a:lvl1pPr>
          </a:lstStyle>
          <a:p>
            <a:fld id="{BC05B886-A140-4F2C-8303-3841C67B35FA}" type="datetime1">
              <a:rPr lang="en-US"/>
              <a:pPr/>
              <a:t>10/25/2013</a:t>
            </a:fld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0"/>
            <a:ext cx="4414837" cy="331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3363" y="3463925"/>
            <a:ext cx="65436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b" anchorCtr="0" compatLnSpc="1">
            <a:prstTxWarp prst="textNoShape">
              <a:avLst/>
            </a:prstTxWarp>
          </a:bodyPr>
          <a:lstStyle>
            <a:lvl1pPr defTabSz="927100">
              <a:defRPr sz="13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6" rIns="92830" bIns="4641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/>
            </a:lvl1pPr>
          </a:lstStyle>
          <a:p>
            <a:fld id="{C2B3E2DA-7370-49C2-A203-7B881A6C3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D54EF6AC-2EF0-42F9-84F7-8705697323F3}" type="slidenum">
              <a:rPr lang="en-US" sz="1300"/>
              <a:pPr algn="r" defTabSz="927100"/>
              <a:t>1</a:t>
            </a:fld>
            <a:endParaRPr lang="en-US" sz="1300"/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F2B2360F-F27A-4C5B-8AF3-29453A466746}" type="slidenum">
              <a:rPr lang="en-US" sz="1300"/>
              <a:pPr algn="r" defTabSz="927100"/>
              <a:t>1</a:t>
            </a:fld>
            <a:endParaRPr lang="en-US" sz="1300"/>
          </a:p>
        </p:txBody>
      </p:sp>
      <p:sp>
        <p:nvSpPr>
          <p:cNvPr id="870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704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8BFF1873-3A5D-4F03-8B2F-E5A6EB86D647}" type="slidenum">
              <a:rPr lang="en-US" sz="1300"/>
              <a:pPr algn="r" defTabSz="927100"/>
              <a:t>1</a:t>
            </a:fld>
            <a:endParaRPr 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69E58C3C-9D94-4BB2-B752-2ED640ADFE92}" type="slidenum">
              <a:rPr lang="en-US" sz="1300"/>
              <a:pPr algn="r" defTabSz="927100"/>
              <a:t>10</a:t>
            </a:fld>
            <a:endParaRPr lang="en-US" sz="1300"/>
          </a:p>
        </p:txBody>
      </p:sp>
      <p:sp>
        <p:nvSpPr>
          <p:cNvPr id="11981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8688"/>
            <a:fld id="{7CDDFCD9-5A90-4AC3-8F2B-AC17371DD45A}" type="slidenum">
              <a:rPr lang="en-US" sz="1300"/>
              <a:pPr algn="r" defTabSz="928688"/>
              <a:t>10</a:t>
            </a:fld>
            <a:endParaRPr lang="en-US" sz="1300"/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5E08E652-414F-439D-B520-5916CEFBC574}" type="slidenum">
              <a:rPr lang="en-US" sz="1300"/>
              <a:pPr algn="r" defTabSz="927100"/>
              <a:t>12</a:t>
            </a:fld>
            <a:endParaRPr lang="en-US" sz="1300"/>
          </a:p>
        </p:txBody>
      </p:sp>
      <p:sp>
        <p:nvSpPr>
          <p:cNvPr id="12083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8688"/>
            <a:fld id="{57B297A9-09E4-4175-AED4-FACED3AE6B89}" type="slidenum">
              <a:rPr lang="en-US" sz="1300"/>
              <a:pPr algn="r" defTabSz="928688"/>
              <a:t>12</a:t>
            </a:fld>
            <a:endParaRPr lang="en-US" sz="1300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BA375574-D377-45BA-9158-C6C7CF0AB6CE}" type="slidenum">
              <a:rPr lang="en-US" sz="1300"/>
              <a:pPr algn="r" defTabSz="927100"/>
              <a:t>14</a:t>
            </a:fld>
            <a:endParaRPr lang="en-US" sz="1300"/>
          </a:p>
        </p:txBody>
      </p:sp>
      <p:sp>
        <p:nvSpPr>
          <p:cNvPr id="12186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8688"/>
            <a:fld id="{EB4F3C57-030B-4916-BE0F-1DBEEC9F2419}" type="slidenum">
              <a:rPr lang="en-US" sz="1300"/>
              <a:pPr algn="r" defTabSz="928688"/>
              <a:t>14</a:t>
            </a:fld>
            <a:endParaRPr lang="en-US" sz="1300"/>
          </a:p>
        </p:txBody>
      </p:sp>
      <p:sp>
        <p:nvSpPr>
          <p:cNvPr id="1218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6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DCD9683F-9E17-4389-AFBC-3A62AA0AC403}" type="slidenum">
              <a:rPr lang="en-US" sz="1300"/>
              <a:pPr algn="r" defTabSz="927100"/>
              <a:t>16</a:t>
            </a:fld>
            <a:endParaRPr lang="en-US" sz="1300"/>
          </a:p>
        </p:txBody>
      </p:sp>
      <p:sp>
        <p:nvSpPr>
          <p:cNvPr id="12288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8688"/>
            <a:fld id="{E4EE5523-4AA5-48B5-8902-43A098FDC3BD}" type="slidenum">
              <a:rPr lang="en-US" sz="1300"/>
              <a:pPr algn="r" defTabSz="928688"/>
              <a:t>16</a:t>
            </a:fld>
            <a:endParaRPr lang="en-US" sz="1300"/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6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27F84CE1-9109-4B8C-A0B7-71F1AC16CE45}" type="slidenum">
              <a:rPr lang="en-US" sz="1300"/>
              <a:pPr algn="r" defTabSz="927100"/>
              <a:t>18</a:t>
            </a:fld>
            <a:endParaRPr lang="en-US" sz="13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33D52371-8F91-42B7-A7E4-E2EEFDEE67CD}" type="slidenum">
              <a:rPr lang="en-US" sz="1300"/>
              <a:pPr algn="r" defTabSz="927100"/>
              <a:t>19</a:t>
            </a:fld>
            <a:endParaRPr lang="en-US" sz="1300"/>
          </a:p>
        </p:txBody>
      </p:sp>
      <p:sp>
        <p:nvSpPr>
          <p:cNvPr id="10547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8688"/>
            <a:fld id="{F0839B78-3AA1-4B7F-AB47-E92D2DB8CBCC}" type="slidenum">
              <a:rPr lang="en-US" sz="1300"/>
              <a:pPr algn="r" defTabSz="928688"/>
              <a:t>19</a:t>
            </a:fld>
            <a:endParaRPr lang="en-US" sz="1300"/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award </a:t>
            </a:r>
            <a:r>
              <a:rPr lang="en-US" dirty="0" smtClean="0"/>
              <a:t>packet.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14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3D999C39-417D-4B30-9EC1-120BD0E94FCB}" type="slidenum">
              <a:rPr lang="en-US" sz="1300"/>
              <a:pPr algn="r" defTabSz="927100"/>
              <a:t>20</a:t>
            </a:fld>
            <a:endParaRPr lang="en-US" sz="1300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BC4ED3B0-3D7A-4400-80D4-00C126E3DD09}" type="slidenum">
              <a:rPr lang="en-US" sz="1300"/>
              <a:pPr algn="r" defTabSz="927100"/>
              <a:t>21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F25E03CF-C95A-4CB7-BAF6-7CD2F0943E95}" type="slidenum">
              <a:rPr lang="en-US" sz="1300"/>
              <a:pPr algn="r" defTabSz="927100"/>
              <a:t>22</a:t>
            </a:fld>
            <a:endParaRPr lang="en-US" sz="1300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7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64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2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2B85EAF7-87BD-4B62-9DAC-57D524D33564}" type="slidenum">
              <a:rPr lang="en-US" sz="1300"/>
              <a:pPr algn="r" defTabSz="927100"/>
              <a:t>3</a:t>
            </a:fld>
            <a:endParaRPr lang="en-US" sz="1300"/>
          </a:p>
        </p:txBody>
      </p:sp>
      <p:sp>
        <p:nvSpPr>
          <p:cNvPr id="11366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8688"/>
            <a:fld id="{B918ABEF-7F04-45FB-B4C7-4C14D69EAAE8}" type="slidenum">
              <a:rPr lang="en-US" sz="1300"/>
              <a:pPr algn="r" defTabSz="928688"/>
              <a:t>3</a:t>
            </a:fld>
            <a:endParaRPr lang="en-US" sz="130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25D4F40E-98E7-4CC3-8D06-E4ADBDFB83A6}" type="slidenum">
              <a:rPr lang="en-US" sz="1300"/>
              <a:pPr algn="r" defTabSz="927100"/>
              <a:t>6</a:t>
            </a:fld>
            <a:endParaRPr lang="en-US" sz="1300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/>
          <a:lstStyle/>
          <a:p>
            <a:pPr defTabSz="927100"/>
            <a:r>
              <a:rPr lang="en-US" sz="1300"/>
              <a:t>Recovery Act - Victim Services Workshop</a:t>
            </a:r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7100"/>
            <a:fld id="{AF06FB5A-F037-4D79-B4C0-F6ED45856208}" type="slidenum">
              <a:rPr lang="en-US" sz="1300"/>
              <a:pPr algn="r" defTabSz="927100"/>
              <a:t>8</a:t>
            </a:fld>
            <a:endParaRPr lang="en-US" sz="1300"/>
          </a:p>
        </p:txBody>
      </p:sp>
      <p:sp>
        <p:nvSpPr>
          <p:cNvPr id="11674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6" rIns="92830" bIns="46416" anchor="b"/>
          <a:lstStyle/>
          <a:p>
            <a:pPr algn="r" defTabSz="928688"/>
            <a:fld id="{28BDF0F7-2B7A-43A3-8D28-57EF4E019EE5}" type="slidenum">
              <a:rPr lang="en-US" sz="1300"/>
              <a:pPr algn="r" defTabSz="928688"/>
              <a:t>8</a:t>
            </a:fld>
            <a:endParaRPr lang="en-US" sz="1300"/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E2DA-7370-49C2-A203-7B881A6C38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AA75-B4B6-43AE-835F-AB2A837C99D6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D749-CDB8-4258-9917-EB4AFF1D5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9FB56-6466-4754-B8D5-E9A86D4D46FA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56B-5B46-42CF-9BAF-79052EF7C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ED2E-FF3B-4DA9-8E0C-D4110DEDA3FC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9736-F06E-46BE-9582-3C7D7042D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1EF9C-3050-4BF5-AF5C-4443E89EACFB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730E1-8703-4E28-B246-261CD6FC0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66289-B99C-447E-B68D-C61E9A35E2A4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A16F1-7977-4B54-AB7B-DFFCF4F845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D0F26-93CA-47B5-8886-13DF732F2768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CD383-EB8B-4320-AA13-2589E1496C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867B3-AAFC-421F-B404-19F24F2BCCA1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A04B9-7E74-4EBB-A5EE-9B36FCAAE5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24204-3FF6-432A-B7FA-AFC2C262D0E4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F33C2-9D01-469D-99E2-C399457BE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8F55B-21E0-4D4A-8788-5042CE1EE93D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83F1B-FA17-4B4A-89AA-7B1F7AFA3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ABEE7-DB19-4ED2-BAA3-566FD86001ED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53A31-4A57-4AAE-936D-C38F36885B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2F504-EAEC-465F-BDA9-528A31A9354D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F904C1-277D-4B5F-8217-9CE144778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F003-575A-46E4-8BD5-AF89CAC9FF8A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3E52-426D-4C90-A297-8CBCD748B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F84C7-41CF-47B2-A6E4-DE0F3B04AF3C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7ACD2-9BBC-4A8D-9D9A-D41394F1C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2168B-788E-4C43-9D09-3B2A2547C603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605CD-2CE2-4545-9B46-6B634C8527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A1F85-2087-43B0-B5F3-F98F49629CBD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5509C-6368-475D-A3F1-B39301824E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DE22-8F93-45E1-A10B-447976FA3B08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996B-8F07-4C9C-A3D5-F9381AB2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AB630-BBFE-458A-B035-A6C847D84A73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5382-E399-48AD-AA77-F6B159E6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7994-030F-4D69-92A5-8660338D5A4E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F723-ACAE-43F2-BE70-8073916FD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2503-3799-4AF9-909A-9BD2B610CB0A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2AE0-028C-4F8A-A7D9-7948E431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5AD6-09CE-4560-862D-8ED127E460AF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A11C2-3BE0-4C27-A6D8-662E7EB2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DFA6-2396-457D-BBD2-B1E2EC9DB346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6037-41A8-44AD-87BB-192BADC9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BF19B-9170-444B-B963-892392DAC7A2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40609-4C3A-4B04-A444-1F50FC57B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48238C2-0F8E-4D00-B786-6AF63C54C5DF}" type="datetime1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BF3009C-E827-490E-9507-852CE2E5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4" r:id="rId2"/>
    <p:sldLayoutId id="2147484023" r:id="rId3"/>
    <p:sldLayoutId id="2147484022" r:id="rId4"/>
    <p:sldLayoutId id="2147484021" r:id="rId5"/>
    <p:sldLayoutId id="2147484020" r:id="rId6"/>
    <p:sldLayoutId id="2147484019" r:id="rId7"/>
    <p:sldLayoutId id="2147484018" r:id="rId8"/>
    <p:sldLayoutId id="2147484017" r:id="rId9"/>
    <p:sldLayoutId id="2147484016" r:id="rId10"/>
    <p:sldLayoutId id="2147484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40D6A5-7D0E-4F85-A41B-8FE3A76FF9D2}" type="datetime1">
              <a:rPr lang="en-US" smtClean="0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D98634-E98C-4FBA-A944-21AF0ABEC2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yanna.Campbell@cjcc.ga.gov" TargetMode="External"/><Relationship Id="rId2" Type="http://schemas.openxmlformats.org/officeDocument/2006/relationships/hyperlink" Target="mailto:Tonya.Jenkins@cjcc.ga.go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38213" y="1425575"/>
            <a:ext cx="7772400" cy="11430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tx1"/>
                </a:solidFill>
              </a:rPr>
              <a:t>Welcome to </a:t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Managing Your Budget!!!!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927475"/>
            <a:ext cx="5130800" cy="1822450"/>
          </a:xfrm>
        </p:spPr>
        <p:txBody>
          <a:bodyPr anchor="b"/>
          <a:lstStyle/>
          <a:p>
            <a:pPr marR="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Moderated by </a:t>
            </a:r>
          </a:p>
          <a:p>
            <a:pPr marR="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Tonya Jenkins &amp; </a:t>
            </a:r>
          </a:p>
          <a:p>
            <a:pPr marR="0" eaLnBrk="1" hangingPunct="1"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tx2"/>
                </a:solidFill>
              </a:rPr>
              <a:t>Ayanna</a:t>
            </a:r>
            <a:r>
              <a:rPr lang="en-US" sz="2000" smtClean="0">
                <a:solidFill>
                  <a:schemeClr val="tx2"/>
                </a:solidFill>
              </a:rPr>
              <a:t> Campbell </a:t>
            </a:r>
            <a:r>
              <a:rPr lang="en-US" sz="2000" dirty="0" smtClean="0">
                <a:solidFill>
                  <a:schemeClr val="tx2"/>
                </a:solidFill>
              </a:rPr>
              <a:t>Williams</a:t>
            </a:r>
          </a:p>
          <a:p>
            <a:pPr marR="0" eaLnBrk="1" hangingPunct="1"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9220" name="Picture 5" descr="CJCC Final Logo 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001000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500" dirty="0" smtClean="0"/>
              <a:t>Travel Expenses – Employee Travel Expense Statement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001000" cy="4495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Must abide by State of Georgia Travel Regulations/Local/Federal Travel Regulations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Prior approval for out-of-state travel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Lodging, airfare, transportation/cab fare and meals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Mileage – show number of miles x approved rate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Expenses must be supported with receipts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Record Mileage log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Training related expenses – all trainings for which you would like to be reimbursed submitted </a:t>
            </a:r>
            <a:r>
              <a:rPr lang="en-US" sz="2000" b="1" dirty="0" smtClean="0"/>
              <a:t>30 days prior </a:t>
            </a:r>
            <a:r>
              <a:rPr lang="en-US" sz="2000" dirty="0" smtClean="0"/>
              <a:t>to paying registration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US" sz="3600" b="1" smtClean="0"/>
              <a:t>B. </a:t>
            </a:r>
            <a:r>
              <a:rPr lang="en-US" sz="3600" smtClean="0"/>
              <a:t>Travel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b="1" u="sng" dirty="0" smtClean="0"/>
              <a:t>Purpose</a:t>
            </a:r>
            <a:r>
              <a:rPr lang="en-US" sz="1700" b="1" dirty="0" smtClean="0"/>
              <a:t>	                                       </a:t>
            </a:r>
            <a:r>
              <a:rPr lang="en-US" sz="1700" b="1" u="sng" dirty="0" smtClean="0"/>
              <a:t>Location</a:t>
            </a:r>
            <a:r>
              <a:rPr lang="en-US" sz="1700" b="1" dirty="0" smtClean="0"/>
              <a:t>           </a:t>
            </a:r>
            <a:r>
              <a:rPr lang="en-US" sz="1700" b="1" u="sng" dirty="0" smtClean="0"/>
              <a:t>Calculation</a:t>
            </a:r>
            <a:r>
              <a:rPr lang="en-US" sz="1700" b="1" dirty="0" smtClean="0"/>
              <a:t>                         </a:t>
            </a:r>
            <a:r>
              <a:rPr lang="en-US" sz="1700" b="1" u="sng" dirty="0" smtClean="0"/>
              <a:t>Budget</a:t>
            </a:r>
            <a:endParaRPr lang="en-US" sz="17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dirty="0" smtClean="0"/>
              <a:t>GA Family Violence Conference   Macon, GA        Hotel: $110.00 x 3 days           $330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b="1" dirty="0" smtClean="0"/>
              <a:t>One Person</a:t>
            </a:r>
            <a:r>
              <a:rPr lang="en-US" sz="1700" dirty="0" smtClean="0"/>
              <a:t>                                                            Meals: $40/day x 3 days          $120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dirty="0" smtClean="0"/>
              <a:t>NOVA Conference	                        Austin, TX         Airfare: $401		     $2,776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b="1" dirty="0" smtClean="0"/>
              <a:t>Two People</a:t>
            </a:r>
            <a:r>
              <a:rPr lang="en-US" sz="1700" dirty="0" smtClean="0"/>
              <a:t>			                   Hotel: $147.30 x 5 days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dirty="0" smtClean="0"/>
              <a:t>					                   Meals: $50/day x 5 days 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dirty="0" smtClean="0"/>
              <a:t>Mileage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b="1" dirty="0" smtClean="0"/>
              <a:t>Victim Advocate                          </a:t>
            </a:r>
            <a:r>
              <a:rPr lang="en-US" sz="1700" dirty="0" smtClean="0"/>
              <a:t>Brunswick         1000 miles x $0.51 per mile      $255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b="1" dirty="0" smtClean="0"/>
              <a:t>Part-time Victim Advocate         </a:t>
            </a:r>
            <a:r>
              <a:rPr lang="en-US" sz="1700" dirty="0" smtClean="0"/>
              <a:t>Judicial Circuit</a:t>
            </a:r>
            <a:endParaRPr lang="en-US" sz="17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dirty="0" smtClean="0"/>
              <a:t>		                                                                                                </a:t>
            </a:r>
            <a:r>
              <a:rPr lang="en-US" sz="1700" b="1" dirty="0" smtClean="0"/>
              <a:t>TOTAL </a:t>
            </a:r>
            <a:r>
              <a:rPr lang="en-US" sz="1700" b="1" u="sng" dirty="0" smtClean="0"/>
              <a:t>$ 3,481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17550"/>
            <a:ext cx="80010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Printing/Media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09800"/>
            <a:ext cx="8001000" cy="3733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800" dirty="0" smtClean="0"/>
              <a:t>Acknowledge funding source</a:t>
            </a:r>
          </a:p>
          <a:p>
            <a:pPr lvl="3"/>
            <a:r>
              <a:rPr lang="en-US" sz="1800" dirty="0" smtClean="0"/>
              <a:t>Wording located in </a:t>
            </a:r>
            <a:r>
              <a:rPr lang="en-US" sz="1800" dirty="0" err="1" smtClean="0"/>
              <a:t>subgrantee</a:t>
            </a:r>
            <a:r>
              <a:rPr lang="en-US" sz="1800" dirty="0" smtClean="0"/>
              <a:t> manual – may depend on whether  entire publication or only portions are funded --“This project is supported by Award No. _____ awarded by the Office for Victims of Crime, office of Justice Programs and administered by the Criminal Justice Coordinating Council”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 dirty="0" smtClean="0"/>
              <a:t>Provide example </a:t>
            </a:r>
            <a:r>
              <a:rPr lang="en-US" sz="1800" b="1" dirty="0" smtClean="0"/>
              <a:t>30 days before purchase</a:t>
            </a:r>
            <a:r>
              <a:rPr lang="en-US" sz="1800" dirty="0" smtClean="0"/>
              <a:t> for budget approval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 dirty="0" smtClean="0"/>
              <a:t>Submit copy of final brochures, </a:t>
            </a:r>
            <a:r>
              <a:rPr lang="en-US" sz="1800" dirty="0" err="1" smtClean="0"/>
              <a:t>etc</a:t>
            </a:r>
            <a:r>
              <a:rPr lang="en-US" sz="1800" dirty="0" smtClean="0"/>
              <a:t> with request for reimbursement</a:t>
            </a:r>
          </a:p>
        </p:txBody>
      </p:sp>
      <p:pic>
        <p:nvPicPr>
          <p:cNvPr id="59396" name="Picture 4" descr="bs0062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"/>
            <a:ext cx="17526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E.</a:t>
            </a:r>
            <a:r>
              <a:rPr lang="en-US" sz="3600" smtClean="0"/>
              <a:t> Printing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u="sng" smtClean="0"/>
              <a:t>Item</a:t>
            </a:r>
            <a:r>
              <a:rPr lang="en-US" sz="1800" b="1" smtClean="0"/>
              <a:t>			</a:t>
            </a:r>
            <a:r>
              <a:rPr lang="en-US" sz="1800" b="1" u="sng" smtClean="0"/>
              <a:t>Calculation</a:t>
            </a:r>
            <a:r>
              <a:rPr lang="en-US" sz="1800" b="1" smtClean="0"/>
              <a:t>			</a:t>
            </a:r>
            <a:r>
              <a:rPr lang="en-US" sz="1800" b="1" u="sng" smtClean="0"/>
              <a:t>Budget</a:t>
            </a: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Brochures		100 @ 5.01			$501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							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b="1" smtClean="0"/>
              <a:t>							  TOTAL $ </a:t>
            </a:r>
            <a:r>
              <a:rPr lang="en-US" sz="1800" b="1" u="sng" smtClean="0"/>
              <a:t>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z="6600" dirty="0" smtClean="0"/>
              <a:t>Other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09800"/>
            <a:ext cx="8001000" cy="259080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  <a:tabLst>
                <a:tab pos="5599113" algn="l"/>
              </a:tabLst>
            </a:pPr>
            <a:r>
              <a:rPr lang="en-US" sz="2900" dirty="0" smtClean="0"/>
              <a:t>Rent, Local/Long distance, Cell phone, Utility bill (time periods should be noted in description)</a:t>
            </a:r>
          </a:p>
          <a:p>
            <a:pPr eaLnBrk="1" hangingPunct="1">
              <a:buFont typeface="Arial" pitchFamily="34" charset="0"/>
              <a:buChar char="•"/>
              <a:tabLst>
                <a:tab pos="5599113" algn="l"/>
              </a:tabLst>
            </a:pPr>
            <a:endParaRPr lang="en-US" sz="2900" dirty="0" smtClean="0"/>
          </a:p>
          <a:p>
            <a:pPr eaLnBrk="1" hangingPunct="1">
              <a:buFont typeface="Arial" pitchFamily="34" charset="0"/>
              <a:buChar char="•"/>
              <a:tabLst>
                <a:tab pos="5599113" algn="l"/>
              </a:tabLst>
            </a:pPr>
            <a:r>
              <a:rPr lang="en-US" sz="2900" dirty="0" smtClean="0"/>
              <a:t>Copy of contractual/consultant agreement should be submitted to CJCC and kept on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US" sz="3600" b="1" smtClean="0"/>
              <a:t>F. </a:t>
            </a:r>
            <a:r>
              <a:rPr lang="en-US" sz="3600" smtClean="0"/>
              <a:t>(1)</a:t>
            </a:r>
            <a:r>
              <a:rPr lang="en-US" sz="3600" b="1" smtClean="0"/>
              <a:t> </a:t>
            </a:r>
            <a:r>
              <a:rPr lang="en-US" sz="3600" smtClean="0"/>
              <a:t>Other/Miscellaneous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u="sng" smtClean="0"/>
              <a:t>Item</a:t>
            </a:r>
            <a:r>
              <a:rPr lang="en-US" sz="1800" b="1" smtClean="0"/>
              <a:t>		                </a:t>
            </a:r>
            <a:r>
              <a:rPr lang="en-US" sz="1800" b="1" u="sng" smtClean="0"/>
              <a:t>Calculation</a:t>
            </a:r>
            <a:r>
              <a:rPr lang="en-US" sz="1800" b="1" smtClean="0"/>
              <a:t>			</a:t>
            </a:r>
            <a:r>
              <a:rPr lang="en-US" sz="1800" b="1" u="sng" smtClean="0"/>
              <a:t>Budget</a:t>
            </a:r>
            <a:r>
              <a:rPr lang="en-US" sz="1800" b="1" smtClean="0"/>
              <a:t>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Rent for project staff            $300/mth x 7 months 		$2,100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Rent for project staff            $250/mth x 5 months		$1,250  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Utilities for project staff 	 $100/mth x 12 months		$1,200 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Cell phone 		 $80/mth x 12 months		$960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b="1" smtClean="0"/>
              <a:t>						                TOTAL $ </a:t>
            </a:r>
            <a:r>
              <a:rPr lang="en-US" sz="1800" b="1" u="sng" smtClean="0"/>
              <a:t>5,510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00100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dirty="0" smtClean="0"/>
              <a:t>Contractual/Consultant Policies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8001000" cy="43434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Fees cannot exceed $450/day or $56.25/hour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Written contract</a:t>
            </a:r>
          </a:p>
          <a:p>
            <a:pPr lvl="3"/>
            <a:r>
              <a:rPr lang="en-US" sz="2000" dirty="0" smtClean="0"/>
              <a:t>Services to be performed</a:t>
            </a:r>
          </a:p>
          <a:p>
            <a:pPr lvl="3"/>
            <a:r>
              <a:rPr lang="en-US" sz="2000" dirty="0" smtClean="0"/>
              <a:t>Rate of compensation – should be reasonable according to past billing history or market rate (submit samples to CJCC)</a:t>
            </a:r>
          </a:p>
          <a:p>
            <a:pPr lvl="3"/>
            <a:r>
              <a:rPr lang="en-US" sz="2000" dirty="0" smtClean="0"/>
              <a:t>Length of time services will be provided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Payment for services rendered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Services during contract period</a:t>
            </a:r>
          </a:p>
        </p:txBody>
      </p:sp>
      <p:pic>
        <p:nvPicPr>
          <p:cNvPr id="61444" name="Picture 6" descr="BD0693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029200"/>
            <a:ext cx="16764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F. </a:t>
            </a:r>
            <a:r>
              <a:rPr lang="en-US" sz="3600" smtClean="0"/>
              <a:t>(2) Other/Consultants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smtClean="0"/>
              <a:t>a. Consultant Fees</a:t>
            </a:r>
            <a:r>
              <a:rPr lang="en-US" sz="1800" smtClean="0"/>
              <a:t>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</a:t>
            </a:r>
          </a:p>
          <a:p>
            <a:pPr eaLnBrk="1" hangingPunct="1">
              <a:buFontTx/>
              <a:buNone/>
            </a:pPr>
            <a:r>
              <a:rPr lang="en-US" sz="1800" b="1" u="sng" smtClean="0"/>
              <a:t>Name</a:t>
            </a:r>
            <a:r>
              <a:rPr lang="en-US" sz="1800" b="1" smtClean="0"/>
              <a:t>		            </a:t>
            </a:r>
            <a:r>
              <a:rPr lang="en-US" sz="1800" b="1" u="sng" smtClean="0"/>
              <a:t>Service Provided</a:t>
            </a:r>
            <a:r>
              <a:rPr lang="en-US" sz="1800" b="1" smtClean="0"/>
              <a:t>	       </a:t>
            </a:r>
            <a:r>
              <a:rPr lang="en-US" sz="1800" b="1" u="sng" smtClean="0"/>
              <a:t>Calculation</a:t>
            </a:r>
            <a:r>
              <a:rPr lang="en-US" sz="1800" b="1" smtClean="0"/>
              <a:t>	           </a:t>
            </a:r>
            <a:r>
              <a:rPr lang="en-US" sz="1800" b="1" u="sng" smtClean="0"/>
              <a:t>Budget</a:t>
            </a:r>
            <a:endParaRPr lang="en-US" sz="1800" b="1" smtClean="0"/>
          </a:p>
          <a:p>
            <a:pPr eaLnBrk="1" hangingPunct="1">
              <a:buFontTx/>
              <a:buNone/>
            </a:pPr>
            <a:r>
              <a:rPr lang="en-US" sz="1800" smtClean="0"/>
              <a:t>D&amp;K Therapeutic, Inc.     Counseling/Therapy      $50 per session        $1,000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					      (</a:t>
            </a:r>
            <a:r>
              <a:rPr lang="en-US" sz="1800" b="1" smtClean="0"/>
              <a:t>20 sessions</a:t>
            </a:r>
            <a:r>
              <a:rPr lang="en-US" sz="1800" smtClean="0"/>
              <a:t>)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b="1" smtClean="0"/>
              <a:t>							            TOTAL $ </a:t>
            </a:r>
            <a:r>
              <a:rPr lang="en-US" sz="1800" b="1" u="sng" smtClean="0"/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z="5400" dirty="0" smtClean="0"/>
              <a:t>Matching Funds - VOCA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133600"/>
            <a:ext cx="8001000" cy="373380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Same use as federal funds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Expended/obtained during contract period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Records of match maintained</a:t>
            </a:r>
          </a:p>
          <a:p>
            <a:pPr lvl="2"/>
            <a:r>
              <a:rPr lang="en-US" sz="2400" dirty="0" smtClean="0"/>
              <a:t>Source </a:t>
            </a:r>
          </a:p>
          <a:p>
            <a:pPr lvl="2"/>
            <a:r>
              <a:rPr lang="en-US" sz="2400" dirty="0" smtClean="0"/>
              <a:t>Amount</a:t>
            </a:r>
          </a:p>
          <a:p>
            <a:pPr lvl="2"/>
            <a:r>
              <a:rPr lang="en-US" sz="2400" dirty="0" smtClean="0"/>
              <a:t>Period used</a:t>
            </a:r>
          </a:p>
          <a:p>
            <a:pPr lvl="2"/>
            <a:r>
              <a:rPr lang="en-US" sz="2400" dirty="0" smtClean="0"/>
              <a:t>Contracts should be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Matching Funds – VOCA ONLY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362200"/>
            <a:ext cx="80010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20 % of Total Project Cost </a:t>
            </a:r>
          </a:p>
          <a:p>
            <a:pPr lvl="1" eaLnBrk="1" hangingPunct="1"/>
            <a:r>
              <a:rPr lang="en-US" sz="2800" b="1" dirty="0" smtClean="0"/>
              <a:t>Cash</a:t>
            </a:r>
            <a:r>
              <a:rPr lang="en-US" sz="2800" dirty="0" smtClean="0"/>
              <a:t> – any allowable item or service </a:t>
            </a:r>
            <a:r>
              <a:rPr lang="en-US" sz="2800" u="sng" dirty="0" smtClean="0"/>
              <a:t>paid</a:t>
            </a:r>
            <a:r>
              <a:rPr lang="en-US" sz="2800" dirty="0" smtClean="0"/>
              <a:t> </a:t>
            </a:r>
            <a:r>
              <a:rPr lang="en-US" sz="2800" u="sng" dirty="0" smtClean="0"/>
              <a:t>for</a:t>
            </a:r>
            <a:r>
              <a:rPr lang="en-US" sz="2800" dirty="0" smtClean="0"/>
              <a:t> by the agency.</a:t>
            </a:r>
          </a:p>
          <a:p>
            <a:pPr lvl="1" eaLnBrk="1" hangingPunct="1"/>
            <a:r>
              <a:rPr lang="en-US" sz="2800" b="1" dirty="0" smtClean="0"/>
              <a:t>In-Kind</a:t>
            </a:r>
            <a:r>
              <a:rPr lang="en-US" sz="2800" dirty="0" smtClean="0"/>
              <a:t> – a donation of tangible expendable goods, services or work space including allowable volunteer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66750"/>
          </a:xfrm>
        </p:spPr>
        <p:txBody>
          <a:bodyPr/>
          <a:lstStyle/>
          <a:p>
            <a:pPr algn="ctr"/>
            <a:r>
              <a:rPr lang="en-US" sz="4400" smtClean="0"/>
              <a:t>Sample Budget Summary</a:t>
            </a:r>
          </a:p>
        </p:txBody>
      </p:sp>
      <p:graphicFrame>
        <p:nvGraphicFramePr>
          <p:cNvPr id="2560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62496"/>
              </p:ext>
            </p:extLst>
          </p:nvPr>
        </p:nvGraphicFramePr>
        <p:xfrm>
          <a:off x="457200" y="1143000"/>
          <a:ext cx="8382000" cy="5386390"/>
        </p:xfrm>
        <a:graphic>
          <a:graphicData uri="http://schemas.openxmlformats.org/drawingml/2006/table">
            <a:tbl>
              <a:tblPr/>
              <a:tblGrid>
                <a:gridCol w="2787650"/>
                <a:gridCol w="1865313"/>
                <a:gridCol w="1863725"/>
                <a:gridCol w="1865312"/>
              </a:tblGrid>
              <a:tr h="508000">
                <a:tc gridSpan="4"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Sub-grantee Name: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District Attorney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s VWAP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163">
                <a:tc gridSpan="4"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Project Title: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Victim Witness Assistance Program 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Budget Category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Federal Funds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Local 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Match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Personnel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57,944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14,486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72,430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Travel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2,785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696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3,481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Equipment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  4,800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 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   1,200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 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  6,000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 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Supplies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2,880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720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3,600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Printing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401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 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501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Other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4,408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1,102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5,510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TOTAL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73,218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18,304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6C7D"/>
                        </a:buClr>
                        <a:buSzPct val="95000"/>
                        <a:buFont typeface="Wingdings 2" pitchFamily="1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91,522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006" y="5334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Unallowable Expenses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3600"/>
            <a:ext cx="3048000" cy="228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200" dirty="0" smtClean="0"/>
              <a:t>Non-budgeted items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 smtClean="0"/>
              <a:t>Bonuses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 smtClean="0"/>
              <a:t>Entertainment (including food)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 smtClean="0"/>
              <a:t>Alcohol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dirty="0" smtClean="0"/>
              <a:t>Fundraising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9700" y="2133600"/>
            <a:ext cx="39243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Non-grant related Accounting/Bookkeeping expense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Renovations/construction – unless making services ADA compliant (e.g. wheelchair ramp)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62469" name="Picture 6" descr="PE006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30838"/>
            <a:ext cx="17526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 descr="BD0503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095875"/>
            <a:ext cx="10588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8" descr="BD0784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876800"/>
            <a:ext cx="1676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9" descr="HH0131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953000"/>
            <a:ext cx="17478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0" descr="BD05115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3187" y="4533105"/>
            <a:ext cx="1497013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1" descr="BD0002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648200"/>
            <a:ext cx="118903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8001000" cy="1371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err="1" smtClean="0"/>
              <a:t>Subgrant</a:t>
            </a:r>
            <a:r>
              <a:rPr lang="en-US" sz="3200" dirty="0" smtClean="0"/>
              <a:t> Adjustment Requests [SAR] 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u="sng" dirty="0" smtClean="0"/>
              <a:t>When should an </a:t>
            </a:r>
            <a:r>
              <a:rPr lang="en-US" sz="3200" u="sng" dirty="0" err="1" smtClean="0"/>
              <a:t>sar</a:t>
            </a:r>
            <a:r>
              <a:rPr lang="en-US" sz="3200" u="sng" dirty="0" smtClean="0"/>
              <a:t> be submitted?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57400"/>
            <a:ext cx="80010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Submit </a:t>
            </a:r>
            <a:r>
              <a:rPr lang="en-US" sz="2400" dirty="0"/>
              <a:t>a formal request when requesting revisions for the following:</a:t>
            </a:r>
          </a:p>
          <a:p>
            <a:pPr lvl="1"/>
            <a:r>
              <a:rPr lang="en-US" sz="2000" dirty="0" smtClean="0"/>
              <a:t>   Project </a:t>
            </a:r>
            <a:r>
              <a:rPr lang="en-US" sz="2000" dirty="0"/>
              <a:t>Officials/Addresses</a:t>
            </a:r>
          </a:p>
          <a:p>
            <a:pPr lvl="1"/>
            <a:r>
              <a:rPr lang="en-US" sz="2000" dirty="0" smtClean="0"/>
              <a:t>   Project </a:t>
            </a:r>
            <a:r>
              <a:rPr lang="en-US" sz="2000" dirty="0"/>
              <a:t>Personnel</a:t>
            </a:r>
          </a:p>
          <a:p>
            <a:pPr lvl="1"/>
            <a:r>
              <a:rPr lang="en-US" sz="2000" dirty="0" smtClean="0"/>
              <a:t>   Goals </a:t>
            </a:r>
            <a:r>
              <a:rPr lang="en-US" sz="2000" dirty="0"/>
              <a:t>and Objectives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b="0" dirty="0"/>
              <a:t>Change in Program Activities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b="0" dirty="0"/>
              <a:t>Change in Signature Authorization for grant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b="0" dirty="0"/>
              <a:t>Change in E-Mail addresses for agency point of contact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0"/>
            <a:ext cx="8915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Subgrant</a:t>
            </a:r>
            <a:r>
              <a:rPr lang="en-US" sz="3600" dirty="0"/>
              <a:t> Adjustment Requests [SAR] :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u="sng" dirty="0"/>
              <a:t>When should an </a:t>
            </a:r>
            <a:r>
              <a:rPr lang="en-US" sz="3600" u="sng" dirty="0" err="1"/>
              <a:t>sar</a:t>
            </a:r>
            <a:r>
              <a:rPr lang="en-US" sz="3600" u="sng" dirty="0"/>
              <a:t> be submitted</a:t>
            </a:r>
            <a:r>
              <a:rPr lang="en-US" sz="3600" u="sng" dirty="0" smtClean="0"/>
              <a:t>? (cont.)</a:t>
            </a:r>
            <a:endParaRPr lang="en-US" sz="36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001000" cy="4495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b="0" dirty="0" smtClean="0"/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All requests </a:t>
            </a:r>
            <a:r>
              <a:rPr lang="en-US" sz="2000" b="0" dirty="0"/>
              <a:t>should be submitted 14 calendar days after the effective date of the change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/>
              <a:t>No budget adjustments may be submitted during the last 60 days of the </a:t>
            </a:r>
            <a:r>
              <a:rPr lang="en-US" sz="2000" b="0" dirty="0" err="1"/>
              <a:t>subgrant</a:t>
            </a:r>
            <a:r>
              <a:rPr lang="en-US" sz="2000" b="0" dirty="0"/>
              <a:t> period (per your special conditions)</a:t>
            </a:r>
          </a:p>
          <a:p>
            <a:pPr eaLnBrk="1" hangingPunct="1"/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000" b="0" dirty="0" smtClean="0"/>
              <a:t>Submit SAR #1 with your Award Package </a:t>
            </a:r>
          </a:p>
          <a:p>
            <a:pPr lvl="3"/>
            <a:r>
              <a:rPr lang="en-US" sz="2000" dirty="0" smtClean="0"/>
              <a:t>Attach a corrected  Detailed Budget (form on website)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3500" dirty="0" smtClean="0"/>
          </a:p>
          <a:p>
            <a:pPr lvl="0" eaLnBrk="1" hangingPunct="1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/>
            <a:r>
              <a:rPr lang="en-US" sz="3600" dirty="0" err="1" smtClean="0"/>
              <a:t>Subgrant</a:t>
            </a:r>
            <a:r>
              <a:rPr lang="en-US" sz="3600" dirty="0" smtClean="0"/>
              <a:t> Adjustment Requests:</a:t>
            </a:r>
            <a:br>
              <a:rPr lang="en-US" sz="3600" dirty="0" smtClean="0"/>
            </a:br>
            <a:r>
              <a:rPr lang="en-US" sz="3600" dirty="0" smtClean="0"/>
              <a:t>Supporting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Supporting Documents Should be Included with your Adjustment:</a:t>
            </a:r>
          </a:p>
          <a:p>
            <a:pPr lvl="2"/>
            <a:r>
              <a:rPr lang="en-US" sz="2000" dirty="0" smtClean="0"/>
              <a:t>Personnel Action Forms/Salary Authorization Forms</a:t>
            </a:r>
          </a:p>
          <a:p>
            <a:pPr lvl="2"/>
            <a:r>
              <a:rPr lang="en-US" sz="2000" dirty="0" smtClean="0"/>
              <a:t>Revised Detailed Budget (if requested)</a:t>
            </a:r>
          </a:p>
          <a:p>
            <a:pPr lvl="2"/>
            <a:r>
              <a:rPr lang="en-US" sz="2000" dirty="0" smtClean="0"/>
              <a:t>Effective Date of the Change</a:t>
            </a:r>
          </a:p>
          <a:p>
            <a:pPr lvl="2"/>
            <a:r>
              <a:rPr lang="en-US" sz="2000" dirty="0" smtClean="0"/>
              <a:t>Updated Designation of Grant Officials Form</a:t>
            </a:r>
          </a:p>
          <a:p>
            <a:pPr lvl="2"/>
            <a:r>
              <a:rPr lang="en-US" sz="2000" dirty="0" smtClean="0"/>
              <a:t>Updated Signature Authorization Form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sz="3600" b="1" dirty="0" smtClean="0"/>
              <a:t>Provide as much detail as possible!!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910137" cy="63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41068" y="1144438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7600" y="1752600"/>
            <a:ext cx="228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553200" y="29718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114800" y="4876800"/>
            <a:ext cx="914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711"/>
            <a:ext cx="5405437" cy="68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181600" y="914400"/>
            <a:ext cx="152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419600" y="1905000"/>
            <a:ext cx="990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33400" y="4876800"/>
            <a:ext cx="1295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" y="762000"/>
            <a:ext cx="4326147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87" y="914400"/>
            <a:ext cx="463364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Let’s Practice….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Questions?!</a:t>
            </a:r>
            <a:endParaRPr lang="en-US" sz="6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967162" cy="396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14669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53440"/>
          </a:xfrm>
        </p:spPr>
        <p:txBody>
          <a:bodyPr/>
          <a:lstStyle/>
          <a:p>
            <a:pPr algn="ctr"/>
            <a:r>
              <a:rPr lang="en-US" sz="4400" dirty="0" smtClean="0"/>
              <a:t>Thank you for your time!!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381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Please feel free to contact us with any questions:</a:t>
            </a:r>
          </a:p>
          <a:p>
            <a:endParaRPr lang="en-US" dirty="0" smtClean="0"/>
          </a:p>
          <a:p>
            <a:r>
              <a:rPr lang="en-US" sz="1400" dirty="0" smtClean="0"/>
              <a:t>Tonya Jenkins, Grant Specialist</a:t>
            </a:r>
          </a:p>
          <a:p>
            <a:r>
              <a:rPr lang="en-US" sz="1400" dirty="0" smtClean="0"/>
              <a:t>404.657.1998</a:t>
            </a:r>
          </a:p>
          <a:p>
            <a:r>
              <a:rPr lang="en-US" sz="1400" dirty="0" smtClean="0">
                <a:hlinkClick r:id="rId2"/>
              </a:rPr>
              <a:t>Tonya.Jenkins@cjcc.ga.gov</a:t>
            </a:r>
            <a:endParaRPr lang="en-US" sz="1400" dirty="0" smtClean="0"/>
          </a:p>
          <a:p>
            <a:endParaRPr lang="en-US" dirty="0"/>
          </a:p>
          <a:p>
            <a:endParaRPr lang="en-US" sz="1400" dirty="0" smtClean="0"/>
          </a:p>
          <a:p>
            <a:r>
              <a:rPr lang="en-US" sz="1400" dirty="0" err="1" smtClean="0"/>
              <a:t>Ayanna</a:t>
            </a:r>
            <a:r>
              <a:rPr lang="en-US" sz="1400" dirty="0" smtClean="0"/>
              <a:t> Campbell Williams, Grant Specialist</a:t>
            </a:r>
          </a:p>
          <a:p>
            <a:r>
              <a:rPr lang="en-US" sz="1400" dirty="0" smtClean="0"/>
              <a:t>404.657.2078</a:t>
            </a:r>
          </a:p>
          <a:p>
            <a:r>
              <a:rPr lang="en-US" sz="1400" dirty="0" smtClean="0">
                <a:hlinkClick r:id="rId3"/>
              </a:rPr>
              <a:t>Ayanna.Campbell@cjcc.ga.gov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62484"/>
            <a:ext cx="3305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09600"/>
            <a:ext cx="8001000" cy="914400"/>
          </a:xfrm>
        </p:spPr>
        <p:txBody>
          <a:bodyPr/>
          <a:lstStyle/>
          <a:p>
            <a:pPr algn="ctr" eaLnBrk="1" hangingPunct="1"/>
            <a:r>
              <a:rPr lang="en-US" sz="5400" dirty="0" smtClean="0"/>
              <a:t>Personnel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Includes employees, volunteer time and over-time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Gross Pay, FICA &amp; Fringe benefits (e.g. Retirement)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Amount claimed this period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Gross pay x % of time = amount claimed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($1000 x 80% = 800.00)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Volunteer time valued at $12 per hour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Volunteer </a:t>
            </a:r>
            <a:r>
              <a:rPr lang="en-US" b="1" i="1" u="sng" dirty="0" smtClean="0"/>
              <a:t>dollars</a:t>
            </a:r>
            <a:r>
              <a:rPr lang="en-US" dirty="0" smtClean="0"/>
              <a:t> recorded in “Volunteer” column carried over from Volunteer Monthly Time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US" sz="3600" b="1" smtClean="0"/>
              <a:t>A. </a:t>
            </a:r>
            <a:r>
              <a:rPr lang="en-US" sz="3600" smtClean="0"/>
              <a:t>(1) Personnel/Salaries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dirty="0" smtClean="0"/>
              <a:t>Position Title/Name of Employee</a:t>
            </a:r>
            <a:r>
              <a:rPr lang="en-US" sz="1800" b="1" dirty="0" smtClean="0"/>
              <a:t>	      </a:t>
            </a:r>
            <a:r>
              <a:rPr lang="en-US" sz="1800" b="1" u="sng" dirty="0" smtClean="0"/>
              <a:t>Calculation</a:t>
            </a:r>
            <a:r>
              <a:rPr lang="en-US" sz="1800" b="1" dirty="0" smtClean="0"/>
              <a:t>		         </a:t>
            </a:r>
            <a:r>
              <a:rPr lang="en-US" sz="1800" b="1" u="sng" dirty="0" smtClean="0"/>
              <a:t>Budget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Victim Advocate		                    $30,285 x 100% VOCA         $30,285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(Annual Salary $30,285)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Part-time Victim Advocate		      $13.00/</a:t>
            </a:r>
            <a:r>
              <a:rPr lang="en-US" sz="1800" dirty="0" err="1" smtClean="0"/>
              <a:t>hr</a:t>
            </a:r>
            <a:r>
              <a:rPr lang="en-US" sz="1800" dirty="0" smtClean="0"/>
              <a:t> x 29 </a:t>
            </a:r>
            <a:r>
              <a:rPr lang="en-US" sz="1800" dirty="0" err="1" smtClean="0"/>
              <a:t>hrs</a:t>
            </a:r>
            <a:r>
              <a:rPr lang="en-US" sz="1800" dirty="0" smtClean="0"/>
              <a:t> x 31 </a:t>
            </a:r>
            <a:r>
              <a:rPr lang="en-US" sz="1800" dirty="0" err="1" smtClean="0"/>
              <a:t>wk</a:t>
            </a:r>
            <a:r>
              <a:rPr lang="en-US" sz="1800" dirty="0" smtClean="0"/>
              <a:t>    $11,687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(13.00 per/hour)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VWAP Coordinator		      $50,000 x 20% VOCA 	         $10,000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($50,000 Annual Salary) 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				      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Volunteer Hours (In-Kind MATCH)         320 </a:t>
            </a:r>
            <a:r>
              <a:rPr lang="en-US" sz="1800" dirty="0" err="1" smtClean="0"/>
              <a:t>hrs</a:t>
            </a:r>
            <a:r>
              <a:rPr lang="en-US" sz="1800" dirty="0" smtClean="0"/>
              <a:t> x $12/hour	         $3,840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							              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							         TOTAL:  </a:t>
            </a:r>
            <a:r>
              <a:rPr lang="en-US" sz="1800" b="1" u="sng" dirty="0" smtClean="0"/>
              <a:t>$55,812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A.</a:t>
            </a:r>
            <a:r>
              <a:rPr lang="en-US" sz="3600" smtClean="0"/>
              <a:t> (2)</a:t>
            </a:r>
            <a:r>
              <a:rPr lang="en-US" sz="3600" b="1" smtClean="0"/>
              <a:t> </a:t>
            </a:r>
            <a:r>
              <a:rPr lang="en-US" sz="3600" smtClean="0"/>
              <a:t>Personnel/Fringe Benefits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dirty="0" smtClean="0">
                <a:solidFill>
                  <a:srgbClr val="000000"/>
                </a:solidFill>
                <a:cs typeface="Times New Roman" pitchFamily="18" charset="0"/>
              </a:rPr>
              <a:t>Position Title/Name of Employee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1800" b="1" u="sng" dirty="0" smtClean="0">
                <a:solidFill>
                  <a:srgbClr val="000000"/>
                </a:solidFill>
                <a:cs typeface="Times New Roman" pitchFamily="18" charset="0"/>
              </a:rPr>
              <a:t>Benefit Title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1800" b="1" u="sng" dirty="0" smtClean="0">
                <a:solidFill>
                  <a:srgbClr val="000000"/>
                </a:solidFill>
                <a:cs typeface="Times New Roman" pitchFamily="18" charset="0"/>
              </a:rPr>
              <a:t>Calculation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              </a:t>
            </a:r>
            <a:r>
              <a:rPr lang="en-US" sz="1800" b="1" u="sng" dirty="0" smtClean="0">
                <a:solidFill>
                  <a:srgbClr val="000000"/>
                </a:solidFill>
                <a:cs typeface="Times New Roman" pitchFamily="18" charset="0"/>
              </a:rPr>
              <a:t>Budget</a:t>
            </a:r>
            <a:endParaRPr lang="en-US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Victim Advocate		                  Retirement         $30,285 x 14.64%     $4,434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				    FICA		 $30,285 x  7.65%       $2,317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				    Health Ins.	  90% of 7,051	       $6,346				    Worker’s Comp  2.52 x $30,285	       $763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				    SUTA		  .0623 x $8,000	       $529			 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				</a:t>
            </a:r>
            <a:endParaRPr lang="en-US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  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VWAP Coordinator	                  Retirement         $10,000 x 14.64%     $1,464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				    FICA		  $10,000 x 7.65%       $765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				                 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				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TOTAL </a:t>
            </a:r>
            <a:r>
              <a:rPr lang="en-US" sz="1800" b="1" u="sng" dirty="0" smtClean="0">
                <a:solidFill>
                  <a:srgbClr val="000000"/>
                </a:solidFill>
                <a:cs typeface="Times New Roman" pitchFamily="18" charset="0"/>
              </a:rPr>
              <a:t>$ </a:t>
            </a:r>
            <a:r>
              <a:rPr lang="en-US" sz="1800" u="sng" dirty="0" smtClean="0">
                <a:solidFill>
                  <a:srgbClr val="000000"/>
                </a:solidFill>
                <a:cs typeface="Times New Roman" pitchFamily="18" charset="0"/>
              </a:rPr>
              <a:t>16,618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Equipment Expenses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57400"/>
            <a:ext cx="8001000" cy="3048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Item must cost $5,000 or more to be considered as equipment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Copy of invoice for equipment must be attached to the reimbursement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Equipment inventory list maintained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Equipment purchases </a:t>
            </a:r>
            <a:r>
              <a:rPr lang="en-US" sz="2300" u="sng" dirty="0" smtClean="0"/>
              <a:t>must be approved before purchasing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Cost of equipment not exclusively used for VOCA activities must be prorated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600" b="1" dirty="0" smtClean="0"/>
              <a:t>C. </a:t>
            </a:r>
            <a:r>
              <a:rPr lang="en-US" sz="3600" dirty="0" smtClean="0"/>
              <a:t>Equipment</a:t>
            </a:r>
            <a:r>
              <a:rPr lang="en-US" sz="3600" b="1" dirty="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u="sng" dirty="0" smtClean="0"/>
              <a:t>Item</a:t>
            </a:r>
            <a:r>
              <a:rPr lang="en-US" sz="1800" b="1" dirty="0" smtClean="0"/>
              <a:t>	                    </a:t>
            </a:r>
            <a:r>
              <a:rPr lang="en-US" sz="1800" b="1" u="sng" dirty="0" smtClean="0"/>
              <a:t>Purpose</a:t>
            </a:r>
            <a:r>
              <a:rPr lang="en-US" sz="1800" b="1" dirty="0" smtClean="0"/>
              <a:t>		</a:t>
            </a:r>
            <a:r>
              <a:rPr lang="en-US" sz="1800" b="1" u="sng" dirty="0" smtClean="0"/>
              <a:t>Calculation</a:t>
            </a:r>
            <a:r>
              <a:rPr lang="en-US" sz="1800" b="1" dirty="0" smtClean="0"/>
              <a:t>	       </a:t>
            </a:r>
            <a:r>
              <a:rPr lang="en-US" sz="1800" b="1" u="sng" dirty="0" smtClean="0"/>
              <a:t>Budget</a:t>
            </a:r>
            <a:endParaRPr lang="en-US" sz="1800" b="1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Tracking 	     Data Collection              $6,000 x 1 unit            $6,000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Software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						                       </a:t>
            </a:r>
            <a:r>
              <a:rPr lang="en-US" sz="1800" b="1" dirty="0" smtClean="0"/>
              <a:t>TOTAL $</a:t>
            </a:r>
            <a:r>
              <a:rPr lang="en-US" sz="1800" b="1" u="sng" dirty="0" smtClean="0"/>
              <a:t> 6,000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38100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z="6000" dirty="0" smtClean="0"/>
              <a:t>Supplies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676400"/>
            <a:ext cx="8001000" cy="3733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Description of expense</a:t>
            </a:r>
          </a:p>
          <a:p>
            <a:pPr lvl="2"/>
            <a:r>
              <a:rPr lang="en-US" sz="2800" dirty="0" smtClean="0"/>
              <a:t>“Office supplies” – listed in budget detail</a:t>
            </a:r>
          </a:p>
          <a:p>
            <a:pPr lvl="2"/>
            <a:r>
              <a:rPr lang="en-US" sz="2800" dirty="0" smtClean="0"/>
              <a:t>Postage</a:t>
            </a:r>
          </a:p>
          <a:p>
            <a:pPr lvl="2"/>
            <a:r>
              <a:rPr lang="en-US" sz="2800" dirty="0" smtClean="0"/>
              <a:t>All “equipment” under $5,000</a:t>
            </a:r>
          </a:p>
          <a:p>
            <a:pPr lvl="1"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Receipts for expenses must be maintained at your agency</a:t>
            </a:r>
          </a:p>
        </p:txBody>
      </p:sp>
      <p:pic>
        <p:nvPicPr>
          <p:cNvPr id="53252" name="Picture 4" descr="BS0157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05400"/>
            <a:ext cx="2590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D. </a:t>
            </a:r>
            <a:r>
              <a:rPr lang="en-US" sz="3600" smtClean="0"/>
              <a:t>Supplies</a:t>
            </a:r>
            <a:endParaRPr lang="en-US" sz="36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u="sng" smtClean="0"/>
              <a:t>Item</a:t>
            </a:r>
            <a:r>
              <a:rPr lang="en-US" sz="1800" b="1" smtClean="0"/>
              <a:t>	                                            </a:t>
            </a:r>
            <a:r>
              <a:rPr lang="en-US" sz="1800" b="1" u="sng" smtClean="0"/>
              <a:t>Calculation</a:t>
            </a:r>
            <a:r>
              <a:rPr lang="en-US" sz="1800" b="1" smtClean="0"/>
              <a:t>		</a:t>
            </a:r>
            <a:r>
              <a:rPr lang="en-US" sz="1800" b="1" u="sng" smtClean="0"/>
              <a:t>Budget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General Office Supplies	               12 months x $200	$2,400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(</a:t>
            </a:r>
            <a:r>
              <a:rPr lang="en-US" sz="1600" i="1" smtClean="0"/>
              <a:t>pens, paper, printer cartridge, etc.</a:t>
            </a:r>
            <a:r>
              <a:rPr lang="en-US" sz="1800" smtClean="0"/>
              <a:t>)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Postage				12 months x $100		$1,200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/>
              <a:t>							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/>
              <a:t>                                                                                        TOTAL $ </a:t>
            </a:r>
            <a:r>
              <a:rPr lang="en-US" sz="1800" b="1" u="sng" smtClean="0"/>
              <a:t>3,600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14753</TotalTime>
  <Words>900</Words>
  <Application>Microsoft Office PowerPoint</Application>
  <PresentationFormat>On-screen Show (4:3)</PresentationFormat>
  <Paragraphs>291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Angles</vt:lpstr>
      <vt:lpstr>Welcome to  Managing Your Budget!!!!</vt:lpstr>
      <vt:lpstr>Sample Budget Summary</vt:lpstr>
      <vt:lpstr>Personnel</vt:lpstr>
      <vt:lpstr>A. (1) Personnel/Salaries </vt:lpstr>
      <vt:lpstr>A. (2) Personnel/Fringe Benefits </vt:lpstr>
      <vt:lpstr>Equipment Expenses</vt:lpstr>
      <vt:lpstr>C. Equipment </vt:lpstr>
      <vt:lpstr>Supplies</vt:lpstr>
      <vt:lpstr>D. Supplies</vt:lpstr>
      <vt:lpstr>Travel Expenses – Employee Travel Expense Statement</vt:lpstr>
      <vt:lpstr>B. Travel</vt:lpstr>
      <vt:lpstr>Printing/Media</vt:lpstr>
      <vt:lpstr>E. Printing</vt:lpstr>
      <vt:lpstr>Other</vt:lpstr>
      <vt:lpstr>F. (1) Other/Miscellaneous</vt:lpstr>
      <vt:lpstr>Contractual/Consultant Policies</vt:lpstr>
      <vt:lpstr>F. (2) Other/Consultants</vt:lpstr>
      <vt:lpstr>Matching Funds - VOCA</vt:lpstr>
      <vt:lpstr>Matching Funds – VOCA ONLY</vt:lpstr>
      <vt:lpstr>Unallowable Expenses</vt:lpstr>
      <vt:lpstr>Subgrant Adjustment Requests [SAR] :  When should an sar be submitted?</vt:lpstr>
      <vt:lpstr>Subgrant Adjustment Requests [SAR] :  When should an sar be submitted? (cont.)</vt:lpstr>
      <vt:lpstr>Subgrant Adjustment Requests: Supporting Documents</vt:lpstr>
      <vt:lpstr>PowerPoint Presentation</vt:lpstr>
      <vt:lpstr>PowerPoint Presentation</vt:lpstr>
      <vt:lpstr>Let’s Practice….</vt:lpstr>
      <vt:lpstr>PowerPoint Presentation</vt:lpstr>
      <vt:lpstr>Thank you for your time!!</vt:lpstr>
    </vt:vector>
  </TitlesOfParts>
  <Company>Department of Public Safety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2002 VOCA Compliance Seminar</dc:title>
  <dc:creator>patty</dc:creator>
  <cp:lastModifiedBy>acampbell</cp:lastModifiedBy>
  <cp:revision>641</cp:revision>
  <cp:lastPrinted>2013-10-08T13:30:35Z</cp:lastPrinted>
  <dcterms:created xsi:type="dcterms:W3CDTF">2002-10-09T14:54:50Z</dcterms:created>
  <dcterms:modified xsi:type="dcterms:W3CDTF">2013-10-25T19:42:45Z</dcterms:modified>
</cp:coreProperties>
</file>