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4029" r:id="rId2"/>
  </p:sldMasterIdLst>
  <p:notesMasterIdLst>
    <p:notesMasterId r:id="rId21"/>
  </p:notesMasterIdLst>
  <p:handoutMasterIdLst>
    <p:handoutMasterId r:id="rId22"/>
  </p:handoutMasterIdLst>
  <p:sldIdLst>
    <p:sldId id="468" r:id="rId3"/>
    <p:sldId id="578" r:id="rId4"/>
    <p:sldId id="485" r:id="rId5"/>
    <p:sldId id="581" r:id="rId6"/>
    <p:sldId id="580" r:id="rId7"/>
    <p:sldId id="584" r:id="rId8"/>
    <p:sldId id="582" r:id="rId9"/>
    <p:sldId id="585" r:id="rId10"/>
    <p:sldId id="586" r:id="rId11"/>
    <p:sldId id="483" r:id="rId12"/>
    <p:sldId id="487" r:id="rId13"/>
    <p:sldId id="575" r:id="rId14"/>
    <p:sldId id="558" r:id="rId15"/>
    <p:sldId id="559" r:id="rId16"/>
    <p:sldId id="577" r:id="rId17"/>
    <p:sldId id="583" r:id="rId18"/>
    <p:sldId id="482" r:id="rId19"/>
    <p:sldId id="497" r:id="rId20"/>
  </p:sldIdLst>
  <p:sldSz cx="9144000" cy="6858000" type="screen4x3"/>
  <p:notesSz cx="6900863" cy="9291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A8"/>
    <a:srgbClr val="FF0000"/>
    <a:srgbClr val="B00000"/>
    <a:srgbClr val="B80000"/>
    <a:srgbClr val="9485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671" autoAdjust="0"/>
    <p:restoredTop sz="77976" autoAdjust="0"/>
  </p:normalViewPr>
  <p:slideViewPr>
    <p:cSldViewPr>
      <p:cViewPr>
        <p:scale>
          <a:sx n="75" d="100"/>
          <a:sy n="75" d="100"/>
        </p:scale>
        <p:origin x="-214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866" y="-96"/>
      </p:cViewPr>
      <p:guideLst>
        <p:guide orient="horz" pos="2926"/>
        <p:guide pos="217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1"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defTabSz="920518">
              <a:defRPr sz="1300"/>
            </a:lvl1pPr>
          </a:lstStyle>
          <a:p>
            <a:endParaRPr lang="en-US"/>
          </a:p>
        </p:txBody>
      </p:sp>
      <p:sp>
        <p:nvSpPr>
          <p:cNvPr id="182275" name="Rectangle 3"/>
          <p:cNvSpPr>
            <a:spLocks noGrp="1" noChangeArrowheads="1"/>
          </p:cNvSpPr>
          <p:nvPr>
            <p:ph type="dt" sz="quarter" idx="1"/>
          </p:nvPr>
        </p:nvSpPr>
        <p:spPr bwMode="auto">
          <a:xfrm>
            <a:off x="3909864"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algn="r" defTabSz="920518">
              <a:defRPr sz="1300"/>
            </a:lvl1pPr>
          </a:lstStyle>
          <a:p>
            <a:fld id="{1D3A0AB5-9163-415C-9823-C1E0910F1805}" type="datetime1">
              <a:rPr lang="en-US"/>
              <a:pPr/>
              <a:t>10/25/2013</a:t>
            </a:fld>
            <a:endParaRPr lang="en-US"/>
          </a:p>
        </p:txBody>
      </p:sp>
      <p:sp>
        <p:nvSpPr>
          <p:cNvPr id="182276" name="Rectangle 4"/>
          <p:cNvSpPr>
            <a:spLocks noGrp="1" noChangeArrowheads="1"/>
          </p:cNvSpPr>
          <p:nvPr>
            <p:ph type="ftr" sz="quarter" idx="2"/>
          </p:nvPr>
        </p:nvSpPr>
        <p:spPr bwMode="auto">
          <a:xfrm>
            <a:off x="1"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defTabSz="920518">
              <a:defRPr sz="1300"/>
            </a:lvl1pPr>
          </a:lstStyle>
          <a:p>
            <a:endParaRPr lang="en-US"/>
          </a:p>
        </p:txBody>
      </p:sp>
      <p:sp>
        <p:nvSpPr>
          <p:cNvPr id="182277" name="Rectangle 5"/>
          <p:cNvSpPr>
            <a:spLocks noGrp="1" noChangeArrowheads="1"/>
          </p:cNvSpPr>
          <p:nvPr>
            <p:ph type="sldNum" sz="quarter" idx="3"/>
          </p:nvPr>
        </p:nvSpPr>
        <p:spPr bwMode="auto">
          <a:xfrm>
            <a:off x="3909864"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algn="r" defTabSz="920518">
              <a:defRPr sz="1300"/>
            </a:lvl1pPr>
          </a:lstStyle>
          <a:p>
            <a:fld id="{FF2902F7-0EF3-4F6F-8DE5-A17BCCD92EE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defTabSz="920518">
              <a:defRPr sz="1300"/>
            </a:lvl1pPr>
          </a:lstStyle>
          <a:p>
            <a:endParaRPr lang="en-US"/>
          </a:p>
        </p:txBody>
      </p:sp>
      <p:sp>
        <p:nvSpPr>
          <p:cNvPr id="49155" name="Rectangle 3"/>
          <p:cNvSpPr>
            <a:spLocks noGrp="1" noChangeArrowheads="1"/>
          </p:cNvSpPr>
          <p:nvPr>
            <p:ph type="dt" idx="1"/>
          </p:nvPr>
        </p:nvSpPr>
        <p:spPr bwMode="auto">
          <a:xfrm>
            <a:off x="3909864"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algn="r" defTabSz="920518">
              <a:defRPr sz="1300"/>
            </a:lvl1pPr>
          </a:lstStyle>
          <a:p>
            <a:fld id="{BC05B886-A140-4F2C-8303-3841C67B35FA}" type="datetime1">
              <a:rPr lang="en-US"/>
              <a:pPr/>
              <a:t>10/25/2013</a:t>
            </a:fld>
            <a:endParaRPr lang="en-US"/>
          </a:p>
        </p:txBody>
      </p:sp>
      <p:sp>
        <p:nvSpPr>
          <p:cNvPr id="86020" name="Rectangle 4"/>
          <p:cNvSpPr>
            <a:spLocks noGrp="1" noRot="1" noChangeAspect="1" noChangeArrowheads="1" noTextEdit="1"/>
          </p:cNvSpPr>
          <p:nvPr>
            <p:ph type="sldImg" idx="2"/>
          </p:nvPr>
        </p:nvSpPr>
        <p:spPr bwMode="auto">
          <a:xfrm>
            <a:off x="1143000" y="0"/>
            <a:ext cx="4413250" cy="3309938"/>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229717" y="3462151"/>
            <a:ext cx="6441431" cy="5131345"/>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defTabSz="920518">
              <a:defRPr sz="1300"/>
            </a:lvl1pPr>
          </a:lstStyle>
          <a:p>
            <a:endParaRPr lang="en-US"/>
          </a:p>
        </p:txBody>
      </p:sp>
      <p:sp>
        <p:nvSpPr>
          <p:cNvPr id="49159" name="Rectangle 7"/>
          <p:cNvSpPr>
            <a:spLocks noGrp="1" noChangeArrowheads="1"/>
          </p:cNvSpPr>
          <p:nvPr>
            <p:ph type="sldNum" sz="quarter" idx="5"/>
          </p:nvPr>
        </p:nvSpPr>
        <p:spPr bwMode="auto">
          <a:xfrm>
            <a:off x="3909864"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algn="r" defTabSz="920518">
              <a:defRPr sz="1300"/>
            </a:lvl1pPr>
          </a:lstStyle>
          <a:p>
            <a:fld id="{C2B3E2DA-7370-49C2-A203-7B881A6C387A}"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87043"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D54EF6AC-2EF0-42F9-84F7-8705697323F3}" type="slidenum">
              <a:rPr lang="en-US" sz="1300"/>
              <a:pPr algn="r" defTabSz="920518"/>
              <a:t>1</a:t>
            </a:fld>
            <a:endParaRPr lang="en-US" sz="1300" dirty="0"/>
          </a:p>
        </p:txBody>
      </p:sp>
      <p:sp>
        <p:nvSpPr>
          <p:cNvPr id="87044"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F2B2360F-F27A-4C5B-8AF3-29453A466746}" type="slidenum">
              <a:rPr lang="en-US" sz="1300"/>
              <a:pPr algn="r" defTabSz="920518"/>
              <a:t>1</a:t>
            </a:fld>
            <a:endParaRPr lang="en-US" sz="1300" dirty="0"/>
          </a:p>
        </p:txBody>
      </p:sp>
      <p:sp>
        <p:nvSpPr>
          <p:cNvPr id="87045" name="Slide Image Placeholder 1"/>
          <p:cNvSpPr>
            <a:spLocks noGrp="1" noRot="1" noChangeAspect="1" noTextEdit="1"/>
          </p:cNvSpPr>
          <p:nvPr>
            <p:ph type="sldImg"/>
          </p:nvPr>
        </p:nvSpPr>
        <p:spPr>
          <a:ln/>
        </p:spPr>
      </p:sp>
      <p:sp>
        <p:nvSpPr>
          <p:cNvPr id="87046"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mn-ea"/>
                <a:cs typeface="+mn-cs"/>
              </a:rPr>
              <a:t>All sub-grantees are required to submit a monthly or quarterly expenditure report which basically lets us know what your expenditures were for the month, or the quarter, and how much we owe you.  When you receive your award packet you’ll have an opportunity to select whether you wish to submit your expenditures on a monthly or quarterly basis.</a:t>
            </a:r>
          </a:p>
          <a:p>
            <a:pPr eaLnBrk="1" hangingPunct="1"/>
            <a:endParaRPr lang="en-US" dirty="0" smtClean="0"/>
          </a:p>
          <a:p>
            <a:pPr lvl="0"/>
            <a:r>
              <a:rPr kumimoji="1" lang="en-US" sz="1200" kern="1200" dirty="0" smtClean="0">
                <a:solidFill>
                  <a:schemeClr val="tx1"/>
                </a:solidFill>
                <a:latin typeface="Arial" charset="0"/>
                <a:ea typeface="+mn-ea"/>
                <a:cs typeface="+mn-cs"/>
              </a:rPr>
              <a:t>There are 2 forms you’ll have to work with on regular basis if your VAWA, 4 if you’re a VOCA recipient:</a:t>
            </a:r>
            <a:endParaRPr kumimoji="1" lang="en-US" sz="1350" kern="1200" dirty="0" smtClean="0">
              <a:solidFill>
                <a:schemeClr val="tx1"/>
              </a:solidFill>
              <a:latin typeface="Arial" charset="0"/>
              <a:ea typeface="+mn-ea"/>
              <a:cs typeface="+mn-cs"/>
            </a:endParaRPr>
          </a:p>
          <a:p>
            <a:r>
              <a:rPr kumimoji="1" lang="en-US" sz="1200" kern="1200" dirty="0" smtClean="0">
                <a:solidFill>
                  <a:schemeClr val="tx1"/>
                </a:solidFill>
                <a:latin typeface="Arial" charset="0"/>
                <a:ea typeface="+mn-ea"/>
                <a:cs typeface="+mn-cs"/>
              </a:rPr>
              <a:t> </a:t>
            </a:r>
            <a:endParaRPr kumimoji="1" lang="en-US" sz="1350" kern="1200" dirty="0" smtClean="0">
              <a:solidFill>
                <a:schemeClr val="tx1"/>
              </a:solidFill>
              <a:latin typeface="Arial" charset="0"/>
              <a:ea typeface="+mn-ea"/>
              <a:cs typeface="+mn-cs"/>
            </a:endParaRPr>
          </a:p>
          <a:p>
            <a:pPr lvl="1">
              <a:buFont typeface="Arial" pitchFamily="34" charset="0"/>
              <a:buChar char="•"/>
            </a:pPr>
            <a:r>
              <a:rPr kumimoji="1" lang="en-US" sz="1200" kern="1200" dirty="0" smtClean="0">
                <a:solidFill>
                  <a:schemeClr val="tx1"/>
                </a:solidFill>
                <a:latin typeface="Arial" charset="0"/>
                <a:ea typeface="+mn-ea"/>
                <a:cs typeface="+mn-cs"/>
              </a:rPr>
              <a:t>SER form (VAWA/VOCA)</a:t>
            </a:r>
            <a:endParaRPr kumimoji="1" lang="en-US" sz="1350" kern="1200" dirty="0" smtClean="0">
              <a:solidFill>
                <a:schemeClr val="tx1"/>
              </a:solidFill>
              <a:latin typeface="Arial" charset="0"/>
              <a:ea typeface="+mn-ea"/>
              <a:cs typeface="+mn-cs"/>
            </a:endParaRPr>
          </a:p>
          <a:p>
            <a:pPr lvl="1">
              <a:buFont typeface="Arial" pitchFamily="34" charset="0"/>
              <a:buChar char="•"/>
            </a:pPr>
            <a:r>
              <a:rPr kumimoji="1" lang="en-US" sz="1200" kern="1200" dirty="0" smtClean="0">
                <a:solidFill>
                  <a:schemeClr val="tx1"/>
                </a:solidFill>
                <a:latin typeface="Arial" charset="0"/>
                <a:ea typeface="+mn-ea"/>
                <a:cs typeface="+mn-cs"/>
              </a:rPr>
              <a:t>SER Excel Spreadsheet (VAWA/VOCA)</a:t>
            </a:r>
            <a:endParaRPr kumimoji="1" lang="en-US" sz="1350" kern="1200" dirty="0" smtClean="0">
              <a:solidFill>
                <a:schemeClr val="tx1"/>
              </a:solidFill>
              <a:latin typeface="Arial" charset="0"/>
              <a:ea typeface="+mn-ea"/>
              <a:cs typeface="+mn-cs"/>
            </a:endParaRPr>
          </a:p>
          <a:p>
            <a:pPr lvl="1">
              <a:buFont typeface="Arial" pitchFamily="34" charset="0"/>
              <a:buChar char="•"/>
            </a:pPr>
            <a:r>
              <a:rPr kumimoji="1" lang="en-US" sz="1200" kern="1200" dirty="0" smtClean="0">
                <a:solidFill>
                  <a:schemeClr val="tx1"/>
                </a:solidFill>
                <a:latin typeface="Arial" charset="0"/>
                <a:ea typeface="+mn-ea"/>
                <a:cs typeface="+mn-cs"/>
              </a:rPr>
              <a:t>Volunteer Time Record (VOCA)</a:t>
            </a:r>
            <a:endParaRPr kumimoji="1" lang="en-US" sz="1350" kern="1200" dirty="0" smtClean="0">
              <a:solidFill>
                <a:schemeClr val="tx1"/>
              </a:solidFill>
              <a:latin typeface="Arial" charset="0"/>
              <a:ea typeface="+mn-ea"/>
              <a:cs typeface="+mn-cs"/>
            </a:endParaRPr>
          </a:p>
          <a:p>
            <a:pPr lvl="1">
              <a:buFont typeface="Arial" pitchFamily="34" charset="0"/>
              <a:buChar char="•"/>
            </a:pPr>
            <a:r>
              <a:rPr kumimoji="1" lang="en-US" sz="1200" kern="1200" dirty="0" smtClean="0">
                <a:solidFill>
                  <a:schemeClr val="tx1"/>
                </a:solidFill>
                <a:latin typeface="Arial" charset="0"/>
                <a:ea typeface="+mn-ea"/>
                <a:cs typeface="+mn-cs"/>
              </a:rPr>
              <a:t>Contracts (VOCA)</a:t>
            </a:r>
            <a:endParaRPr kumimoji="1" lang="en-US" sz="1350" kern="1200" dirty="0" smtClean="0">
              <a:solidFill>
                <a:schemeClr val="tx1"/>
              </a:solidFill>
              <a:latin typeface="Arial" charset="0"/>
              <a:ea typeface="+mn-ea"/>
              <a:cs typeface="+mn-cs"/>
            </a:endParaRPr>
          </a:p>
          <a:p>
            <a:pPr eaLnBrk="1" hangingPunct="1"/>
            <a:endParaRPr lang="en-US" dirty="0" smtClean="0"/>
          </a:p>
        </p:txBody>
      </p:sp>
      <p:sp>
        <p:nvSpPr>
          <p:cNvPr id="87047" name="Slide Number Placeholder 3"/>
          <p:cNvSpPr txBox="1">
            <a:spLocks noGrp="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8BFF1873-3A5D-4F03-8B2F-E5A6EB86D647}" type="slidenum">
              <a:rPr lang="en-US" sz="1300"/>
              <a:pPr algn="r" defTabSz="920518"/>
              <a:t>1</a:t>
            </a:fld>
            <a:endParaRPr 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110595"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B86B47D2-554A-451E-B3E3-3B0EB0535183}" type="slidenum">
              <a:rPr lang="en-US" sz="1300"/>
              <a:pPr algn="r" defTabSz="920518"/>
              <a:t>17</a:t>
            </a:fld>
            <a:endParaRPr lang="en-US" sz="1300" dirty="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p:spPr>
        <p:txBody>
          <a:bodyPr/>
          <a:lstStyle/>
          <a:p>
            <a:r>
              <a:rPr lang="en-US" b="1" i="1" smtClean="0"/>
              <a:t>Please do not submit any expenses that have not been approved in your budget.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124931"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243A2A33-51EF-4003-BA17-5E98749319B0}" type="slidenum">
              <a:rPr lang="en-US" sz="1300"/>
              <a:pPr algn="r" defTabSz="920518"/>
              <a:t>18</a:t>
            </a:fld>
            <a:endParaRPr lang="en-US" sz="1300" dirty="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p:spPr>
        <p:txBody>
          <a:bodyPr/>
          <a:lstStyle/>
          <a:p>
            <a:r>
              <a:rPr lang="en-US" dirty="0" smtClean="0"/>
              <a:t>Some common reasons a reimbursement check may be less than the amount requested include mathematical errors, expenses that fall outside of the grant period, the expenditures submitted are not listed on the approved budget, or there is a lack of supporting documentation.  Missing support documentation often include professional or consultant agreements, invoices, final printing materials, or volunteer </a:t>
            </a:r>
            <a:r>
              <a:rPr lang="en-US" dirty="0" smtClean="0"/>
              <a:t>contracts.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mn-ea"/>
                <a:cs typeface="+mn-cs"/>
              </a:rPr>
              <a:t>Only report employer costs; not employee costs </a:t>
            </a:r>
          </a:p>
          <a:p>
            <a:r>
              <a:rPr lang="en-US" dirty="0" smtClean="0"/>
              <a:t>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kumimoji="1" lang="en-US" sz="1200" kern="1200" dirty="0" smtClean="0">
                <a:solidFill>
                  <a:schemeClr val="tx1"/>
                </a:solidFill>
                <a:latin typeface="Arial" charset="0"/>
                <a:ea typeface="+mn-ea"/>
                <a:cs typeface="+mn-cs"/>
              </a:rPr>
              <a:t>SER Form – must sign/date and submit original hardcopy in person or by via mail</a:t>
            </a:r>
            <a:r>
              <a:rPr kumimoji="1" lang="en-US" sz="1350" kern="1200" dirty="0" smtClean="0">
                <a:solidFill>
                  <a:schemeClr val="tx1"/>
                </a:solidFill>
                <a:latin typeface="Arial" charset="0"/>
                <a:ea typeface="+mn-ea"/>
                <a:cs typeface="+mn-cs"/>
              </a:rPr>
              <a:t>:</a:t>
            </a:r>
            <a:r>
              <a:rPr kumimoji="1" lang="en-US" sz="1350" kern="1200" baseline="0" dirty="0" smtClean="0">
                <a:solidFill>
                  <a:schemeClr val="tx1"/>
                </a:solidFill>
                <a:latin typeface="Arial" charset="0"/>
                <a:ea typeface="+mn-ea"/>
                <a:cs typeface="+mn-cs"/>
              </a:rPr>
              <a:t> </a:t>
            </a:r>
          </a:p>
          <a:p>
            <a:pPr lvl="0"/>
            <a:endParaRPr kumimoji="1" lang="en-US" sz="1350" kern="1200" baseline="0" dirty="0" smtClean="0">
              <a:solidFill>
                <a:schemeClr val="tx1"/>
              </a:solidFill>
              <a:latin typeface="Arial" charset="0"/>
              <a:ea typeface="+mn-ea"/>
              <a:cs typeface="+mn-cs"/>
            </a:endParaRPr>
          </a:p>
          <a:p>
            <a:pPr lvl="1">
              <a:buFont typeface="Arial" pitchFamily="34" charset="0"/>
              <a:buChar char="•"/>
            </a:pPr>
            <a:r>
              <a:rPr kumimoji="1" lang="en-US" sz="1200" kern="1200" dirty="0" smtClean="0">
                <a:solidFill>
                  <a:schemeClr val="tx1"/>
                </a:solidFill>
                <a:latin typeface="Arial" charset="0"/>
                <a:ea typeface="+mn-ea"/>
                <a:cs typeface="+mn-cs"/>
              </a:rPr>
              <a:t>Only the Authorized Official can sign this form; or the individual who has been granted signing authority by the Authorized Official.</a:t>
            </a:r>
            <a:endParaRPr kumimoji="1" lang="en-US" sz="135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pPr lvl="0"/>
            <a:r>
              <a:rPr kumimoji="1" lang="en-US" sz="1200" kern="1200" dirty="0" smtClean="0">
                <a:solidFill>
                  <a:schemeClr val="tx1"/>
                </a:solidFill>
                <a:latin typeface="Arial" charset="0"/>
                <a:ea typeface="+mn-ea"/>
                <a:cs typeface="+mn-cs"/>
              </a:rPr>
              <a:t>SER Excel Spreadsheet – you should e-mail this spreadsheet to your assigned auditor/grants specialist and/or can mail this document along with the SER form</a:t>
            </a:r>
            <a:endParaRPr kumimoji="1" lang="en-US" sz="1200" kern="1200" dirty="0">
              <a:solidFill>
                <a:schemeClr val="tx1"/>
              </a:solidFill>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mn-ea"/>
                <a:cs typeface="+mn-cs"/>
              </a:rPr>
              <a:t>If you have a VOCA award, you’re required to submit 25%, of the total 20% match requirement, in volunteer in-kind match.  So, at some point you’ll need to complete a volunteer time sheet and volunteer contract; you may mail and/or e-mail this document</a:t>
            </a:r>
          </a:p>
          <a:p>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mn-ea"/>
                <a:cs typeface="+mn-cs"/>
              </a:rPr>
              <a:t>Keep note that your volunteer contracts should be current</a:t>
            </a:r>
            <a:endParaRPr kumimoji="1" lang="en-US" sz="135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115715"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8EB14E3F-0A86-40E5-A5F8-F263E0B4B176}" type="slidenum">
              <a:rPr lang="en-US" sz="1300"/>
              <a:pPr algn="r" defTabSz="920518"/>
              <a:t>7</a:t>
            </a:fld>
            <a:endParaRPr lang="en-US" sz="1300" dirty="0"/>
          </a:p>
        </p:txBody>
      </p:sp>
      <p:sp>
        <p:nvSpPr>
          <p:cNvPr id="115716"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2094"/>
            <a:fld id="{50A86B62-812A-4047-9169-3A3C5F82FF01}" type="slidenum">
              <a:rPr lang="en-US" sz="1300"/>
              <a:pPr algn="r" defTabSz="922094"/>
              <a:t>7</a:t>
            </a:fld>
            <a:endParaRPr lang="en-US" sz="1300" dirty="0"/>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p:txBody>
          <a:bodyPr/>
          <a:lstStyle/>
          <a:p>
            <a:pPr lvl="0"/>
            <a:r>
              <a:rPr kumimoji="1" lang="en-US" sz="1200" kern="1200" dirty="0" smtClean="0">
                <a:solidFill>
                  <a:schemeClr val="tx1"/>
                </a:solidFill>
                <a:latin typeface="Arial" charset="0"/>
                <a:ea typeface="+mn-ea"/>
                <a:cs typeface="+mn-cs"/>
              </a:rPr>
              <a:t>We don’t require documentation up front along with your SER (which includes grant funded employee timesheets, receipts, invoices, travel logs) but you should keep those documents on file in we ask for it or have them readily available during a site visit or desk review;</a:t>
            </a:r>
            <a:r>
              <a:rPr kumimoji="1" lang="en-US" sz="1200" kern="1200" baseline="0" dirty="0" smtClean="0">
                <a:solidFill>
                  <a:schemeClr val="tx1"/>
                </a:solidFill>
                <a:latin typeface="Arial" charset="0"/>
                <a:ea typeface="+mn-ea"/>
                <a:cs typeface="+mn-cs"/>
              </a:rPr>
              <a:t> </a:t>
            </a:r>
          </a:p>
          <a:p>
            <a:pPr lvl="0"/>
            <a:endParaRPr kumimoji="1" lang="en-US" sz="1200" kern="1200" baseline="0" dirty="0" smtClean="0">
              <a:solidFill>
                <a:schemeClr val="tx1"/>
              </a:solidFill>
              <a:latin typeface="Arial" charset="0"/>
              <a:ea typeface="+mn-ea"/>
              <a:cs typeface="+mn-cs"/>
            </a:endParaRPr>
          </a:p>
          <a:p>
            <a:pPr lvl="1">
              <a:buFont typeface="Arial" pitchFamily="34" charset="0"/>
              <a:buChar char="•"/>
            </a:pPr>
            <a:r>
              <a:rPr kumimoji="1" lang="en-US" sz="1200" kern="1200" baseline="0" dirty="0" smtClean="0">
                <a:solidFill>
                  <a:schemeClr val="tx1"/>
                </a:solidFill>
                <a:latin typeface="Arial" charset="0"/>
                <a:ea typeface="+mn-ea"/>
                <a:cs typeface="+mn-cs"/>
              </a:rPr>
              <a:t>A</a:t>
            </a:r>
            <a:r>
              <a:rPr kumimoji="1" lang="en-US" sz="1200" kern="1200" dirty="0" smtClean="0">
                <a:solidFill>
                  <a:schemeClr val="tx1"/>
                </a:solidFill>
                <a:latin typeface="Arial" charset="0"/>
                <a:ea typeface="+mn-ea"/>
                <a:cs typeface="+mn-cs"/>
              </a:rPr>
              <a:t>fter the end of the grant year you must keep all grant-related records for at least 3 years</a:t>
            </a:r>
            <a:endParaRPr kumimoji="1" lang="en-US" sz="1350" kern="1200" dirty="0">
              <a:solidFill>
                <a:schemeClr val="tx1"/>
              </a:solidFill>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mn-ea"/>
                <a:cs typeface="+mn-cs"/>
              </a:rPr>
              <a:t>All personnel on the grant are required to keep detailed timesheets.  These timesheets must list the activities being performed.  The timesheet should include all of the person’s time, not just the time spent on grant funded activities. </a:t>
            </a:r>
            <a:r>
              <a:rPr kumimoji="1" lang="en-US" sz="1200" i="1" kern="1200" dirty="0" smtClean="0">
                <a:solidFill>
                  <a:schemeClr val="tx1"/>
                </a:solidFill>
                <a:latin typeface="Arial" charset="0"/>
                <a:ea typeface="+mn-ea"/>
                <a:cs typeface="+mn-cs"/>
              </a:rPr>
              <a:t>There is a sample timesheet you may use, available on our website if applicable, or you may develop one for your agency. </a:t>
            </a:r>
          </a:p>
          <a:p>
            <a:pPr lvl="0"/>
            <a:endParaRPr kumimoji="1" lang="en-US" sz="1200" kern="1200" dirty="0" smtClean="0">
              <a:solidFill>
                <a:schemeClr val="tx1"/>
              </a:solidFill>
              <a:latin typeface="Arial" charset="0"/>
              <a:ea typeface="+mn-ea"/>
              <a:cs typeface="+mn-cs"/>
            </a:endParaRPr>
          </a:p>
          <a:p>
            <a:pPr lvl="0"/>
            <a:r>
              <a:rPr kumimoji="1" lang="en-US" sz="1200" kern="1200" dirty="0" smtClean="0">
                <a:solidFill>
                  <a:schemeClr val="tx1"/>
                </a:solidFill>
                <a:latin typeface="Arial" charset="0"/>
                <a:ea typeface="+mn-ea"/>
                <a:cs typeface="+mn-cs"/>
              </a:rPr>
              <a:t>Employee Time Sheet</a:t>
            </a:r>
            <a:endParaRPr kumimoji="1" lang="en-US" sz="1350" kern="1200" dirty="0" smtClean="0">
              <a:solidFill>
                <a:schemeClr val="tx1"/>
              </a:solidFill>
              <a:latin typeface="Arial" charset="0"/>
              <a:ea typeface="+mn-ea"/>
              <a:cs typeface="+mn-cs"/>
            </a:endParaRPr>
          </a:p>
          <a:p>
            <a:r>
              <a:rPr kumimoji="1" lang="en-US" sz="1200" kern="1200" dirty="0" smtClean="0">
                <a:solidFill>
                  <a:schemeClr val="tx1"/>
                </a:solidFill>
                <a:latin typeface="Arial" charset="0"/>
                <a:ea typeface="+mn-ea"/>
                <a:cs typeface="+mn-cs"/>
              </a:rPr>
              <a:t> </a:t>
            </a:r>
            <a:endParaRPr kumimoji="1" lang="en-US" sz="1350" kern="1200" dirty="0" smtClean="0">
              <a:solidFill>
                <a:schemeClr val="tx1"/>
              </a:solidFill>
              <a:latin typeface="Arial" charset="0"/>
              <a:ea typeface="+mn-ea"/>
              <a:cs typeface="+mn-cs"/>
            </a:endParaRPr>
          </a:p>
          <a:p>
            <a:pPr lvl="1"/>
            <a:r>
              <a:rPr kumimoji="1" lang="en-US" sz="1200" kern="1200" dirty="0" smtClean="0">
                <a:solidFill>
                  <a:schemeClr val="tx1"/>
                </a:solidFill>
                <a:latin typeface="Arial" charset="0"/>
                <a:ea typeface="+mn-ea"/>
                <a:cs typeface="+mn-cs"/>
              </a:rPr>
              <a:t>Hours worked on project and total hours – it’s important to remember report all your hours worked for the pay period even if those hours were not dedicated to the project.  The hours you wish to report under the grant should be reflected in the hours worked on project;</a:t>
            </a:r>
            <a:r>
              <a:rPr kumimoji="1" lang="en-US" sz="1200" kern="1200" baseline="0" dirty="0" smtClean="0">
                <a:solidFill>
                  <a:schemeClr val="tx1"/>
                </a:solidFill>
                <a:latin typeface="Arial" charset="0"/>
                <a:ea typeface="+mn-ea"/>
                <a:cs typeface="+mn-cs"/>
              </a:rPr>
              <a:t> y</a:t>
            </a:r>
            <a:r>
              <a:rPr kumimoji="1" lang="en-US" sz="1200" kern="1200" dirty="0" smtClean="0">
                <a:solidFill>
                  <a:schemeClr val="tx1"/>
                </a:solidFill>
                <a:latin typeface="Arial" charset="0"/>
                <a:ea typeface="+mn-ea"/>
                <a:cs typeface="+mn-cs"/>
              </a:rPr>
              <a:t>our timesheets should mirror the hours submitted in your SER </a:t>
            </a:r>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112643"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3843FEFE-6E49-45E0-BB7C-CDA34480D953}" type="slidenum">
              <a:rPr lang="en-US" sz="1300"/>
              <a:pPr algn="r" defTabSz="920518"/>
              <a:t>10</a:t>
            </a:fld>
            <a:endParaRPr lang="en-US" sz="1300" dirty="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p:spPr>
        <p:txBody>
          <a:bodyPr/>
          <a:lstStyle/>
          <a:p>
            <a:r>
              <a:rPr lang="en-US" dirty="0" smtClean="0"/>
              <a:t>To complete your SER, transfer your Excel expenditure category totals to the SER form.  All grant related expenses incurred for the month or quarter must be listed on this form to obtain reimbursement.  Expenses must be incurred during the grant period.  This form must be signed by the authorized grant official. </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mn-ea"/>
                <a:cs typeface="+mn-cs"/>
              </a:rPr>
              <a:t>Overlap Time Periods – When submitting your first and your last SER make sure to verify that the first pay period does not include hours incurred before the beginning of the grant cycle and that the final pay period doesn’t include hours incurred after the end of the grant cycle.  If we see this we’ll reduce the hours submitted to the standard 8 hr per day, 40 hour week.</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114691"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CC10B645-029C-4EAC-A7E8-6908E453D900}" type="slidenum">
              <a:rPr lang="en-US" sz="1300"/>
              <a:pPr algn="r" defTabSz="920518"/>
              <a:t>11</a:t>
            </a:fld>
            <a:endParaRPr lang="en-US" sz="1300" dirty="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p:spPr>
        <p:txBody>
          <a:bodyPr/>
          <a:lstStyle/>
          <a:p>
            <a:pPr eaLnBrk="1" hangingPunct="1"/>
            <a:r>
              <a:rPr lang="en-US" smtClean="0"/>
              <a:t>To complete the SER Personnel tab, the employee’s name must be entered at the top of each chart on the left-side of the screen.  The employee’s position must be added to the right of his or her name on the right-side of the screen. </a:t>
            </a:r>
          </a:p>
          <a:p>
            <a:pPr eaLnBrk="1" hangingPunct="1"/>
            <a:endParaRPr lang="en-US" smtClean="0"/>
          </a:p>
          <a:p>
            <a:pPr eaLnBrk="1" hangingPunct="1"/>
            <a:r>
              <a:rPr lang="en-US" smtClean="0"/>
              <a:t>The time period for each pay check needs to be listed in the far left column of each chart for each employee.  In the next column, titled gross pay, enter the gross amount paid per pay period.  This information must be entered for each employee on grant.  If the employee received overtime pay during a particular pay period, please list the overtime pay in the overtime column.  Please do not count the overtime pay twice.  Overtime pay should be subtracted from the gross amount in this case.  In addition, FICA, retirement, Insurance, SUTA, and Worker’s Comp needs to be entered for each employee for each pay period if budgeted. </a:t>
            </a:r>
          </a:p>
          <a:p>
            <a:pPr eaLnBrk="1" hangingPunct="1"/>
            <a:endParaRPr lang="en-US" smtClean="0"/>
          </a:p>
          <a:p>
            <a:pPr eaLnBrk="1" hangingPunct="1"/>
            <a:r>
              <a:rPr lang="en-US" smtClean="0"/>
              <a:t>The last two columns of each chart assist in determining the amount of time an employee spends working on this grant. The amount of hours an employee works on this grant should be added to the column titled “hours worked on project.”  The total hours worked during the pay period should be added in the last column to the right, titled “total hours”. These numbers will calculate the total percentage an employee worked on this grant. The total percentage of time an employee works on this grant must equal the amount of time the employee is approved to work in the budget. If the percentage is higher than the approved amount, the difference will be denied for reimbursement.  </a:t>
            </a:r>
          </a:p>
          <a:p>
            <a:pPr eaLnBrk="1" hangingPunct="1"/>
            <a:r>
              <a:rPr lang="en-US" smtClean="0"/>
              <a:t> </a:t>
            </a:r>
          </a:p>
          <a:p>
            <a:pPr eaLnBrk="1" hangingPunct="1"/>
            <a:r>
              <a:rPr lang="en-US" smtClean="0"/>
              <a:t>Volunteer time should be shown in a separate chart in the 4th column. Do not list each volunteer individually. All volunteer hours need to be combined for each month and listed together. The total volunteer dollars recorded in the “volunteer” column are carried over from the CJCC monthly volunteer time record. There should be one entry for each month.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5B1EF9C-3050-4BF5-AF5C-4443E89EACFB}" type="datetime1">
              <a:rPr lang="en-US"/>
              <a:pPr>
                <a:defRPr/>
              </a:pPr>
              <a:t>10/25/2013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16730E1-8703-4E28-B246-261CD6FC037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62168B-788E-4C43-9D09-3B2A2547C603}" type="datetime1">
              <a:rPr lang="en-US"/>
              <a:pPr>
                <a:defRPr/>
              </a:pPr>
              <a:t>10/25/2013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D0605CD-2CE2-4545-9B46-6B634C8527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FCA1F85-2087-43B0-B5F3-F98F49629CBD}" type="datetime1">
              <a:rPr lang="en-US"/>
              <a:pPr>
                <a:defRPr/>
              </a:pPr>
              <a:t>10/25/2013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265509C-6368-475D-A3F1-B39301824E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5B1EF9C-3050-4BF5-AF5C-4443E89EACFB}" type="datetime1">
              <a:rPr lang="en-US" smtClean="0"/>
              <a:pPr>
                <a:defRPr/>
              </a:pPr>
              <a:t>10/25/2013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6730E1-8703-4E28-B246-261CD6FC037A}"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C466289-B99C-447E-B68D-C61E9A35E2A4}" type="datetime1">
              <a:rPr lang="en-US" smtClean="0"/>
              <a:pPr>
                <a:defRPr/>
              </a:pPr>
              <a:t>10/25/2013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DA16F1-7977-4B54-AB7B-DFFCF4F8456E}"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11D0F26-93CA-47B5-8886-13DF732F2768}" type="datetime1">
              <a:rPr lang="en-US" smtClean="0"/>
              <a:pPr>
                <a:defRPr/>
              </a:pPr>
              <a:t>10/25/2013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CD383-EB8B-4320-AA13-2589E1496C45}"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8A867B3-AAFC-421F-B404-19F24F2BCCA1}" type="datetime1">
              <a:rPr lang="en-US" smtClean="0"/>
              <a:pPr>
                <a:defRPr/>
              </a:pPr>
              <a:t>10/25/2013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0A04B9-7E74-4EBB-A5EE-9B36FCAAE5F2}"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CD24204-3FF6-432A-B7FA-AFC2C262D0E4}" type="datetime1">
              <a:rPr lang="en-US" smtClean="0"/>
              <a:pPr>
                <a:defRPr/>
              </a:pPr>
              <a:t>10/25/2013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EF33C2-9D01-469D-99E2-C399457BEF09}"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748F55B-21E0-4D4A-8788-5042CE1EE93D}" type="datetime1">
              <a:rPr lang="en-US" smtClean="0"/>
              <a:pPr>
                <a:defRPr/>
              </a:pPr>
              <a:t>10/25/2013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0483F1B-FA17-4B4A-89AA-7B1F7AFA30D5}"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58ABEE7-DB19-4ED2-BAA3-566FD86001ED}" type="datetime1">
              <a:rPr lang="en-US" smtClean="0"/>
              <a:pPr>
                <a:defRPr/>
              </a:pPr>
              <a:t>10/25/2013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CB53A31-4A57-4AAE-936D-C38F36885BF2}"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642F504-EAEC-465F-BDA9-528A31A9354D}" type="datetime1">
              <a:rPr lang="en-US" smtClean="0"/>
              <a:pPr>
                <a:defRPr/>
              </a:pPr>
              <a:t>10/25/2013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F904C1-277D-4B5F-8217-9CE144778C2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C466289-B99C-447E-B68D-C61E9A35E2A4}" type="datetime1">
              <a:rPr lang="en-US"/>
              <a:pPr>
                <a:defRPr/>
              </a:pPr>
              <a:t>10/25/2013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5DA16F1-7977-4B54-AB7B-DFFCF4F8456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AF84C7-41CF-47B2-A6E4-DE0F3B04AF3C}" type="datetime1">
              <a:rPr lang="en-US" smtClean="0"/>
              <a:pPr>
                <a:defRPr/>
              </a:pPr>
              <a:t>10/25/2013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D7ACD2-9BBC-4A8D-9D9A-D41394F1CD50}"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662168B-788E-4C43-9D09-3B2A2547C603}" type="datetime1">
              <a:rPr lang="en-US" smtClean="0"/>
              <a:pPr>
                <a:defRPr/>
              </a:pPr>
              <a:t>10/25/2013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0605CD-2CE2-4545-9B46-6B634C852700}"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FCA1F85-2087-43B0-B5F3-F98F49629CBD}" type="datetime1">
              <a:rPr lang="en-US" smtClean="0"/>
              <a:pPr>
                <a:defRPr/>
              </a:pPr>
              <a:t>10/25/2013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65509C-6368-475D-A3F1-B39301824ED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1D0F26-93CA-47B5-8886-13DF732F2768}" type="datetime1">
              <a:rPr lang="en-US"/>
              <a:pPr>
                <a:defRPr/>
              </a:pPr>
              <a:t>10/25/2013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8CD383-EB8B-4320-AA13-2589E1496C4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8A867B3-AAFC-421F-B404-19F24F2BCCA1}" type="datetime1">
              <a:rPr lang="en-US"/>
              <a:pPr>
                <a:defRPr/>
              </a:pPr>
              <a:t>10/25/2013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00A04B9-7E74-4EBB-A5EE-9B36FCAAE5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CD24204-3FF6-432A-B7FA-AFC2C262D0E4}" type="datetime1">
              <a:rPr lang="en-US"/>
              <a:pPr>
                <a:defRPr/>
              </a:pPr>
              <a:t>10/25/2013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9EF33C2-9D01-469D-99E2-C399457BEF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748F55B-21E0-4D4A-8788-5042CE1EE93D}" type="datetime1">
              <a:rPr lang="en-US"/>
              <a:pPr>
                <a:defRPr/>
              </a:pPr>
              <a:t>10/25/2013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0483F1B-FA17-4B4A-89AA-7B1F7AFA30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58ABEE7-DB19-4ED2-BAA3-566FD86001ED}" type="datetime1">
              <a:rPr lang="en-US"/>
              <a:pPr>
                <a:defRPr/>
              </a:pPr>
              <a:t>10/25/2013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CB53A31-4A57-4AAE-936D-C38F36885B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642F504-EAEC-465F-BDA9-528A31A9354D}" type="datetime1">
              <a:rPr lang="en-US"/>
              <a:pPr>
                <a:defRPr/>
              </a:pPr>
              <a:t>10/25/2013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3F904C1-277D-4B5F-8217-9CE144778C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6AF84C7-41CF-47B2-A6E4-DE0F3B04AF3C}" type="datetime1">
              <a:rPr lang="en-US"/>
              <a:pPr>
                <a:defRPr/>
              </a:pPr>
              <a:t>10/25/2013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CD7ACD2-9BBC-4A8D-9D9A-D41394F1CD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410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340D6A5-7D0E-4F85-A41B-8FE3A76FF9D2}" type="datetime1">
              <a:rPr lang="en-US"/>
              <a:pPr>
                <a:defRPr/>
              </a:pPr>
              <a:t>10/25/2013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AD98634-E98C-4FBA-A944-21AF0ABEC259}" type="slidenum">
              <a:rPr lang="en-US"/>
              <a:pPr>
                <a:defRPr/>
              </a:pPr>
              <a:t>‹#›</a:t>
            </a:fld>
            <a:endParaRPr lang="en-US"/>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26" r:id="rId1"/>
    <p:sldLayoutId id="2147484014" r:id="rId2"/>
    <p:sldLayoutId id="2147484027" r:id="rId3"/>
    <p:sldLayoutId id="2147484013" r:id="rId4"/>
    <p:sldLayoutId id="2147484012" r:id="rId5"/>
    <p:sldLayoutId id="2147484011" r:id="rId6"/>
    <p:sldLayoutId id="2147484010" r:id="rId7"/>
    <p:sldLayoutId id="2147484009" r:id="rId8"/>
    <p:sldLayoutId id="2147484028" r:id="rId9"/>
    <p:sldLayoutId id="2147484008" r:id="rId10"/>
    <p:sldLayoutId id="214748400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66C7D"/>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66C7D"/>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BB76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40D6A5-7D0E-4F85-A41B-8FE3A76FF9D2}" type="datetime1">
              <a:rPr lang="en-US" smtClean="0"/>
              <a:pPr>
                <a:defRPr/>
              </a:pPr>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AD98634-E98C-4FBA-A944-21AF0ABEC25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533400" y="2133600"/>
            <a:ext cx="7772400" cy="1143000"/>
          </a:xfrm>
        </p:spPr>
        <p:txBody>
          <a:bodyPr anchor="ctr">
            <a:normAutofit fontScale="90000"/>
          </a:bodyPr>
          <a:lstStyle/>
          <a:p>
            <a:pPr algn="l" eaLnBrk="1" fontAlgn="auto" hangingPunct="1">
              <a:spcAft>
                <a:spcPts val="0"/>
              </a:spcAft>
              <a:defRPr/>
            </a:pPr>
            <a:r>
              <a:rPr lang="en-US" dirty="0" smtClean="0">
                <a:solidFill>
                  <a:schemeClr val="tx1"/>
                </a:solidFill>
              </a:rPr>
              <a:t>Breakout Session</a:t>
            </a:r>
            <a:br>
              <a:rPr lang="en-US" dirty="0" smtClean="0">
                <a:solidFill>
                  <a:schemeClr val="tx1"/>
                </a:solidFill>
              </a:rPr>
            </a:br>
            <a:r>
              <a:rPr lang="en-US" dirty="0" smtClean="0">
                <a:solidFill>
                  <a:schemeClr val="tx1"/>
                </a:solidFill>
              </a:rPr>
              <a:t>Financial Reporting (SERs)</a:t>
            </a:r>
          </a:p>
        </p:txBody>
      </p:sp>
      <p:sp>
        <p:nvSpPr>
          <p:cNvPr id="9219" name="Rectangle 5"/>
          <p:cNvSpPr>
            <a:spLocks noGrp="1" noChangeArrowheads="1"/>
          </p:cNvSpPr>
          <p:nvPr>
            <p:ph type="subTitle" idx="1"/>
          </p:nvPr>
        </p:nvSpPr>
        <p:spPr>
          <a:xfrm>
            <a:off x="4673600" y="2927350"/>
            <a:ext cx="3657600" cy="1822450"/>
          </a:xfrm>
        </p:spPr>
        <p:txBody>
          <a:bodyPr anchor="b"/>
          <a:lstStyle/>
          <a:p>
            <a:pPr marR="0" eaLnBrk="1" hangingPunct="1">
              <a:buFont typeface="Wingdings" pitchFamily="2" charset="2"/>
              <a:buNone/>
            </a:pPr>
            <a:r>
              <a:rPr lang="en-US" dirty="0" smtClean="0">
                <a:solidFill>
                  <a:schemeClr val="tx2"/>
                </a:solidFill>
              </a:rPr>
              <a:t>October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33400" y="457200"/>
            <a:ext cx="8001000" cy="1143000"/>
          </a:xfrm>
        </p:spPr>
        <p:txBody>
          <a:bodyPr>
            <a:normAutofit fontScale="90000"/>
          </a:bodyPr>
          <a:lstStyle/>
          <a:p>
            <a:pPr algn="ctr" eaLnBrk="1" hangingPunct="1"/>
            <a:r>
              <a:rPr lang="en-US" sz="4500" b="1" dirty="0" err="1" smtClean="0"/>
              <a:t>Subgrant</a:t>
            </a:r>
            <a:r>
              <a:rPr lang="en-US" sz="4500" b="1" dirty="0" smtClean="0"/>
              <a:t> Expenditure Report [SER]</a:t>
            </a:r>
          </a:p>
        </p:txBody>
      </p:sp>
      <p:sp>
        <p:nvSpPr>
          <p:cNvPr id="20483" name="Rectangle 3"/>
          <p:cNvSpPr>
            <a:spLocks noGrp="1" noChangeArrowheads="1"/>
          </p:cNvSpPr>
          <p:nvPr>
            <p:ph type="body" idx="4294967295"/>
          </p:nvPr>
        </p:nvSpPr>
        <p:spPr>
          <a:xfrm>
            <a:off x="533400" y="2057400"/>
            <a:ext cx="8001000" cy="2514600"/>
          </a:xfrm>
        </p:spPr>
        <p:txBody>
          <a:bodyPr>
            <a:normAutofit lnSpcReduction="10000"/>
          </a:bodyPr>
          <a:lstStyle/>
          <a:p>
            <a:pPr eaLnBrk="1" hangingPunct="1">
              <a:lnSpc>
                <a:spcPct val="80000"/>
              </a:lnSpc>
              <a:buClr>
                <a:srgbClr val="8CADAE"/>
              </a:buClr>
            </a:pPr>
            <a:r>
              <a:rPr lang="en-US" sz="2400" dirty="0" smtClean="0"/>
              <a:t>Transfer Excel expenditure category totals to the SER/Request for Funds form</a:t>
            </a:r>
          </a:p>
          <a:p>
            <a:pPr eaLnBrk="1" hangingPunct="1">
              <a:lnSpc>
                <a:spcPct val="80000"/>
              </a:lnSpc>
              <a:buClr>
                <a:srgbClr val="8CADAE"/>
              </a:buClr>
              <a:buNone/>
            </a:pPr>
            <a:endParaRPr lang="en-US" sz="2400" dirty="0" smtClean="0"/>
          </a:p>
          <a:p>
            <a:pPr eaLnBrk="1" hangingPunct="1">
              <a:lnSpc>
                <a:spcPct val="80000"/>
              </a:lnSpc>
              <a:buClr>
                <a:srgbClr val="8CADAE"/>
              </a:buClr>
            </a:pPr>
            <a:r>
              <a:rPr lang="en-US" sz="2400" dirty="0" smtClean="0"/>
              <a:t>All grant related expenses incurred for the month/quarter must be listed on this form to obtain reimbursement</a:t>
            </a:r>
          </a:p>
          <a:p>
            <a:pPr eaLnBrk="1" hangingPunct="1">
              <a:lnSpc>
                <a:spcPct val="80000"/>
              </a:lnSpc>
              <a:buClr>
                <a:srgbClr val="8CADAE"/>
              </a:buClr>
              <a:buNone/>
            </a:pPr>
            <a:endParaRPr lang="en-US" sz="2400" dirty="0" smtClean="0"/>
          </a:p>
          <a:p>
            <a:pPr eaLnBrk="1" hangingPunct="1">
              <a:lnSpc>
                <a:spcPct val="80000"/>
              </a:lnSpc>
              <a:buClr>
                <a:srgbClr val="8CADAE"/>
              </a:buClr>
            </a:pPr>
            <a:r>
              <a:rPr lang="en-US" sz="2400" dirty="0" smtClean="0"/>
              <a:t>Expenses must be incurred during the grant period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cstate="print"/>
          <a:srcRect l="14761" r="11905" b="4286"/>
          <a:stretch>
            <a:fillRect/>
          </a:stretch>
        </p:blipFill>
        <p:spPr bwMode="auto">
          <a:xfrm>
            <a:off x="0" y="0"/>
            <a:ext cx="9144000" cy="690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p:cNvPicPr>
            <a:picLocks noChangeAspect="1" noChangeArrowheads="1"/>
          </p:cNvPicPr>
          <p:nvPr/>
        </p:nvPicPr>
        <p:blipFill>
          <a:blip r:embed="rId2" cstate="print"/>
          <a:srcRect/>
          <a:stretch>
            <a:fillRect/>
          </a:stretch>
        </p:blipFill>
        <p:spPr bwMode="auto">
          <a:xfrm>
            <a:off x="-304800" y="-85725"/>
            <a:ext cx="9753600" cy="7029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714"/>
          <p:cNvSpPr>
            <a:spLocks noGrp="1"/>
          </p:cNvSpPr>
          <p:nvPr>
            <p:ph type="title"/>
          </p:nvPr>
        </p:nvSpPr>
        <p:spPr>
          <a:xfrm>
            <a:off x="457200" y="685800"/>
            <a:ext cx="8229600" cy="590550"/>
          </a:xfrm>
        </p:spPr>
        <p:txBody>
          <a:bodyPr/>
          <a:lstStyle/>
          <a:p>
            <a:pPr algn="ctr"/>
            <a:r>
              <a:rPr lang="en-US" sz="2800" smtClean="0"/>
              <a:t>Travel Expense Statement Form</a:t>
            </a:r>
          </a:p>
        </p:txBody>
      </p:sp>
      <p:pic>
        <p:nvPicPr>
          <p:cNvPr id="189080" name="Picture 1688"/>
          <p:cNvPicPr>
            <a:picLocks noChangeAspect="1" noChangeArrowheads="1"/>
          </p:cNvPicPr>
          <p:nvPr/>
        </p:nvPicPr>
        <p:blipFill>
          <a:blip r:embed="rId2" cstate="print"/>
          <a:srcRect/>
          <a:stretch>
            <a:fillRect/>
          </a:stretch>
        </p:blipFill>
        <p:spPr bwMode="auto">
          <a:xfrm>
            <a:off x="381000" y="1447800"/>
            <a:ext cx="8229600" cy="5275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457200" y="685800"/>
            <a:ext cx="8229600" cy="476250"/>
          </a:xfrm>
        </p:spPr>
        <p:txBody>
          <a:bodyPr/>
          <a:lstStyle/>
          <a:p>
            <a:r>
              <a:rPr lang="en-US" sz="2400" b="1" smtClean="0"/>
              <a:t>Travel Expense Form- Page 2</a:t>
            </a:r>
          </a:p>
        </p:txBody>
      </p:sp>
      <p:sp>
        <p:nvSpPr>
          <p:cNvPr id="189506" name="Line 6210"/>
          <p:cNvSpPr>
            <a:spLocks noChangeShapeType="1"/>
          </p:cNvSpPr>
          <p:nvPr/>
        </p:nvSpPr>
        <p:spPr bwMode="auto">
          <a:xfrm>
            <a:off x="6900863" y="-1520825"/>
            <a:ext cx="0" cy="0"/>
          </a:xfrm>
          <a:prstGeom prst="line">
            <a:avLst/>
          </a:prstGeom>
          <a:noFill/>
          <a:ln w="12700" cap="rnd">
            <a:solidFill>
              <a:srgbClr val="000000"/>
            </a:solidFill>
            <a:miter lim="800000"/>
            <a:headEnd/>
            <a:tailEnd/>
          </a:ln>
          <a:effectLst/>
        </p:spPr>
        <p:txBody>
          <a:bodyPr wrap="none"/>
          <a:lstStyle/>
          <a:p>
            <a:endParaRPr lang="en-US"/>
          </a:p>
        </p:txBody>
      </p:sp>
      <p:sp>
        <p:nvSpPr>
          <p:cNvPr id="189517" name="Line 6221"/>
          <p:cNvSpPr>
            <a:spLocks noChangeShapeType="1"/>
          </p:cNvSpPr>
          <p:nvPr/>
        </p:nvSpPr>
        <p:spPr bwMode="auto">
          <a:xfrm>
            <a:off x="9186863" y="-1520825"/>
            <a:ext cx="0" cy="0"/>
          </a:xfrm>
          <a:prstGeom prst="line">
            <a:avLst/>
          </a:prstGeom>
          <a:noFill/>
          <a:ln w="12700" cap="rnd">
            <a:solidFill>
              <a:srgbClr val="000000"/>
            </a:solidFill>
            <a:miter lim="800000"/>
            <a:headEnd/>
            <a:tailEnd/>
          </a:ln>
          <a:effectLst/>
        </p:spPr>
        <p:txBody>
          <a:bodyPr wrap="none"/>
          <a:lstStyle/>
          <a:p>
            <a:endParaRPr lang="en-US"/>
          </a:p>
        </p:txBody>
      </p:sp>
      <p:pic>
        <p:nvPicPr>
          <p:cNvPr id="193939" name="Picture 10643"/>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8" name="Picture 4"/>
          <p:cNvPicPr>
            <a:picLocks noChangeAspect="1" noChangeArrowheads="1"/>
          </p:cNvPicPr>
          <p:nvPr/>
        </p:nvPicPr>
        <p:blipFill>
          <a:blip r:embed="rId2" cstate="print"/>
          <a:srcRect/>
          <a:stretch>
            <a:fillRect/>
          </a:stretch>
        </p:blipFill>
        <p:spPr bwMode="auto">
          <a:xfrm>
            <a:off x="-304800" y="-85725"/>
            <a:ext cx="9753600" cy="7029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4648200" y="0"/>
            <a:ext cx="4495800" cy="68580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l="42973" t="8739" r="33243" b="56310"/>
          <a:stretch>
            <a:fillRect/>
          </a:stretch>
        </p:blipFill>
        <p:spPr bwMode="auto">
          <a:xfrm>
            <a:off x="0" y="0"/>
            <a:ext cx="4648200" cy="6856413"/>
          </a:xfrm>
          <a:prstGeom prst="rect">
            <a:avLst/>
          </a:prstGeom>
          <a:noFill/>
          <a:ln w="9525">
            <a:noFill/>
            <a:miter lim="800000"/>
            <a:headEnd/>
            <a:tailEnd/>
          </a:ln>
        </p:spPr>
      </p:pic>
      <p:sp>
        <p:nvSpPr>
          <p:cNvPr id="7" name="Right Arrow 6"/>
          <p:cNvSpPr/>
          <p:nvPr/>
        </p:nvSpPr>
        <p:spPr>
          <a:xfrm rot="2464702">
            <a:off x="770352" y="4386168"/>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8008543" y="761787"/>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ket 9"/>
          <p:cNvSpPr/>
          <p:nvPr/>
        </p:nvSpPr>
        <p:spPr>
          <a:xfrm>
            <a:off x="8610600" y="1600200"/>
            <a:ext cx="152400" cy="13716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p:cNvSpPr/>
          <p:nvPr/>
        </p:nvSpPr>
        <p:spPr>
          <a:xfrm>
            <a:off x="7924800" y="1600200"/>
            <a:ext cx="228600" cy="13716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09600" y="762000"/>
            <a:ext cx="8001000" cy="1143000"/>
          </a:xfrm>
        </p:spPr>
        <p:txBody>
          <a:bodyPr/>
          <a:lstStyle/>
          <a:p>
            <a:pPr algn="ctr" eaLnBrk="1" hangingPunct="1"/>
            <a:r>
              <a:rPr lang="en-US" smtClean="0"/>
              <a:t>SER Excel Report</a:t>
            </a:r>
          </a:p>
        </p:txBody>
      </p:sp>
      <p:sp>
        <p:nvSpPr>
          <p:cNvPr id="126979" name="Rectangle 3"/>
          <p:cNvSpPr>
            <a:spLocks noGrp="1" noChangeArrowheads="1"/>
          </p:cNvSpPr>
          <p:nvPr>
            <p:ph type="body" idx="4294967295"/>
          </p:nvPr>
        </p:nvSpPr>
        <p:spPr>
          <a:xfrm>
            <a:off x="457200" y="2362200"/>
            <a:ext cx="8001000" cy="3733800"/>
          </a:xfrm>
        </p:spPr>
        <p:txBody>
          <a:bodyPr>
            <a:normAutofit/>
          </a:bodyPr>
          <a:lstStyle/>
          <a:p>
            <a:pPr algn="ctr" eaLnBrk="1" hangingPunct="1">
              <a:buClr>
                <a:srgbClr val="8CADAE"/>
              </a:buClr>
              <a:buFont typeface="Wingdings" pitchFamily="2" charset="2"/>
              <a:buNone/>
            </a:pPr>
            <a:r>
              <a:rPr lang="en-US" sz="4800" b="1" i="1" smtClean="0">
                <a:effectLst>
                  <a:outerShdw blurRad="38100" dist="38100" dir="2700000" algn="tl">
                    <a:srgbClr val="C0C0C0"/>
                  </a:outerShdw>
                </a:effectLst>
              </a:rPr>
              <a:t>If it’s not listed in your approved budget, you cannot claim it!</a:t>
            </a:r>
          </a:p>
          <a:p>
            <a:pPr algn="ctr" eaLnBrk="1" hangingPunct="1">
              <a:buClr>
                <a:srgbClr val="8CADAE"/>
              </a:buClr>
              <a:buFont typeface="Wingdings" pitchFamily="2" charset="2"/>
              <a:buNone/>
            </a:pPr>
            <a:endParaRPr lang="en-US" sz="3600" b="1" i="1" smtClean="0">
              <a:effectLst>
                <a:outerShdw blurRad="38100" dist="38100" dir="2700000" algn="tl">
                  <a:srgbClr val="C0C0C0"/>
                </a:outerShdw>
              </a:effectLst>
            </a:endParaRPr>
          </a:p>
          <a:p>
            <a:pPr algn="ctr" eaLnBrk="1" hangingPunct="1">
              <a:buClr>
                <a:srgbClr val="8CADAE"/>
              </a:buClr>
              <a:buFont typeface="Wingdings" pitchFamily="2" charset="2"/>
              <a:buNone/>
            </a:pPr>
            <a:endParaRPr lang="en-US" sz="3600" b="1" i="1" smtClean="0">
              <a:effectLst>
                <a:outerShdw blurRad="38100" dist="38100" dir="2700000" algn="tl">
                  <a:srgbClr val="C0C0C0"/>
                </a:outerShdw>
              </a:effectLst>
            </a:endParaRPr>
          </a:p>
          <a:p>
            <a:pPr algn="ctr" eaLnBrk="1" hangingPunct="1">
              <a:buClr>
                <a:srgbClr val="8CADAE"/>
              </a:buClr>
              <a:buFont typeface="Wingdings" pitchFamily="2" charset="2"/>
              <a:buNone/>
            </a:pPr>
            <a:endParaRPr lang="en-US" sz="4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33400" y="990600"/>
            <a:ext cx="8001000" cy="1143000"/>
          </a:xfrm>
        </p:spPr>
        <p:txBody>
          <a:bodyPr>
            <a:normAutofit fontScale="90000"/>
          </a:bodyPr>
          <a:lstStyle/>
          <a:p>
            <a:pPr eaLnBrk="1" fontAlgn="auto" hangingPunct="1">
              <a:spcAft>
                <a:spcPts val="0"/>
              </a:spcAft>
              <a:defRPr/>
            </a:pPr>
            <a:r>
              <a:rPr lang="en-US" dirty="0" smtClean="0"/>
              <a:t>Why is My Reimbursement Check Less Than I Requested?</a:t>
            </a:r>
          </a:p>
        </p:txBody>
      </p:sp>
      <p:sp>
        <p:nvSpPr>
          <p:cNvPr id="63491" name="Rectangle 3"/>
          <p:cNvSpPr>
            <a:spLocks noGrp="1" noChangeArrowheads="1"/>
          </p:cNvSpPr>
          <p:nvPr>
            <p:ph type="body" idx="4294967295"/>
          </p:nvPr>
        </p:nvSpPr>
        <p:spPr>
          <a:xfrm>
            <a:off x="381000" y="2590800"/>
            <a:ext cx="8001000" cy="4267200"/>
          </a:xfrm>
        </p:spPr>
        <p:txBody>
          <a:bodyPr/>
          <a:lstStyle/>
          <a:p>
            <a:pPr eaLnBrk="1" hangingPunct="1"/>
            <a:r>
              <a:rPr lang="en-US" dirty="0" smtClean="0"/>
              <a:t>Mathematical Errors</a:t>
            </a:r>
          </a:p>
          <a:p>
            <a:pPr eaLnBrk="1" hangingPunct="1">
              <a:buNone/>
            </a:pPr>
            <a:endParaRPr lang="en-US" dirty="0" smtClean="0"/>
          </a:p>
          <a:p>
            <a:pPr eaLnBrk="1" hangingPunct="1"/>
            <a:r>
              <a:rPr lang="en-US" dirty="0" smtClean="0"/>
              <a:t>Not Signed by Authorized Official or Designee</a:t>
            </a:r>
          </a:p>
          <a:p>
            <a:pPr eaLnBrk="1" hangingPunct="1">
              <a:buNone/>
            </a:pPr>
            <a:endParaRPr lang="en-US" dirty="0" smtClean="0"/>
          </a:p>
          <a:p>
            <a:pPr eaLnBrk="1" hangingPunct="1"/>
            <a:r>
              <a:rPr lang="en-US" dirty="0" smtClean="0"/>
              <a:t>Expenses outside of grant period</a:t>
            </a:r>
          </a:p>
          <a:p>
            <a:pPr eaLnBrk="1" hangingPunct="1">
              <a:buNone/>
            </a:pPr>
            <a:endParaRPr lang="en-US" dirty="0" smtClean="0"/>
          </a:p>
          <a:p>
            <a:pPr eaLnBrk="1" hangingPunct="1"/>
            <a:r>
              <a:rPr lang="en-US" dirty="0" smtClean="0"/>
              <a:t>Expenditures submitted not on approved grant budget</a:t>
            </a:r>
          </a:p>
        </p:txBody>
      </p:sp>
      <p:pic>
        <p:nvPicPr>
          <p:cNvPr id="63492" name="Picture 4" descr="BS00608_"/>
          <p:cNvPicPr>
            <a:picLocks noChangeAspect="1" noChangeArrowheads="1"/>
          </p:cNvPicPr>
          <p:nvPr/>
        </p:nvPicPr>
        <p:blipFill>
          <a:blip r:embed="rId3" cstate="print"/>
          <a:srcRect/>
          <a:stretch>
            <a:fillRect/>
          </a:stretch>
        </p:blipFill>
        <p:spPr bwMode="auto">
          <a:xfrm>
            <a:off x="6781800" y="1484313"/>
            <a:ext cx="1314450" cy="141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914400" y="0"/>
            <a:ext cx="7315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smtClean="0"/>
          </a:p>
        </p:txBody>
      </p:sp>
      <p:sp>
        <p:nvSpPr>
          <p:cNvPr id="48131" name="Rectangle 3"/>
          <p:cNvSpPr>
            <a:spLocks noGrp="1" noChangeArrowheads="1"/>
          </p:cNvSpPr>
          <p:nvPr>
            <p:ph idx="1"/>
          </p:nvPr>
        </p:nvSpPr>
        <p:spPr/>
        <p:txBody>
          <a:bodyPr/>
          <a:lstStyle/>
          <a:p>
            <a:pPr eaLnBrk="1" hangingPunct="1"/>
            <a:endParaRPr lang="en-US" smtClean="0"/>
          </a:p>
        </p:txBody>
      </p:sp>
      <p:pic>
        <p:nvPicPr>
          <p:cNvPr id="48132" name="Picture 4"/>
          <p:cNvPicPr>
            <a:picLocks noChangeAspect="1" noChangeArrowheads="1"/>
          </p:cNvPicPr>
          <p:nvPr/>
        </p:nvPicPr>
        <p:blipFill>
          <a:blip r:embed="rId3" cstate="print"/>
          <a:srcRect l="42973" t="8739" r="33243" b="56310"/>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696" name="Picture 2496"/>
          <p:cNvPicPr>
            <a:picLocks noChangeAspect="1" noChangeArrowheads="1"/>
          </p:cNvPicPr>
          <p:nvPr/>
        </p:nvPicPr>
        <p:blipFill>
          <a:blip r:embed="rId3" cstate="print"/>
          <a:srcRect/>
          <a:stretch>
            <a:fillRect/>
          </a:stretch>
        </p:blipFill>
        <p:spPr bwMode="auto">
          <a:xfrm>
            <a:off x="0" y="476250"/>
            <a:ext cx="9144000" cy="638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399" y="304800"/>
          <a:ext cx="8839201" cy="6019799"/>
        </p:xfrm>
        <a:graphic>
          <a:graphicData uri="http://schemas.openxmlformats.org/drawingml/2006/table">
            <a:tbl>
              <a:tblPr/>
              <a:tblGrid>
                <a:gridCol w="1123717"/>
                <a:gridCol w="6721293"/>
                <a:gridCol w="994191"/>
              </a:tblGrid>
              <a:tr h="184122">
                <a:tc gridSpan="2">
                  <a:txBody>
                    <a:bodyPr/>
                    <a:lstStyle/>
                    <a:p>
                      <a:pPr algn="ctr" fontAlgn="b"/>
                      <a:r>
                        <a:rPr lang="en-US" sz="1100" b="1" i="0" u="none" strike="noStrike" dirty="0">
                          <a:latin typeface="Arial"/>
                        </a:rPr>
                        <a:t>                        CJCC Grants Administration</a:t>
                      </a:r>
                    </a:p>
                  </a:txBody>
                  <a:tcPr marL="6103" marR="6103" marT="6103"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r>
              <a:tr h="184122">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c>
                  <a:txBody>
                    <a:bodyPr/>
                    <a:lstStyle/>
                    <a:p>
                      <a:pPr algn="ctr" fontAlgn="b"/>
                      <a:endParaRPr lang="en-US" sz="600" b="1" i="0" u="none" strike="noStrike">
                        <a:latin typeface="Arial"/>
                      </a:endParaRPr>
                    </a:p>
                  </a:txBody>
                  <a:tcPr marL="6103" marR="6103" marT="6103" marB="0" anchor="b">
                    <a:lnL>
                      <a:noFill/>
                    </a:lnL>
                    <a:lnR>
                      <a:noFill/>
                    </a:lnR>
                    <a:lnT>
                      <a:noFill/>
                    </a:lnT>
                    <a:lnB>
                      <a:noFill/>
                    </a:lnB>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r>
              <a:tr h="324077">
                <a:tc>
                  <a:txBody>
                    <a:bodyPr/>
                    <a:lstStyle/>
                    <a:p>
                      <a:pPr algn="r" fontAlgn="b"/>
                      <a:r>
                        <a:rPr lang="en-US" sz="800" b="0" i="0" u="none" strike="noStrike">
                          <a:latin typeface="Arial"/>
                        </a:rPr>
                        <a:t>Agency Name:</a:t>
                      </a:r>
                    </a:p>
                  </a:txBody>
                  <a:tcPr marL="6103" marR="6103" marT="6103" marB="0" anchor="b">
                    <a:lnL>
                      <a:noFill/>
                    </a:lnL>
                    <a:lnR>
                      <a:noFill/>
                    </a:lnR>
                    <a:lnT>
                      <a:noFill/>
                    </a:lnT>
                    <a:lnB>
                      <a:noFill/>
                    </a:lnB>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r>
              <a:tr h="324077">
                <a:tc>
                  <a:txBody>
                    <a:bodyPr/>
                    <a:lstStyle/>
                    <a:p>
                      <a:pPr algn="l" fontAlgn="b"/>
                      <a:r>
                        <a:rPr lang="en-US" sz="800" b="0" i="0" u="none" strike="noStrike">
                          <a:latin typeface="Arial"/>
                        </a:rPr>
                        <a:t>Month &amp; Year:</a:t>
                      </a:r>
                    </a:p>
                  </a:txBody>
                  <a:tcPr marL="6103" marR="6103" marT="6103" marB="0" anchor="b">
                    <a:lnL>
                      <a:noFill/>
                    </a:lnL>
                    <a:lnR>
                      <a:noFill/>
                    </a:lnR>
                    <a:lnT>
                      <a:noFill/>
                    </a:lnT>
                    <a:lnB>
                      <a:noFill/>
                    </a:lnB>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r>
              <a:tr h="174096">
                <a:tc>
                  <a:txBody>
                    <a:bodyPr/>
                    <a:lstStyle/>
                    <a:p>
                      <a:pPr algn="l" fontAlgn="b"/>
                      <a:r>
                        <a:rPr lang="en-US" sz="800" b="0" i="0" u="none" strike="noStrike">
                          <a:latin typeface="Arial"/>
                        </a:rPr>
                        <a:t>Subgrant No.:</a:t>
                      </a:r>
                    </a:p>
                  </a:txBody>
                  <a:tcPr marL="6103" marR="6103" marT="6103" marB="0" anchor="b">
                    <a:lnL>
                      <a:noFill/>
                    </a:lnL>
                    <a:lnR>
                      <a:noFill/>
                    </a:lnR>
                    <a:lnT>
                      <a:noFill/>
                    </a:lnT>
                    <a:lnB>
                      <a:noFill/>
                    </a:lnB>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c>
                  <a:txBody>
                    <a:bodyPr/>
                    <a:lstStyle/>
                    <a:p>
                      <a:pPr algn="l" fontAlgn="b"/>
                      <a:endParaRPr lang="en-US" sz="800" b="0" i="0" u="none" strike="noStrike">
                        <a:latin typeface="Arial"/>
                      </a:endParaRPr>
                    </a:p>
                  </a:txBody>
                  <a:tcPr marL="6103" marR="6103" marT="6103" marB="0" anchor="b">
                    <a:lnL>
                      <a:noFill/>
                    </a:lnL>
                    <a:lnR>
                      <a:noFill/>
                    </a:lnR>
                    <a:lnT>
                      <a:noFill/>
                    </a:lnT>
                    <a:lnB>
                      <a:noFill/>
                    </a:lnB>
                  </a:tcPr>
                </a:tc>
              </a:tr>
              <a:tr h="231602">
                <a:tc>
                  <a:txBody>
                    <a:bodyPr/>
                    <a:lstStyle/>
                    <a:p>
                      <a:pPr algn="l" fontAlgn="b"/>
                      <a:endParaRPr lang="en-US" sz="800" b="0" i="0" u="none" strike="noStrike">
                        <a:latin typeface="Arial"/>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sng" strike="noStrike">
                        <a:latin typeface="Arial"/>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Arial"/>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tr>
              <a:tr h="166183">
                <a:tc>
                  <a:txBody>
                    <a:bodyPr/>
                    <a:lstStyle/>
                    <a:p>
                      <a:pPr algn="ctr" fontAlgn="b"/>
                      <a:r>
                        <a:rPr lang="en-US" sz="800" b="0" i="0" u="none" strike="noStrike">
                          <a:latin typeface="Arial"/>
                        </a:rPr>
                        <a:t>Date</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latin typeface="Arial"/>
                        </a:rPr>
                        <a:t>Volunteer Name &amp; Description of Duties in "Other" Category</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0" i="0" u="none" strike="noStrike">
                          <a:latin typeface="Arial"/>
                        </a:rPr>
                        <a:t>Hours</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1576">
                <a:tc>
                  <a:txBody>
                    <a:bodyPr/>
                    <a:lstStyle/>
                    <a:p>
                      <a:pPr algn="l" fontAlgn="ctr"/>
                      <a:r>
                        <a:rPr lang="en-US" sz="800" b="0" i="0" u="none" strike="noStrike">
                          <a:latin typeface="Arial"/>
                        </a:rPr>
                        <a:t> </a:t>
                      </a:r>
                    </a:p>
                  </a:txBody>
                  <a:tcPr marL="6103" marR="6103" marT="6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76">
                <a:tc>
                  <a:txBody>
                    <a:bodyPr/>
                    <a:lstStyle/>
                    <a:p>
                      <a:pPr algn="l" fontAlgn="b"/>
                      <a:r>
                        <a:rPr lang="en-US" sz="800" b="0" i="0" u="none" strike="noStrike">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752600" y="0"/>
            <a:ext cx="57245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533400" y="609600"/>
            <a:ext cx="8001000" cy="838200"/>
          </a:xfrm>
        </p:spPr>
        <p:txBody>
          <a:bodyPr/>
          <a:lstStyle/>
          <a:p>
            <a:pPr algn="ctr" eaLnBrk="1" hangingPunct="1"/>
            <a:r>
              <a:rPr lang="en-US" dirty="0" smtClean="0"/>
              <a:t>Documentation Requirements</a:t>
            </a:r>
          </a:p>
        </p:txBody>
      </p:sp>
      <p:sp>
        <p:nvSpPr>
          <p:cNvPr id="52227" name="Rectangle 3"/>
          <p:cNvSpPr>
            <a:spLocks noGrp="1" noChangeArrowheads="1"/>
          </p:cNvSpPr>
          <p:nvPr>
            <p:ph type="body" idx="4294967295"/>
          </p:nvPr>
        </p:nvSpPr>
        <p:spPr>
          <a:xfrm>
            <a:off x="762000" y="1752600"/>
            <a:ext cx="7162800" cy="3810000"/>
          </a:xfrm>
        </p:spPr>
        <p:txBody>
          <a:bodyPr/>
          <a:lstStyle/>
          <a:p>
            <a:pPr eaLnBrk="1" hangingPunct="1">
              <a:lnSpc>
                <a:spcPct val="70000"/>
              </a:lnSpc>
              <a:buClr>
                <a:srgbClr val="8CADAE"/>
              </a:buClr>
            </a:pPr>
            <a:r>
              <a:rPr lang="en-US" sz="2200" dirty="0" smtClean="0"/>
              <a:t>Timesheets are required for </a:t>
            </a:r>
            <a:r>
              <a:rPr lang="en-US" sz="2200" b="1" u="sng" dirty="0" smtClean="0"/>
              <a:t>all</a:t>
            </a:r>
            <a:r>
              <a:rPr lang="en-US" sz="2200" dirty="0" smtClean="0"/>
              <a:t> grant funded personnel</a:t>
            </a:r>
          </a:p>
          <a:p>
            <a:pPr eaLnBrk="1" hangingPunct="1">
              <a:lnSpc>
                <a:spcPct val="70000"/>
              </a:lnSpc>
              <a:buClr>
                <a:srgbClr val="8CADAE"/>
              </a:buClr>
              <a:buNone/>
            </a:pPr>
            <a:endParaRPr lang="en-US" sz="2200" dirty="0" smtClean="0"/>
          </a:p>
          <a:p>
            <a:pPr eaLnBrk="1" hangingPunct="1">
              <a:lnSpc>
                <a:spcPct val="70000"/>
              </a:lnSpc>
              <a:buClr>
                <a:srgbClr val="8CADAE"/>
              </a:buClr>
            </a:pPr>
            <a:r>
              <a:rPr lang="en-US" sz="2200" dirty="0" smtClean="0"/>
              <a:t>Timesheets must capture:</a:t>
            </a:r>
          </a:p>
          <a:p>
            <a:pPr lvl="1" eaLnBrk="1" hangingPunct="1">
              <a:lnSpc>
                <a:spcPct val="70000"/>
              </a:lnSpc>
            </a:pPr>
            <a:r>
              <a:rPr lang="en-US" sz="2200" dirty="0" smtClean="0"/>
              <a:t>Activities/duties performed during time worked</a:t>
            </a:r>
          </a:p>
          <a:p>
            <a:pPr lvl="1" eaLnBrk="1" hangingPunct="1">
              <a:lnSpc>
                <a:spcPct val="70000"/>
              </a:lnSpc>
            </a:pPr>
            <a:r>
              <a:rPr lang="en-US" sz="2200" dirty="0" smtClean="0"/>
              <a:t>All time worked</a:t>
            </a:r>
          </a:p>
          <a:p>
            <a:pPr eaLnBrk="1" hangingPunct="1">
              <a:lnSpc>
                <a:spcPct val="70000"/>
              </a:lnSpc>
            </a:pPr>
            <a:endParaRPr lang="en-US" sz="2400" dirty="0" smtClean="0"/>
          </a:p>
          <a:p>
            <a:pPr eaLnBrk="1" hangingPunct="1">
              <a:lnSpc>
                <a:spcPct val="70000"/>
              </a:lnSpc>
              <a:buClr>
                <a:srgbClr val="8CADAE"/>
              </a:buClr>
            </a:pPr>
            <a:r>
              <a:rPr lang="en-US" sz="2200" dirty="0" smtClean="0"/>
              <a:t>Maintain all records at your agency including</a:t>
            </a:r>
          </a:p>
          <a:p>
            <a:pPr lvl="1" eaLnBrk="1" hangingPunct="1">
              <a:lnSpc>
                <a:spcPct val="70000"/>
              </a:lnSpc>
            </a:pPr>
            <a:r>
              <a:rPr lang="en-US" sz="2000" dirty="0" smtClean="0"/>
              <a:t>Employee Timesheets</a:t>
            </a:r>
          </a:p>
          <a:p>
            <a:pPr lvl="1" eaLnBrk="1" hangingPunct="1">
              <a:lnSpc>
                <a:spcPct val="70000"/>
              </a:lnSpc>
            </a:pPr>
            <a:r>
              <a:rPr lang="en-US" sz="2000" dirty="0" smtClean="0"/>
              <a:t>Invoices</a:t>
            </a:r>
          </a:p>
          <a:p>
            <a:pPr lvl="1" eaLnBrk="1" hangingPunct="1">
              <a:lnSpc>
                <a:spcPct val="70000"/>
              </a:lnSpc>
            </a:pPr>
            <a:r>
              <a:rPr lang="en-US" sz="2000" dirty="0" smtClean="0"/>
              <a:t>Receipts</a:t>
            </a:r>
          </a:p>
          <a:p>
            <a:pPr lvl="1" eaLnBrk="1" hangingPunct="1">
              <a:lnSpc>
                <a:spcPct val="70000"/>
              </a:lnSpc>
            </a:pPr>
            <a:r>
              <a:rPr lang="en-US" sz="2000" dirty="0" smtClean="0"/>
              <a:t>Travel Logs</a:t>
            </a:r>
          </a:p>
          <a:p>
            <a:pPr eaLnBrk="1" hangingPunct="1">
              <a:lnSpc>
                <a:spcPct val="70000"/>
              </a:lnSpc>
              <a:buClr>
                <a:srgbClr val="8CADAE"/>
              </a:buClr>
            </a:pPr>
            <a:endParaRPr lang="en-US" sz="2200" b="1" dirty="0" smtClean="0"/>
          </a:p>
          <a:p>
            <a:pPr eaLnBrk="1" hangingPunct="1">
              <a:lnSpc>
                <a:spcPct val="70000"/>
              </a:lnSpc>
              <a:buClr>
                <a:srgbClr val="8CADAE"/>
              </a:buClr>
            </a:pPr>
            <a:r>
              <a:rPr lang="en-US" sz="2200" dirty="0" smtClean="0"/>
              <a:t>Keep grant-related records for at least 3 years after grant closes</a:t>
            </a:r>
          </a:p>
          <a:p>
            <a:pPr eaLnBrk="1" hangingPunct="1">
              <a:lnSpc>
                <a:spcPct val="70000"/>
              </a:lnSpc>
              <a:buClr>
                <a:srgbClr val="8CADAE"/>
              </a:buClr>
            </a:pPr>
            <a:endParaRPr lang="en-US" sz="2200" b="1" dirty="0" smtClean="0"/>
          </a:p>
          <a:p>
            <a:pPr eaLnBrk="1" hangingPunct="1">
              <a:lnSpc>
                <a:spcPct val="70000"/>
              </a:lnSpc>
              <a:buClr>
                <a:srgbClr val="8CADAE"/>
              </a:buClr>
              <a:buFont typeface="Wingdings" pitchFamily="2" charset="2"/>
              <a:buNone/>
            </a:pPr>
            <a:endParaRPr lang="en-US" sz="2200" b="1" dirty="0" smtClean="0"/>
          </a:p>
          <a:p>
            <a:pPr eaLnBrk="1" hangingPunct="1">
              <a:lnSpc>
                <a:spcPct val="70000"/>
              </a:lnSpc>
              <a:buClr>
                <a:srgbClr val="8CADAE"/>
              </a:buClr>
              <a:buFont typeface="Wingdings" pitchFamily="2" charset="2"/>
              <a:buNone/>
            </a:pPr>
            <a:endParaRPr lang="en-US" sz="2200" b="1" dirty="0" smtClean="0"/>
          </a:p>
          <a:p>
            <a:pPr eaLnBrk="1" hangingPunct="1">
              <a:lnSpc>
                <a:spcPct val="70000"/>
              </a:lnSpc>
              <a:buClr>
                <a:srgbClr val="8CADAE"/>
              </a:buClr>
              <a:buFont typeface="Wingdings" pitchFamily="2" charset="2"/>
              <a:buNone/>
            </a:pPr>
            <a:endParaRPr lang="en-US" sz="2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a:srcRect/>
          <a:stretch>
            <a:fillRect/>
          </a:stretch>
        </p:blipFill>
        <p:spPr bwMode="auto">
          <a:xfrm>
            <a:off x="1676400" y="1"/>
            <a:ext cx="594257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srcRect/>
          <a:stretch>
            <a:fillRect/>
          </a:stretch>
        </p:blipFill>
        <p:spPr bwMode="auto">
          <a:xfrm>
            <a:off x="28575" y="609600"/>
            <a:ext cx="9086850" cy="56388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12014</TotalTime>
  <Words>1154</Words>
  <Application>Microsoft Office PowerPoint</Application>
  <PresentationFormat>On-screen Show (4:3)</PresentationFormat>
  <Paragraphs>164</Paragraphs>
  <Slides>18</Slides>
  <Notes>11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Flow</vt:lpstr>
      <vt:lpstr>Office Theme</vt:lpstr>
      <vt:lpstr>Breakout Session Financial Reporting (SERs)</vt:lpstr>
      <vt:lpstr>Slide 2</vt:lpstr>
      <vt:lpstr>Slide 3</vt:lpstr>
      <vt:lpstr>Slide 4</vt:lpstr>
      <vt:lpstr>Slide 5</vt:lpstr>
      <vt:lpstr>Slide 6</vt:lpstr>
      <vt:lpstr>Documentation Requirements</vt:lpstr>
      <vt:lpstr>Slide 8</vt:lpstr>
      <vt:lpstr>Slide 9</vt:lpstr>
      <vt:lpstr>Subgrant Expenditure Report [SER]</vt:lpstr>
      <vt:lpstr>Slide 11</vt:lpstr>
      <vt:lpstr>Slide 12</vt:lpstr>
      <vt:lpstr>Travel Expense Statement Form</vt:lpstr>
      <vt:lpstr>Travel Expense Form- Page 2</vt:lpstr>
      <vt:lpstr>Slide 15</vt:lpstr>
      <vt:lpstr>Slide 16</vt:lpstr>
      <vt:lpstr>SER Excel Report</vt:lpstr>
      <vt:lpstr>Why is My Reimbursement Check Less Than I Requested?</vt:lpstr>
    </vt:vector>
  </TitlesOfParts>
  <Company>Department of Public Safety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VOCA Compliance Seminar</dc:title>
  <dc:creator>patty</dc:creator>
  <cp:lastModifiedBy>jpeart</cp:lastModifiedBy>
  <cp:revision>656</cp:revision>
  <cp:lastPrinted>2008-11-18T19:42:55Z</cp:lastPrinted>
  <dcterms:created xsi:type="dcterms:W3CDTF">2002-10-09T14:54:50Z</dcterms:created>
  <dcterms:modified xsi:type="dcterms:W3CDTF">2013-10-25T20:16:37Z</dcterms:modified>
</cp:coreProperties>
</file>