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75" r:id="rId6"/>
    <p:sldId id="276" r:id="rId7"/>
    <p:sldId id="277" r:id="rId8"/>
    <p:sldId id="278" r:id="rId9"/>
    <p:sldId id="279" r:id="rId10"/>
    <p:sldId id="280" r:id="rId11"/>
    <p:sldId id="281" r:id="rId12"/>
    <p:sldId id="282" r:id="rId13"/>
    <p:sldId id="290" r:id="rId14"/>
    <p:sldId id="291" r:id="rId15"/>
    <p:sldId id="292" r:id="rId16"/>
    <p:sldId id="293" r:id="rId17"/>
    <p:sldId id="294" r:id="rId18"/>
    <p:sldId id="295" r:id="rId19"/>
    <p:sldId id="283" r:id="rId20"/>
    <p:sldId id="285" r:id="rId21"/>
    <p:sldId id="286" r:id="rId22"/>
    <p:sldId id="287" r:id="rId23"/>
    <p:sldId id="288" r:id="rId24"/>
    <p:sldId id="289" r:id="rId25"/>
    <p:sldId id="260" r:id="rId26"/>
    <p:sldId id="273" r:id="rId27"/>
    <p:sldId id="272" r:id="rId28"/>
    <p:sldId id="271" r:id="rId29"/>
    <p:sldId id="263" r:id="rId30"/>
    <p:sldId id="274" r:id="rId31"/>
    <p:sldId id="270" r:id="rId32"/>
    <p:sldId id="264" r:id="rId33"/>
    <p:sldId id="2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14" autoAdjust="0"/>
  </p:normalViewPr>
  <p:slideViewPr>
    <p:cSldViewPr snapToGrid="0">
      <p:cViewPr varScale="1">
        <p:scale>
          <a:sx n="108" d="100"/>
          <a:sy n="108" d="100"/>
        </p:scale>
        <p:origin x="5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94BF2-687A-4317-A03D-597400E64BA9}" type="datetimeFigureOut">
              <a:rPr lang="en-US" smtClean="0"/>
              <a:t>4/5/2017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F95D2-ED65-41C5-928A-2E49B69BD114}" type="slidenum">
              <a:rPr lang="en-US" smtClean="0"/>
              <a:t>‹#›</a:t>
            </a:fld>
            <a:endParaRPr lang="en-US" dirty="0"/>
          </a:p>
        </p:txBody>
      </p:sp>
    </p:spTree>
    <p:extLst>
      <p:ext uri="{BB962C8B-B14F-4D97-AF65-F5344CB8AC3E}">
        <p14:creationId xmlns:p14="http://schemas.microsoft.com/office/powerpoint/2010/main" val="284011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A3A2E4F7-9679-449F-B7DF-5274361EE3F5}" type="slidenum">
              <a:rPr lang="en-US" altLang="en-US">
                <a:solidFill>
                  <a:srgbClr val="000000"/>
                </a:solidFill>
                <a:latin typeface="Times New Roman" panose="02020603050405020304" pitchFamily="18" charset="0"/>
              </a:rPr>
              <a:pPr/>
              <a:t>13</a:t>
            </a:fld>
            <a:endParaRPr lang="en-US" altLang="en-US" dirty="0">
              <a:solidFill>
                <a:srgbClr val="000000"/>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1599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0C241F74-3252-433C-9CEE-57A1EA154AF8}"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2328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1494" indent="-289036">
              <a:defRPr sz="2400">
                <a:solidFill>
                  <a:schemeClr val="tx1"/>
                </a:solidFill>
                <a:latin typeface="Times New Roman" panose="02020603050405020304" pitchFamily="18" charset="0"/>
              </a:defRPr>
            </a:lvl2pPr>
            <a:lvl3pPr marL="1156145" indent="-231229">
              <a:defRPr sz="2400">
                <a:solidFill>
                  <a:schemeClr val="tx1"/>
                </a:solidFill>
                <a:latin typeface="Times New Roman" panose="02020603050405020304" pitchFamily="18" charset="0"/>
              </a:defRPr>
            </a:lvl3pPr>
            <a:lvl4pPr marL="1618602" indent="-231229">
              <a:defRPr sz="2400">
                <a:solidFill>
                  <a:schemeClr val="tx1"/>
                </a:solidFill>
                <a:latin typeface="Times New Roman" panose="02020603050405020304" pitchFamily="18" charset="0"/>
              </a:defRPr>
            </a:lvl4pPr>
            <a:lvl5pPr marL="2081060" indent="-231229">
              <a:defRPr sz="2400">
                <a:solidFill>
                  <a:schemeClr val="tx1"/>
                </a:solidFill>
                <a:latin typeface="Times New Roman" panose="02020603050405020304" pitchFamily="18" charset="0"/>
              </a:defRPr>
            </a:lvl5pPr>
            <a:lvl6pPr marL="2543518" indent="-231229" eaLnBrk="0" fontAlgn="base" hangingPunct="0">
              <a:spcBef>
                <a:spcPct val="0"/>
              </a:spcBef>
              <a:spcAft>
                <a:spcPct val="0"/>
              </a:spcAft>
              <a:defRPr sz="2400">
                <a:solidFill>
                  <a:schemeClr val="tx1"/>
                </a:solidFill>
                <a:latin typeface="Times New Roman" panose="02020603050405020304" pitchFamily="18" charset="0"/>
              </a:defRPr>
            </a:lvl6pPr>
            <a:lvl7pPr marL="3005976" indent="-231229" eaLnBrk="0" fontAlgn="base" hangingPunct="0">
              <a:spcBef>
                <a:spcPct val="0"/>
              </a:spcBef>
              <a:spcAft>
                <a:spcPct val="0"/>
              </a:spcAft>
              <a:defRPr sz="2400">
                <a:solidFill>
                  <a:schemeClr val="tx1"/>
                </a:solidFill>
                <a:latin typeface="Times New Roman" panose="02020603050405020304" pitchFamily="18" charset="0"/>
              </a:defRPr>
            </a:lvl7pPr>
            <a:lvl8pPr marL="3468434" indent="-231229" eaLnBrk="0" fontAlgn="base" hangingPunct="0">
              <a:spcBef>
                <a:spcPct val="0"/>
              </a:spcBef>
              <a:spcAft>
                <a:spcPct val="0"/>
              </a:spcAft>
              <a:defRPr sz="2400">
                <a:solidFill>
                  <a:schemeClr val="tx1"/>
                </a:solidFill>
                <a:latin typeface="Times New Roman" panose="02020603050405020304" pitchFamily="18" charset="0"/>
              </a:defRPr>
            </a:lvl8pPr>
            <a:lvl9pPr marL="3930891" indent="-231229" eaLnBrk="0" fontAlgn="base" hangingPunct="0">
              <a:spcBef>
                <a:spcPct val="0"/>
              </a:spcBef>
              <a:spcAft>
                <a:spcPct val="0"/>
              </a:spcAft>
              <a:defRPr sz="2400">
                <a:solidFill>
                  <a:schemeClr val="tx1"/>
                </a:solidFill>
                <a:latin typeface="Times New Roman" panose="02020603050405020304" pitchFamily="18" charset="0"/>
              </a:defRPr>
            </a:lvl9pPr>
          </a:lstStyle>
          <a:p>
            <a:fld id="{A2E72512-31FC-4264-9641-31823A98D131}" type="slidenum">
              <a:rPr lang="en-US" altLang="en-US" sz="1200">
                <a:solidFill>
                  <a:srgbClr val="000000"/>
                </a:solidFill>
              </a:rPr>
              <a:pPr/>
              <a:t>15</a:t>
            </a:fld>
            <a:endParaRPr lang="en-US" altLang="en-US" sz="1200" dirty="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More on these in Step 4.  </a:t>
            </a:r>
          </a:p>
          <a:p>
            <a:endParaRPr lang="en-US" altLang="en-US" dirty="0">
              <a:latin typeface="Times New Roman" panose="02020603050405020304" pitchFamily="18" charset="0"/>
            </a:endParaRPr>
          </a:p>
          <a:p>
            <a:r>
              <a:rPr lang="en-US" altLang="en-US" dirty="0">
                <a:latin typeface="Times New Roman" panose="02020603050405020304" pitchFamily="18" charset="0"/>
              </a:rPr>
              <a:t>Training is only for VOCA funded persons and volunteers; can not do a large training for persons outside of the agency. </a:t>
            </a:r>
          </a:p>
          <a:p>
            <a:endParaRPr lang="en-US" altLang="en-US" dirty="0">
              <a:latin typeface="Times New Roman" panose="02020603050405020304" pitchFamily="18" charset="0"/>
            </a:endParaRPr>
          </a:p>
          <a:p>
            <a:r>
              <a:rPr lang="en-US" altLang="en-US" dirty="0">
                <a:latin typeface="Times New Roman" panose="02020603050405020304" pitchFamily="18" charset="0"/>
              </a:rPr>
              <a:t>Equipment and Furniture only for the portion used by the VOCA funded project.  </a:t>
            </a:r>
          </a:p>
          <a:p>
            <a:endParaRPr lang="en-US" altLang="en-US" dirty="0">
              <a:latin typeface="Times New Roman" panose="02020603050405020304" pitchFamily="18" charset="0"/>
            </a:endParaRPr>
          </a:p>
          <a:p>
            <a:r>
              <a:rPr lang="en-US" altLang="en-US" dirty="0">
                <a:latin typeface="Times New Roman" panose="02020603050405020304" pitchFamily="18" charset="0"/>
              </a:rPr>
              <a:t>Operating costs include supplies, printing, postage, books, etc.  </a:t>
            </a:r>
          </a:p>
        </p:txBody>
      </p:sp>
    </p:spTree>
    <p:extLst>
      <p:ext uri="{BB962C8B-B14F-4D97-AF65-F5344CB8AC3E}">
        <p14:creationId xmlns:p14="http://schemas.microsoft.com/office/powerpoint/2010/main" val="378854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1494" indent="-289036">
              <a:defRPr sz="2400">
                <a:solidFill>
                  <a:schemeClr val="tx1"/>
                </a:solidFill>
                <a:latin typeface="Times New Roman" panose="02020603050405020304" pitchFamily="18" charset="0"/>
              </a:defRPr>
            </a:lvl2pPr>
            <a:lvl3pPr marL="1156145" indent="-231229">
              <a:defRPr sz="2400">
                <a:solidFill>
                  <a:schemeClr val="tx1"/>
                </a:solidFill>
                <a:latin typeface="Times New Roman" panose="02020603050405020304" pitchFamily="18" charset="0"/>
              </a:defRPr>
            </a:lvl3pPr>
            <a:lvl4pPr marL="1618602" indent="-231229">
              <a:defRPr sz="2400">
                <a:solidFill>
                  <a:schemeClr val="tx1"/>
                </a:solidFill>
                <a:latin typeface="Times New Roman" panose="02020603050405020304" pitchFamily="18" charset="0"/>
              </a:defRPr>
            </a:lvl4pPr>
            <a:lvl5pPr marL="2081060" indent="-231229">
              <a:defRPr sz="2400">
                <a:solidFill>
                  <a:schemeClr val="tx1"/>
                </a:solidFill>
                <a:latin typeface="Times New Roman" panose="02020603050405020304" pitchFamily="18" charset="0"/>
              </a:defRPr>
            </a:lvl5pPr>
            <a:lvl6pPr marL="2543518" indent="-231229" eaLnBrk="0" fontAlgn="base" hangingPunct="0">
              <a:spcBef>
                <a:spcPct val="0"/>
              </a:spcBef>
              <a:spcAft>
                <a:spcPct val="0"/>
              </a:spcAft>
              <a:defRPr sz="2400">
                <a:solidFill>
                  <a:schemeClr val="tx1"/>
                </a:solidFill>
                <a:latin typeface="Times New Roman" panose="02020603050405020304" pitchFamily="18" charset="0"/>
              </a:defRPr>
            </a:lvl6pPr>
            <a:lvl7pPr marL="3005976" indent="-231229" eaLnBrk="0" fontAlgn="base" hangingPunct="0">
              <a:spcBef>
                <a:spcPct val="0"/>
              </a:spcBef>
              <a:spcAft>
                <a:spcPct val="0"/>
              </a:spcAft>
              <a:defRPr sz="2400">
                <a:solidFill>
                  <a:schemeClr val="tx1"/>
                </a:solidFill>
                <a:latin typeface="Times New Roman" panose="02020603050405020304" pitchFamily="18" charset="0"/>
              </a:defRPr>
            </a:lvl7pPr>
            <a:lvl8pPr marL="3468434" indent="-231229" eaLnBrk="0" fontAlgn="base" hangingPunct="0">
              <a:spcBef>
                <a:spcPct val="0"/>
              </a:spcBef>
              <a:spcAft>
                <a:spcPct val="0"/>
              </a:spcAft>
              <a:defRPr sz="2400">
                <a:solidFill>
                  <a:schemeClr val="tx1"/>
                </a:solidFill>
                <a:latin typeface="Times New Roman" panose="02020603050405020304" pitchFamily="18" charset="0"/>
              </a:defRPr>
            </a:lvl8pPr>
            <a:lvl9pPr marL="3930891" indent="-231229" eaLnBrk="0" fontAlgn="base" hangingPunct="0">
              <a:spcBef>
                <a:spcPct val="0"/>
              </a:spcBef>
              <a:spcAft>
                <a:spcPct val="0"/>
              </a:spcAft>
              <a:defRPr sz="2400">
                <a:solidFill>
                  <a:schemeClr val="tx1"/>
                </a:solidFill>
                <a:latin typeface="Times New Roman" panose="02020603050405020304" pitchFamily="18" charset="0"/>
              </a:defRPr>
            </a:lvl9pPr>
          </a:lstStyle>
          <a:p>
            <a:fld id="{A2E72512-31FC-4264-9641-31823A98D131}" type="slidenum">
              <a:rPr lang="en-US" altLang="en-US" sz="1200">
                <a:solidFill>
                  <a:srgbClr val="000000"/>
                </a:solidFill>
              </a:rPr>
              <a:pPr/>
              <a:t>16</a:t>
            </a:fld>
            <a:endParaRPr lang="en-US" altLang="en-US" sz="1200" dirty="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More on these in Step 4.  </a:t>
            </a:r>
          </a:p>
          <a:p>
            <a:endParaRPr lang="en-US" altLang="en-US" dirty="0">
              <a:latin typeface="Times New Roman" panose="02020603050405020304" pitchFamily="18" charset="0"/>
            </a:endParaRPr>
          </a:p>
          <a:p>
            <a:r>
              <a:rPr lang="en-US" altLang="en-US" dirty="0">
                <a:latin typeface="Times New Roman" panose="02020603050405020304" pitchFamily="18" charset="0"/>
              </a:rPr>
              <a:t>Training is only for VOCA funded persons and volunteers; can not do a large training for persons outside of the agency. </a:t>
            </a:r>
          </a:p>
          <a:p>
            <a:endParaRPr lang="en-US" altLang="en-US" dirty="0">
              <a:latin typeface="Times New Roman" panose="02020603050405020304" pitchFamily="18" charset="0"/>
            </a:endParaRPr>
          </a:p>
          <a:p>
            <a:r>
              <a:rPr lang="en-US" altLang="en-US" dirty="0">
                <a:latin typeface="Times New Roman" panose="02020603050405020304" pitchFamily="18" charset="0"/>
              </a:rPr>
              <a:t>Equipment and Furniture only for the portion used by the VOCA funded project.  </a:t>
            </a:r>
          </a:p>
          <a:p>
            <a:endParaRPr lang="en-US" altLang="en-US" dirty="0">
              <a:latin typeface="Times New Roman" panose="02020603050405020304" pitchFamily="18" charset="0"/>
            </a:endParaRPr>
          </a:p>
          <a:p>
            <a:r>
              <a:rPr lang="en-US" altLang="en-US" dirty="0">
                <a:latin typeface="Times New Roman" panose="02020603050405020304" pitchFamily="18" charset="0"/>
              </a:rPr>
              <a:t>Operating costs include supplies, printing, postage, books, etc.  </a:t>
            </a:r>
          </a:p>
        </p:txBody>
      </p:sp>
    </p:spTree>
    <p:extLst>
      <p:ext uri="{BB962C8B-B14F-4D97-AF65-F5344CB8AC3E}">
        <p14:creationId xmlns:p14="http://schemas.microsoft.com/office/powerpoint/2010/main" val="5327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A1D49375-C4F1-47F0-B8D1-86BFD1CF4B70}" type="slidenum">
              <a:rPr lang="en-US" altLang="en-US">
                <a:solidFill>
                  <a:srgbClr val="000000"/>
                </a:solidFill>
                <a:latin typeface="Times New Roman" panose="02020603050405020304" pitchFamily="18" charset="0"/>
              </a:rPr>
              <a:pPr/>
              <a:t>17</a:t>
            </a:fld>
            <a:endParaRPr lang="en-US" altLang="en-US" dirty="0">
              <a:solidFill>
                <a:srgbClr val="0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Bullet</a:t>
            </a:r>
          </a:p>
          <a:p>
            <a:r>
              <a:rPr lang="en-US" altLang="en-US" dirty="0">
                <a:latin typeface="Times New Roman" panose="02020603050405020304" pitchFamily="18" charset="0"/>
              </a:rPr>
              <a:t>Bullet #1: Forensic examinations are not allowable under State regulations. </a:t>
            </a:r>
          </a:p>
          <a:p>
            <a:r>
              <a:rPr lang="en-US" altLang="en-US" dirty="0">
                <a:latin typeface="Times New Roman" panose="02020603050405020304" pitchFamily="18" charset="0"/>
              </a:rPr>
              <a:t>Bullet #8: Staff hours not allowable for fundraising activities. </a:t>
            </a:r>
          </a:p>
        </p:txBody>
      </p:sp>
    </p:spTree>
    <p:extLst>
      <p:ext uri="{BB962C8B-B14F-4D97-AF65-F5344CB8AC3E}">
        <p14:creationId xmlns:p14="http://schemas.microsoft.com/office/powerpoint/2010/main" val="8322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1494" indent="-289036">
              <a:defRPr>
                <a:solidFill>
                  <a:schemeClr val="tx1"/>
                </a:solidFill>
                <a:latin typeface="Tahoma" panose="020B0604030504040204" pitchFamily="34" charset="0"/>
              </a:defRPr>
            </a:lvl2pPr>
            <a:lvl3pPr marL="1156145" indent="-231229">
              <a:defRPr>
                <a:solidFill>
                  <a:schemeClr val="tx1"/>
                </a:solidFill>
                <a:latin typeface="Tahoma" panose="020B0604030504040204" pitchFamily="34" charset="0"/>
              </a:defRPr>
            </a:lvl3pPr>
            <a:lvl4pPr marL="1618602" indent="-231229">
              <a:defRPr>
                <a:solidFill>
                  <a:schemeClr val="tx1"/>
                </a:solidFill>
                <a:latin typeface="Tahoma" panose="020B0604030504040204" pitchFamily="34" charset="0"/>
              </a:defRPr>
            </a:lvl4pPr>
            <a:lvl5pPr marL="2081060" indent="-231229">
              <a:defRPr>
                <a:solidFill>
                  <a:schemeClr val="tx1"/>
                </a:solidFill>
                <a:latin typeface="Tahoma" panose="020B0604030504040204" pitchFamily="34" charset="0"/>
              </a:defRPr>
            </a:lvl5pPr>
            <a:lvl6pPr marL="2543518" indent="-231229" eaLnBrk="0" fontAlgn="base" hangingPunct="0">
              <a:spcBef>
                <a:spcPct val="0"/>
              </a:spcBef>
              <a:spcAft>
                <a:spcPct val="0"/>
              </a:spcAft>
              <a:defRPr>
                <a:solidFill>
                  <a:schemeClr val="tx1"/>
                </a:solidFill>
                <a:latin typeface="Tahoma" panose="020B0604030504040204" pitchFamily="34" charset="0"/>
              </a:defRPr>
            </a:lvl6pPr>
            <a:lvl7pPr marL="3005976" indent="-231229" eaLnBrk="0" fontAlgn="base" hangingPunct="0">
              <a:spcBef>
                <a:spcPct val="0"/>
              </a:spcBef>
              <a:spcAft>
                <a:spcPct val="0"/>
              </a:spcAft>
              <a:defRPr>
                <a:solidFill>
                  <a:schemeClr val="tx1"/>
                </a:solidFill>
                <a:latin typeface="Tahoma" panose="020B0604030504040204" pitchFamily="34" charset="0"/>
              </a:defRPr>
            </a:lvl7pPr>
            <a:lvl8pPr marL="3468434" indent="-231229" eaLnBrk="0" fontAlgn="base" hangingPunct="0">
              <a:spcBef>
                <a:spcPct val="0"/>
              </a:spcBef>
              <a:spcAft>
                <a:spcPct val="0"/>
              </a:spcAft>
              <a:defRPr>
                <a:solidFill>
                  <a:schemeClr val="tx1"/>
                </a:solidFill>
                <a:latin typeface="Tahoma" panose="020B0604030504040204" pitchFamily="34" charset="0"/>
              </a:defRPr>
            </a:lvl8pPr>
            <a:lvl9pPr marL="3930891" indent="-231229" eaLnBrk="0" fontAlgn="base" hangingPunct="0">
              <a:spcBef>
                <a:spcPct val="0"/>
              </a:spcBef>
              <a:spcAft>
                <a:spcPct val="0"/>
              </a:spcAft>
              <a:defRPr>
                <a:solidFill>
                  <a:schemeClr val="tx1"/>
                </a:solidFill>
                <a:latin typeface="Tahoma" panose="020B0604030504040204" pitchFamily="34" charset="0"/>
              </a:defRPr>
            </a:lvl9pPr>
          </a:lstStyle>
          <a:p>
            <a:fld id="{38DDA00D-4D84-4D21-AA72-8A197496B704}" type="slidenum">
              <a:rPr lang="en-US" altLang="en-US">
                <a:solidFill>
                  <a:srgbClr val="000000"/>
                </a:solidFill>
                <a:latin typeface="Times New Roman" panose="02020603050405020304" pitchFamily="18" charset="0"/>
              </a:rPr>
              <a:pPr/>
              <a:t>18</a:t>
            </a:fld>
            <a:endParaRPr lang="en-US" altLang="en-US" dirty="0">
              <a:solidFill>
                <a:srgbClr val="0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Bullet #6: Even brochures that are referring to prevention</a:t>
            </a:r>
          </a:p>
        </p:txBody>
      </p:sp>
    </p:spTree>
    <p:extLst>
      <p:ext uri="{BB962C8B-B14F-4D97-AF65-F5344CB8AC3E}">
        <p14:creationId xmlns:p14="http://schemas.microsoft.com/office/powerpoint/2010/main" val="3191870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606EBC8-2D65-450C-9A9B-392B5E9CF447}"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11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6EBC8-2D65-450C-9A9B-392B5E9CF447}" type="slidenum">
              <a:rPr lang="en-US" smtClean="0"/>
              <a:t>‹#›</a:t>
            </a:fld>
            <a:endParaRPr lang="en-US" dirty="0"/>
          </a:p>
        </p:txBody>
      </p:sp>
    </p:spTree>
    <p:extLst>
      <p:ext uri="{BB962C8B-B14F-4D97-AF65-F5344CB8AC3E}">
        <p14:creationId xmlns:p14="http://schemas.microsoft.com/office/powerpoint/2010/main" val="316121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63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5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spTree>
    <p:extLst>
      <p:ext uri="{BB962C8B-B14F-4D97-AF65-F5344CB8AC3E}">
        <p14:creationId xmlns:p14="http://schemas.microsoft.com/office/powerpoint/2010/main" val="87107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45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85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6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35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spTree>
    <p:extLst>
      <p:ext uri="{BB962C8B-B14F-4D97-AF65-F5344CB8AC3E}">
        <p14:creationId xmlns:p14="http://schemas.microsoft.com/office/powerpoint/2010/main" val="405018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6EBC8-2D65-450C-9A9B-392B5E9CF447}"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69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6EBC8-2D65-450C-9A9B-392B5E9CF447}" type="slidenum">
              <a:rPr lang="en-US" smtClean="0"/>
              <a:t>‹#›</a:t>
            </a:fld>
            <a:endParaRPr lang="en-US" dirty="0"/>
          </a:p>
        </p:txBody>
      </p:sp>
    </p:spTree>
    <p:extLst>
      <p:ext uri="{BB962C8B-B14F-4D97-AF65-F5344CB8AC3E}">
        <p14:creationId xmlns:p14="http://schemas.microsoft.com/office/powerpoint/2010/main" val="60498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06EBC8-2D65-450C-9A9B-392B5E9CF447}"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6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06EBC8-2D65-450C-9A9B-392B5E9CF447}"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94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06EBC8-2D65-450C-9A9B-392B5E9CF447}" type="slidenum">
              <a:rPr lang="en-US" smtClean="0"/>
              <a:t>‹#›</a:t>
            </a:fld>
            <a:endParaRPr lang="en-US" dirty="0"/>
          </a:p>
        </p:txBody>
      </p:sp>
    </p:spTree>
    <p:extLst>
      <p:ext uri="{BB962C8B-B14F-4D97-AF65-F5344CB8AC3E}">
        <p14:creationId xmlns:p14="http://schemas.microsoft.com/office/powerpoint/2010/main" val="7244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6EBC8-2D65-450C-9A9B-392B5E9CF447}"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77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60CC60-02F5-4281-8A16-5F4363B3A893}"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6EBC8-2D65-450C-9A9B-392B5E9CF447}" type="slidenum">
              <a:rPr lang="en-US" smtClean="0"/>
              <a:t>‹#›</a:t>
            </a:fld>
            <a:endParaRPr lang="en-US" dirty="0"/>
          </a:p>
        </p:txBody>
      </p:sp>
    </p:spTree>
    <p:extLst>
      <p:ext uri="{BB962C8B-B14F-4D97-AF65-F5344CB8AC3E}">
        <p14:creationId xmlns:p14="http://schemas.microsoft.com/office/powerpoint/2010/main" val="413668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60CC60-02F5-4281-8A16-5F4363B3A893}" type="datetimeFigureOut">
              <a:rPr lang="en-US" smtClean="0"/>
              <a:t>4/5/2017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06EBC8-2D65-450C-9A9B-392B5E9CF447}" type="slidenum">
              <a:rPr lang="en-US" smtClean="0"/>
              <a:t>‹#›</a:t>
            </a:fld>
            <a:endParaRPr lang="en-US" dirty="0"/>
          </a:p>
        </p:txBody>
      </p:sp>
    </p:spTree>
    <p:extLst>
      <p:ext uri="{BB962C8B-B14F-4D97-AF65-F5344CB8AC3E}">
        <p14:creationId xmlns:p14="http://schemas.microsoft.com/office/powerpoint/2010/main" val="109039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tiffany.williams@cjcc.g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7.jpeg"/><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jpeg"/><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jcc.georgia.gov/outcome-performance-tools-1"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rveys.cjcc.ga.gov/mrIWeb/mrIWeb.dll?I.Project=VSSR2016NE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All About VSSR Reporting</a:t>
            </a:r>
          </a:p>
        </p:txBody>
      </p:sp>
      <p:sp>
        <p:nvSpPr>
          <p:cNvPr id="3" name="Subtitle 2"/>
          <p:cNvSpPr>
            <a:spLocks noGrp="1"/>
          </p:cNvSpPr>
          <p:nvPr>
            <p:ph type="subTitle" idx="1"/>
          </p:nvPr>
        </p:nvSpPr>
        <p:spPr/>
        <p:txBody>
          <a:bodyPr>
            <a:normAutofit lnSpcReduction="10000"/>
          </a:bodyPr>
          <a:lstStyle/>
          <a:p>
            <a:r>
              <a:rPr lang="en-US" dirty="0"/>
              <a:t>Statistical Analysis Center</a:t>
            </a:r>
          </a:p>
          <a:p>
            <a:r>
              <a:rPr lang="en-US" dirty="0"/>
              <a:t>Ciarra Turner – Operations Analyst</a:t>
            </a:r>
          </a:p>
          <a:p>
            <a:r>
              <a:rPr lang="en-US" dirty="0"/>
              <a:t>Sondra Richardson – Research Analyst</a:t>
            </a:r>
          </a:p>
        </p:txBody>
      </p:sp>
    </p:spTree>
    <p:extLst>
      <p:ext uri="{BB962C8B-B14F-4D97-AF65-F5344CB8AC3E}">
        <p14:creationId xmlns:p14="http://schemas.microsoft.com/office/powerpoint/2010/main" val="407049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45" y="910409"/>
            <a:ext cx="10515600" cy="1325563"/>
          </a:xfrm>
        </p:spPr>
        <p:txBody>
          <a:bodyPr>
            <a:normAutofit fontScale="90000"/>
          </a:bodyPr>
          <a:lstStyle/>
          <a:p>
            <a:pPr algn="ctr"/>
            <a:r>
              <a:rPr lang="en-US" b="1" dirty="0"/>
              <a:t>UN-ALLOWABLE EXPENSES UNDER S.T.O.P. VAWA REAUTHORIZATION</a:t>
            </a:r>
          </a:p>
        </p:txBody>
      </p:sp>
      <p:sp>
        <p:nvSpPr>
          <p:cNvPr id="3" name="Content Placeholder 2"/>
          <p:cNvSpPr>
            <a:spLocks noGrp="1"/>
          </p:cNvSpPr>
          <p:nvPr>
            <p:ph idx="1"/>
          </p:nvPr>
        </p:nvSpPr>
        <p:spPr/>
        <p:txBody>
          <a:bodyPr/>
          <a:lstStyle/>
          <a:p>
            <a:r>
              <a:rPr lang="en-US" dirty="0"/>
              <a:t>Fees for immigration-related matters.</a:t>
            </a:r>
          </a:p>
          <a:p>
            <a:r>
              <a:rPr lang="en-US" dirty="0"/>
              <a:t>Food at conferences.</a:t>
            </a:r>
          </a:p>
          <a:p>
            <a:r>
              <a:rPr lang="en-US" dirty="0"/>
              <a:t>Funding of any criminal defense work.</a:t>
            </a:r>
          </a:p>
          <a:p>
            <a:r>
              <a:rPr lang="en-US" dirty="0"/>
              <a:t>Moving household goods to a new location or acquiring furniture or housing in a new location for a victim.</a:t>
            </a:r>
          </a:p>
          <a:p>
            <a:r>
              <a:rPr lang="en-US" dirty="0"/>
              <a:t>Voucher programs where victims are directly given vouchers for such services as housing or counseling.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5466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77" y="813732"/>
            <a:ext cx="10447789" cy="1321572"/>
          </a:xfrm>
        </p:spPr>
        <p:txBody>
          <a:bodyPr/>
          <a:lstStyle/>
          <a:p>
            <a:pPr algn="ctr"/>
            <a:r>
              <a:rPr lang="en-US" b="1" dirty="0"/>
              <a:t>Prison Rape Elimination Act (P.R.E.A)</a:t>
            </a:r>
          </a:p>
        </p:txBody>
      </p:sp>
      <p:sp>
        <p:nvSpPr>
          <p:cNvPr id="3" name="Content Placeholder 2"/>
          <p:cNvSpPr>
            <a:spLocks noGrp="1"/>
          </p:cNvSpPr>
          <p:nvPr>
            <p:ph idx="1"/>
          </p:nvPr>
        </p:nvSpPr>
        <p:spPr/>
        <p:txBody>
          <a:bodyPr/>
          <a:lstStyle/>
          <a:p>
            <a:r>
              <a:rPr lang="en-US" dirty="0"/>
              <a:t>PREA is currently managed under the VAWA umbrella with similar allowable costs allowing for service provision to victims of sexual assault that occurs while serving out sentences in the criminal justice system.  Please contact Tiffany K. Williams, Planner via email at </a:t>
            </a:r>
            <a:r>
              <a:rPr lang="en-US" dirty="0">
                <a:hlinkClick r:id="rId2"/>
              </a:rPr>
              <a:t>tiffany.williams@cjcc.ga.gov</a:t>
            </a:r>
            <a:r>
              <a:rPr lang="en-US" dirty="0"/>
              <a:t> or via phone at 404-657-2081 if you have questions regarding PREA or other VAWA cost allowances.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94326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640"/>
            <a:ext cx="10515600" cy="1921078"/>
          </a:xfrm>
        </p:spPr>
        <p:txBody>
          <a:bodyPr>
            <a:normAutofit fontScale="90000"/>
          </a:bodyPr>
          <a:lstStyle/>
          <a:p>
            <a:br>
              <a:rPr lang="en-US" b="1" dirty="0"/>
            </a:br>
            <a:r>
              <a:rPr lang="en-US" b="1" dirty="0"/>
              <a:t>What are </a:t>
            </a:r>
            <a:r>
              <a:rPr lang="en-US" b="1" dirty="0">
                <a:solidFill>
                  <a:srgbClr val="FF0000"/>
                </a:solidFill>
              </a:rPr>
              <a:t>VOCA</a:t>
            </a:r>
            <a:r>
              <a:rPr lang="en-US" b="1" dirty="0"/>
              <a:t>/VAWA/SASP eligible services?</a:t>
            </a:r>
            <a:br>
              <a:rPr lang="en-US" b="1" dirty="0"/>
            </a:b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10575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1026"/>
          <p:cNvSpPr>
            <a:spLocks noGrp="1" noChangeArrowheads="1"/>
          </p:cNvSpPr>
          <p:nvPr>
            <p:ph type="title"/>
          </p:nvPr>
        </p:nvSpPr>
        <p:spPr>
          <a:xfrm>
            <a:off x="2332138" y="1149292"/>
            <a:ext cx="7345261" cy="472580"/>
          </a:xfrm>
        </p:spPr>
        <p:txBody>
          <a:bodyPr>
            <a:normAutofit fontScale="90000"/>
          </a:bodyPr>
          <a:lstStyle/>
          <a:p>
            <a:pPr eaLnBrk="1" hangingPunct="1">
              <a:defRPr/>
            </a:pPr>
            <a:r>
              <a:rPr lang="en-US" b="1" dirty="0">
                <a:solidFill>
                  <a:schemeClr val="tx1"/>
                </a:solidFill>
              </a:rPr>
              <a:t>VOCA Allowable Costs</a:t>
            </a:r>
          </a:p>
        </p:txBody>
      </p:sp>
      <p:sp>
        <p:nvSpPr>
          <p:cNvPr id="256003" name="Rectangle 1027"/>
          <p:cNvSpPr>
            <a:spLocks noGrp="1" noChangeArrowheads="1"/>
          </p:cNvSpPr>
          <p:nvPr>
            <p:ph idx="1"/>
          </p:nvPr>
        </p:nvSpPr>
        <p:spPr>
          <a:xfrm>
            <a:off x="2181138" y="2600586"/>
            <a:ext cx="8486862" cy="3647813"/>
          </a:xfrm>
        </p:spPr>
        <p:txBody>
          <a:bodyPr vert="horz">
            <a:normAutofit/>
          </a:bodyPr>
          <a:lstStyle/>
          <a:p>
            <a:pPr>
              <a:spcBef>
                <a:spcPts val="528"/>
              </a:spcBef>
            </a:pPr>
            <a:r>
              <a:rPr lang="en-US" sz="2400" dirty="0">
                <a:cs typeface="Times New Roman" panose="02020603050405020304" pitchFamily="18" charset="0"/>
              </a:rPr>
              <a:t>VOCA funds can only be used for </a:t>
            </a:r>
            <a:r>
              <a:rPr lang="en-US" sz="2400" u="sng" dirty="0">
                <a:cs typeface="Times New Roman" panose="02020603050405020304" pitchFamily="18" charset="0"/>
              </a:rPr>
              <a:t>direct services</a:t>
            </a:r>
            <a:r>
              <a:rPr lang="en-US" sz="2400" dirty="0">
                <a:cs typeface="Times New Roman" panose="02020603050405020304" pitchFamily="18" charset="0"/>
              </a:rPr>
              <a:t> to crime victims.  </a:t>
            </a:r>
          </a:p>
          <a:p>
            <a:pPr>
              <a:spcBef>
                <a:spcPts val="528"/>
              </a:spcBef>
            </a:pPr>
            <a:r>
              <a:rPr lang="en-US" sz="2400" dirty="0">
                <a:cs typeface="Times New Roman" panose="02020603050405020304" pitchFamily="18" charset="0"/>
              </a:rPr>
              <a:t>These services include:</a:t>
            </a:r>
          </a:p>
          <a:p>
            <a:pPr lvl="1">
              <a:spcBef>
                <a:spcPts val="528"/>
              </a:spcBef>
              <a:buClrTx/>
            </a:pPr>
            <a:r>
              <a:rPr lang="en-US" sz="2200" dirty="0">
                <a:cs typeface="Times New Roman" panose="02020603050405020304" pitchFamily="18" charset="0"/>
              </a:rPr>
              <a:t>Immediate Health &amp; Safety</a:t>
            </a:r>
          </a:p>
          <a:p>
            <a:pPr lvl="1">
              <a:spcBef>
                <a:spcPts val="528"/>
              </a:spcBef>
              <a:buClrTx/>
            </a:pPr>
            <a:r>
              <a:rPr lang="en-US" sz="2200" dirty="0">
                <a:cs typeface="Times New Roman" panose="02020603050405020304" pitchFamily="18" charset="0"/>
              </a:rPr>
              <a:t>Mental Health Assistance</a:t>
            </a:r>
          </a:p>
          <a:p>
            <a:pPr lvl="1">
              <a:spcBef>
                <a:spcPts val="528"/>
              </a:spcBef>
              <a:buClrTx/>
            </a:pPr>
            <a:r>
              <a:rPr lang="en-US" sz="2200" dirty="0">
                <a:cs typeface="Times New Roman" panose="02020603050405020304" pitchFamily="18" charset="0"/>
              </a:rPr>
              <a:t>Assistance with Participation in Criminal Justice Proceedings</a:t>
            </a:r>
          </a:p>
          <a:p>
            <a:pPr lvl="1">
              <a:spcBef>
                <a:spcPts val="528"/>
              </a:spcBef>
              <a:buClrTx/>
            </a:pPr>
            <a:r>
              <a:rPr lang="en-US" sz="2200" dirty="0">
                <a:cs typeface="Times New Roman" panose="02020603050405020304" pitchFamily="18" charset="0"/>
              </a:rPr>
              <a:t>Costs Necessary to Provide Direct Services</a:t>
            </a:r>
          </a:p>
          <a:p>
            <a:pPr lvl="1">
              <a:spcBef>
                <a:spcPts val="528"/>
              </a:spcBef>
              <a:buClrTx/>
            </a:pPr>
            <a:r>
              <a:rPr lang="en-US" sz="2200" dirty="0">
                <a:cs typeface="Times New Roman" panose="02020603050405020304" pitchFamily="18" charset="0"/>
              </a:rPr>
              <a:t>Special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6023181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2072081" y="821136"/>
            <a:ext cx="8584489" cy="707472"/>
          </a:xfrm>
        </p:spPr>
        <p:txBody>
          <a:bodyPr>
            <a:normAutofit fontScale="90000"/>
          </a:bodyPr>
          <a:lstStyle/>
          <a:p>
            <a:pPr eaLnBrk="1" hangingPunct="1">
              <a:defRPr/>
            </a:pPr>
            <a:r>
              <a:rPr lang="en-US" b="1" dirty="0">
                <a:solidFill>
                  <a:schemeClr val="tx1"/>
                </a:solidFill>
              </a:rPr>
              <a:t>Direct Services:</a:t>
            </a:r>
          </a:p>
        </p:txBody>
      </p:sp>
      <p:sp>
        <p:nvSpPr>
          <p:cNvPr id="239619" name="Rectangle 1027"/>
          <p:cNvSpPr>
            <a:spLocks noGrp="1" noChangeArrowheads="1"/>
          </p:cNvSpPr>
          <p:nvPr>
            <p:ph idx="1"/>
          </p:nvPr>
        </p:nvSpPr>
        <p:spPr>
          <a:xfrm>
            <a:off x="1524000" y="2779116"/>
            <a:ext cx="9144000" cy="2536553"/>
          </a:xfrm>
        </p:spPr>
        <p:txBody>
          <a:bodyPr vert="horz" lIns="1371600" tIns="45720" rIns="914400" bIns="45720" rtlCol="0">
            <a:normAutofit/>
          </a:bodyPr>
          <a:lstStyle/>
          <a:p>
            <a:pPr>
              <a:defRPr/>
            </a:pPr>
            <a:r>
              <a:rPr lang="en-US" sz="2000" dirty="0">
                <a:cs typeface="Times New Roman" panose="02020603050405020304" pitchFamily="18" charset="0"/>
              </a:rPr>
              <a:t>Respond to the immediate needs of crime victims</a:t>
            </a:r>
          </a:p>
          <a:p>
            <a:pPr>
              <a:defRPr/>
            </a:pPr>
            <a:r>
              <a:rPr lang="en-US" sz="2000" dirty="0">
                <a:cs typeface="Times New Roman" panose="02020603050405020304" pitchFamily="18" charset="0"/>
              </a:rPr>
              <a:t>Reduce the severity of psychological consequences of victimization</a:t>
            </a:r>
          </a:p>
          <a:p>
            <a:pPr>
              <a:defRPr/>
            </a:pPr>
            <a:r>
              <a:rPr lang="en-US" sz="2000" dirty="0">
                <a:cs typeface="Times New Roman" panose="02020603050405020304" pitchFamily="18" charset="0"/>
              </a:rPr>
              <a:t>Help restore a victim’s sense of dignity and self-esteem</a:t>
            </a:r>
          </a:p>
          <a:p>
            <a:pPr>
              <a:defRPr/>
            </a:pPr>
            <a:r>
              <a:rPr lang="en-US" sz="2000" dirty="0">
                <a:cs typeface="Times New Roman" panose="02020603050405020304" pitchFamily="18" charset="0"/>
              </a:rPr>
              <a:t>Assist and encourage victims to participate in the criminal justice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
        <p:nvSpPr>
          <p:cNvPr id="2" name="TextBox 1"/>
          <p:cNvSpPr txBox="1"/>
          <p:nvPr/>
        </p:nvSpPr>
        <p:spPr>
          <a:xfrm>
            <a:off x="1512570" y="1903473"/>
            <a:ext cx="9144000" cy="400110"/>
          </a:xfrm>
          <a:prstGeom prst="rect">
            <a:avLst/>
          </a:prstGeom>
          <a:noFill/>
        </p:spPr>
        <p:txBody>
          <a:bodyPr wrap="square" rtlCol="0">
            <a:spAutoFit/>
          </a:bodyPr>
          <a:lstStyle/>
          <a:p>
            <a:pPr algn="ctr"/>
            <a:r>
              <a:rPr lang="en-US" sz="2000" dirty="0"/>
              <a:t>*Allowable                *Reasonable               *Justifiable               *Necessary</a:t>
            </a:r>
          </a:p>
        </p:txBody>
      </p:sp>
    </p:spTree>
    <p:extLst>
      <p:ext uri="{BB962C8B-B14F-4D97-AF65-F5344CB8AC3E}">
        <p14:creationId xmlns:p14="http://schemas.microsoft.com/office/powerpoint/2010/main" val="28835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 calcmode="lin" valueType="num">
                                      <p:cBhvr additive="base">
                                        <p:cTn id="7" dur="500" fill="hold"/>
                                        <p:tgtEl>
                                          <p:spTgt spid="239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9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9619">
                                            <p:txEl>
                                              <p:pRg st="1" end="1"/>
                                            </p:txEl>
                                          </p:spTgt>
                                        </p:tgtEl>
                                        <p:attrNameLst>
                                          <p:attrName>style.visibility</p:attrName>
                                        </p:attrNameLst>
                                      </p:cBhvr>
                                      <p:to>
                                        <p:strVal val="visible"/>
                                      </p:to>
                                    </p:set>
                                    <p:anim calcmode="lin" valueType="num">
                                      <p:cBhvr additive="base">
                                        <p:cTn id="13" dur="500" fill="hold"/>
                                        <p:tgtEl>
                                          <p:spTgt spid="239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9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9619">
                                            <p:txEl>
                                              <p:pRg st="2" end="2"/>
                                            </p:txEl>
                                          </p:spTgt>
                                        </p:tgtEl>
                                        <p:attrNameLst>
                                          <p:attrName>style.visibility</p:attrName>
                                        </p:attrNameLst>
                                      </p:cBhvr>
                                      <p:to>
                                        <p:strVal val="visible"/>
                                      </p:to>
                                    </p:set>
                                    <p:anim calcmode="lin" valueType="num">
                                      <p:cBhvr additive="base">
                                        <p:cTn id="19" dur="500" fill="hold"/>
                                        <p:tgtEl>
                                          <p:spTgt spid="239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9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9619">
                                            <p:txEl>
                                              <p:pRg st="3" end="3"/>
                                            </p:txEl>
                                          </p:spTgt>
                                        </p:tgtEl>
                                        <p:attrNameLst>
                                          <p:attrName>style.visibility</p:attrName>
                                        </p:attrNameLst>
                                      </p:cBhvr>
                                      <p:to>
                                        <p:strVal val="visible"/>
                                      </p:to>
                                    </p:set>
                                    <p:anim calcmode="lin" valueType="num">
                                      <p:cBhvr additive="base">
                                        <p:cTn id="25" dur="500" fill="hold"/>
                                        <p:tgtEl>
                                          <p:spTgt spid="239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96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05637" y="1124124"/>
            <a:ext cx="8562363" cy="648749"/>
          </a:xfrm>
        </p:spPr>
        <p:txBody>
          <a:bodyPr>
            <a:normAutofit fontScale="90000"/>
          </a:bodyPr>
          <a:lstStyle/>
          <a:p>
            <a:pPr>
              <a:defRPr/>
            </a:pPr>
            <a:r>
              <a:rPr lang="en-US" b="1" dirty="0">
                <a:solidFill>
                  <a:schemeClr val="tx1"/>
                </a:solidFill>
              </a:rPr>
              <a:t>VOCA Allowable Costs</a:t>
            </a:r>
            <a:endParaRPr lang="en-US" sz="3600" b="1" dirty="0"/>
          </a:p>
        </p:txBody>
      </p:sp>
      <p:sp>
        <p:nvSpPr>
          <p:cNvPr id="106499" name="Rectangle 3"/>
          <p:cNvSpPr>
            <a:spLocks noGrp="1" noChangeArrowheads="1"/>
          </p:cNvSpPr>
          <p:nvPr>
            <p:ph idx="1"/>
          </p:nvPr>
        </p:nvSpPr>
        <p:spPr>
          <a:xfrm>
            <a:off x="2133600" y="2625754"/>
            <a:ext cx="8534400" cy="3338818"/>
          </a:xfrm>
        </p:spPr>
        <p:txBody>
          <a:bodyPr vert="horz">
            <a:normAutofit/>
          </a:bodyPr>
          <a:lstStyle/>
          <a:p>
            <a:pPr>
              <a:spcBef>
                <a:spcPts val="528"/>
              </a:spcBef>
            </a:pPr>
            <a:r>
              <a:rPr lang="en-US" altLang="en-US" sz="2400" dirty="0">
                <a:cs typeface="Times New Roman" panose="02020603050405020304" pitchFamily="18" charset="0"/>
              </a:rPr>
              <a:t>Skills Training for all Direct Service Staff</a:t>
            </a:r>
          </a:p>
          <a:p>
            <a:pPr>
              <a:spcBef>
                <a:spcPts val="528"/>
              </a:spcBef>
            </a:pPr>
            <a:r>
              <a:rPr lang="en-US" altLang="en-US" sz="2400" dirty="0">
                <a:cs typeface="Times New Roman" panose="02020603050405020304" pitchFamily="18" charset="0"/>
              </a:rPr>
              <a:t>Training and Materials</a:t>
            </a:r>
          </a:p>
          <a:p>
            <a:pPr>
              <a:spcBef>
                <a:spcPts val="528"/>
              </a:spcBef>
            </a:pPr>
            <a:r>
              <a:rPr lang="en-US" altLang="en-US" sz="2400" dirty="0">
                <a:cs typeface="Times New Roman" panose="02020603050405020304" pitchFamily="18" charset="0"/>
              </a:rPr>
              <a:t>Equipment and Furniture</a:t>
            </a:r>
          </a:p>
          <a:p>
            <a:pPr>
              <a:spcBef>
                <a:spcPts val="528"/>
              </a:spcBef>
            </a:pPr>
            <a:r>
              <a:rPr lang="en-US" altLang="en-US" sz="2400" dirty="0">
                <a:cs typeface="Times New Roman" panose="02020603050405020304" pitchFamily="18" charset="0"/>
              </a:rPr>
              <a:t>Operating Costs</a:t>
            </a:r>
          </a:p>
          <a:p>
            <a:pPr>
              <a:spcBef>
                <a:spcPts val="528"/>
              </a:spcBef>
            </a:pPr>
            <a:r>
              <a:rPr lang="en-US" altLang="en-US" sz="2400" dirty="0">
                <a:cs typeface="Times New Roman" panose="02020603050405020304" pitchFamily="18" charset="0"/>
              </a:rPr>
              <a:t>Shelter Repairs and Maintenance</a:t>
            </a:r>
          </a:p>
          <a:p>
            <a:pPr>
              <a:spcBef>
                <a:spcPts val="528"/>
              </a:spcBef>
            </a:pPr>
            <a:r>
              <a:rPr lang="en-US" altLang="en-US" sz="2400" dirty="0">
                <a:cs typeface="Times New Roman" panose="02020603050405020304" pitchFamily="18" charset="0"/>
              </a:rPr>
              <a:t>Supervision of Direct Service Providers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418335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601773" y="823506"/>
            <a:ext cx="8534400" cy="750672"/>
          </a:xfrm>
        </p:spPr>
        <p:txBody>
          <a:bodyPr>
            <a:normAutofit fontScale="90000"/>
          </a:bodyPr>
          <a:lstStyle/>
          <a:p>
            <a:pPr>
              <a:defRPr/>
            </a:pPr>
            <a:r>
              <a:rPr lang="en-US" b="1" dirty="0">
                <a:solidFill>
                  <a:schemeClr val="tx1"/>
                </a:solidFill>
              </a:rPr>
              <a:t>VOCA Allowable Services/Costs Examples </a:t>
            </a:r>
          </a:p>
        </p:txBody>
      </p:sp>
      <p:sp>
        <p:nvSpPr>
          <p:cNvPr id="5" name="Text Box 4"/>
          <p:cNvSpPr txBox="1">
            <a:spLocks noChangeArrowheads="1"/>
          </p:cNvSpPr>
          <p:nvPr/>
        </p:nvSpPr>
        <p:spPr bwMode="auto">
          <a:xfrm>
            <a:off x="2471032" y="1722270"/>
            <a:ext cx="37338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buClr>
                <a:srgbClr val="FFFFCC"/>
              </a:buClr>
              <a:buNone/>
            </a:pPr>
            <a:r>
              <a:rPr lang="en-US" altLang="en-US" sz="2500" dirty="0">
                <a:latin typeface="+mn-lt"/>
                <a:cs typeface="Times New Roman" panose="02020603050405020304" pitchFamily="18" charset="0"/>
              </a:rPr>
              <a:t>Shelter</a:t>
            </a:r>
          </a:p>
          <a:p>
            <a:pPr lvl="1" eaLnBrk="1" hangingPunct="1">
              <a:buClr>
                <a:srgbClr val="FFFFCC"/>
              </a:buClr>
              <a:buFontTx/>
              <a:buNone/>
            </a:pPr>
            <a:endParaRPr lang="en-US" altLang="en-US" sz="2500" dirty="0">
              <a:latin typeface="+mn-lt"/>
            </a:endParaRPr>
          </a:p>
          <a:p>
            <a:pPr lvl="1" eaLnBrk="1" hangingPunct="1">
              <a:buClr>
                <a:srgbClr val="FFFFCC"/>
              </a:buClr>
              <a:buNone/>
            </a:pPr>
            <a:r>
              <a:rPr lang="en-US" altLang="en-US" sz="2500" dirty="0">
                <a:latin typeface="+mn-lt"/>
                <a:cs typeface="Times New Roman" panose="02020603050405020304" pitchFamily="18" charset="0"/>
              </a:rPr>
              <a:t>Food </a:t>
            </a:r>
            <a:r>
              <a:rPr lang="en-US" altLang="en-US" sz="1600" dirty="0">
                <a:latin typeface="+mn-lt"/>
                <a:cs typeface="Times New Roman" panose="02020603050405020304" pitchFamily="18" charset="0"/>
              </a:rPr>
              <a:t>(Shelter only)</a:t>
            </a:r>
          </a:p>
          <a:p>
            <a:pPr lvl="1" eaLnBrk="1" hangingPunct="1">
              <a:buClr>
                <a:srgbClr val="FFFFCC"/>
              </a:buClr>
              <a:buFontTx/>
              <a:buNone/>
            </a:pPr>
            <a:endParaRPr lang="en-US" altLang="en-US" sz="2200" dirty="0">
              <a:latin typeface="+mn-lt"/>
            </a:endParaRPr>
          </a:p>
          <a:p>
            <a:pPr lvl="1" eaLnBrk="1" hangingPunct="1">
              <a:buClr>
                <a:srgbClr val="FFFFCC"/>
              </a:buClr>
              <a:buNone/>
            </a:pPr>
            <a:r>
              <a:rPr lang="en-US" altLang="en-US" sz="2500" dirty="0">
                <a:latin typeface="+mn-lt"/>
                <a:cs typeface="Times New Roman" panose="02020603050405020304" pitchFamily="18" charset="0"/>
              </a:rPr>
              <a:t>Crisis Hotline</a:t>
            </a:r>
          </a:p>
          <a:p>
            <a:pPr lvl="1" eaLnBrk="1" hangingPunct="1">
              <a:buClr>
                <a:srgbClr val="FFFFCC"/>
              </a:buClr>
              <a:buFontTx/>
              <a:buNone/>
            </a:pPr>
            <a:endParaRPr lang="en-US" altLang="en-US" sz="2500" dirty="0">
              <a:latin typeface="+mn-lt"/>
            </a:endParaRPr>
          </a:p>
          <a:p>
            <a:pPr lvl="1" eaLnBrk="1" hangingPunct="1">
              <a:buClr>
                <a:srgbClr val="FFFFCC"/>
              </a:buClr>
              <a:buNone/>
            </a:pPr>
            <a:r>
              <a:rPr lang="en-US" altLang="en-US" sz="2500" dirty="0">
                <a:latin typeface="+mn-lt"/>
                <a:cs typeface="Times New Roman" panose="02020603050405020304" pitchFamily="18" charset="0"/>
              </a:rPr>
              <a:t>Counseling / Therapy</a:t>
            </a:r>
          </a:p>
          <a:p>
            <a:pPr lvl="1" eaLnBrk="1" hangingPunct="1">
              <a:buClr>
                <a:srgbClr val="FFFFCC"/>
              </a:buClr>
              <a:buFontTx/>
              <a:buNone/>
            </a:pPr>
            <a:endParaRPr lang="en-US" altLang="en-US" sz="3300" dirty="0">
              <a:latin typeface="+mn-lt"/>
            </a:endParaRPr>
          </a:p>
          <a:p>
            <a:pPr lvl="1" eaLnBrk="1" hangingPunct="1">
              <a:buClr>
                <a:srgbClr val="FFFFCC"/>
              </a:buClr>
              <a:buNone/>
            </a:pPr>
            <a:r>
              <a:rPr lang="en-US" altLang="en-US" sz="2500" dirty="0">
                <a:latin typeface="+mn-lt"/>
                <a:cs typeface="Times New Roman" panose="02020603050405020304" pitchFamily="18" charset="0"/>
              </a:rPr>
              <a:t>Mileage or Cost of Fuel</a:t>
            </a:r>
          </a:p>
          <a:p>
            <a:pPr lvl="1">
              <a:spcBef>
                <a:spcPts val="0"/>
              </a:spcBef>
              <a:buClr>
                <a:srgbClr val="FFFFCC"/>
              </a:buClr>
              <a:buNone/>
            </a:pPr>
            <a:r>
              <a:rPr lang="en-US" altLang="en-US" sz="1600" dirty="0">
                <a:latin typeface="+mn-lt"/>
                <a:cs typeface="Times New Roman" panose="02020603050405020304" pitchFamily="18" charset="0"/>
              </a:rPr>
              <a:t>(requires travel records/logs)</a:t>
            </a:r>
          </a:p>
        </p:txBody>
      </p:sp>
      <p:sp>
        <p:nvSpPr>
          <p:cNvPr id="6" name="Text Box 10"/>
          <p:cNvSpPr txBox="1">
            <a:spLocks noChangeArrowheads="1"/>
          </p:cNvSpPr>
          <p:nvPr/>
        </p:nvSpPr>
        <p:spPr bwMode="auto">
          <a:xfrm>
            <a:off x="6843660" y="1737902"/>
            <a:ext cx="3824341"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lvl="1" eaLnBrk="1" hangingPunct="1">
              <a:buClr>
                <a:srgbClr val="FFFFCC"/>
              </a:buClr>
              <a:buNone/>
            </a:pPr>
            <a:r>
              <a:rPr lang="en-US" altLang="en-US" sz="2500" dirty="0">
                <a:latin typeface="+mn-lt"/>
                <a:cs typeface="Times New Roman" panose="02020603050405020304" pitchFamily="18" charset="0"/>
              </a:rPr>
              <a:t>Lock Repair</a:t>
            </a:r>
          </a:p>
          <a:p>
            <a:pPr lvl="1" eaLnBrk="1" hangingPunct="1">
              <a:buClr>
                <a:srgbClr val="FFFFCC"/>
              </a:buClr>
              <a:buFontTx/>
              <a:buNone/>
            </a:pPr>
            <a:endParaRPr lang="en-US" altLang="en-US" sz="2500" dirty="0">
              <a:latin typeface="+mn-lt"/>
            </a:endParaRPr>
          </a:p>
          <a:p>
            <a:pPr lvl="1" eaLnBrk="1" hangingPunct="1">
              <a:buClr>
                <a:srgbClr val="FFFFCC"/>
              </a:buClr>
              <a:buNone/>
            </a:pPr>
            <a:r>
              <a:rPr lang="en-US" altLang="en-US" sz="2500" dirty="0">
                <a:latin typeface="+mn-lt"/>
                <a:cs typeface="Times New Roman" panose="02020603050405020304" pitchFamily="18" charset="0"/>
              </a:rPr>
              <a:t>Legal Assistance </a:t>
            </a:r>
          </a:p>
          <a:p>
            <a:pPr marL="461963" lvl="1">
              <a:spcBef>
                <a:spcPts val="0"/>
              </a:spcBef>
              <a:spcAft>
                <a:spcPts val="1200"/>
              </a:spcAft>
              <a:buClr>
                <a:srgbClr val="FFFFCC"/>
              </a:buClr>
              <a:buNone/>
            </a:pPr>
            <a:r>
              <a:rPr lang="en-US" altLang="en-US" sz="1600" dirty="0">
                <a:latin typeface="+mn-lt"/>
                <a:cs typeface="Times New Roman" panose="02020603050405020304" pitchFamily="18" charset="0"/>
              </a:rPr>
              <a:t>(relevant to victimization)</a:t>
            </a:r>
          </a:p>
          <a:p>
            <a:pPr marL="461963" lvl="1">
              <a:buClr>
                <a:srgbClr val="FFFFCC"/>
              </a:buClr>
              <a:buNone/>
            </a:pPr>
            <a:r>
              <a:rPr lang="en-US" altLang="en-US" sz="2500" dirty="0">
                <a:latin typeface="+mn-lt"/>
                <a:cs typeface="Times New Roman" panose="02020603050405020304" pitchFamily="18" charset="0"/>
              </a:rPr>
              <a:t>Application Assistance</a:t>
            </a:r>
          </a:p>
          <a:p>
            <a:pPr lvl="1" eaLnBrk="1" hangingPunct="1">
              <a:buClr>
                <a:srgbClr val="FFFFCC"/>
              </a:buClr>
              <a:buFontTx/>
              <a:buNone/>
            </a:pPr>
            <a:endParaRPr lang="en-US" altLang="en-US" sz="2500" dirty="0">
              <a:latin typeface="+mn-lt"/>
            </a:endParaRPr>
          </a:p>
          <a:p>
            <a:pPr lvl="1" eaLnBrk="1" hangingPunct="1">
              <a:buClr>
                <a:srgbClr val="FFFFCC"/>
              </a:buClr>
              <a:buNone/>
            </a:pPr>
            <a:r>
              <a:rPr lang="en-US" altLang="en-US" sz="2500" dirty="0">
                <a:latin typeface="+mn-lt"/>
                <a:cs typeface="Times New Roman" panose="02020603050405020304" pitchFamily="18" charset="0"/>
              </a:rPr>
              <a:t>Accompaniment </a:t>
            </a:r>
          </a:p>
          <a:p>
            <a:pPr marL="461963" lvl="1">
              <a:buClr>
                <a:srgbClr val="FFFFCC"/>
              </a:buClr>
              <a:buNone/>
            </a:pPr>
            <a:r>
              <a:rPr lang="en-US" altLang="en-US" sz="1600" dirty="0">
                <a:latin typeface="+mn-lt"/>
                <a:cs typeface="Times New Roman" panose="02020603050405020304" pitchFamily="18" charset="0"/>
              </a:rPr>
              <a:t>(court, hospital, etc.)</a:t>
            </a:r>
          </a:p>
          <a:p>
            <a:pPr lvl="1" eaLnBrk="1" hangingPunct="1">
              <a:buClr>
                <a:srgbClr val="FFFFCC"/>
              </a:buClr>
              <a:buFontTx/>
              <a:buNone/>
            </a:pPr>
            <a:endParaRPr lang="en-US" altLang="en-US" sz="1600" dirty="0">
              <a:latin typeface="+mn-lt"/>
            </a:endParaRPr>
          </a:p>
          <a:p>
            <a:pPr lvl="1" eaLnBrk="1" hangingPunct="1">
              <a:buClr>
                <a:srgbClr val="FFFFCC"/>
              </a:buClr>
              <a:buNone/>
            </a:pPr>
            <a:r>
              <a:rPr lang="en-US" altLang="en-US" sz="2500" dirty="0">
                <a:latin typeface="+mn-lt"/>
                <a:cs typeface="Times New Roman" panose="02020603050405020304" pitchFamily="18" charset="0"/>
              </a:rPr>
              <a:t>Transportation Assistance </a:t>
            </a:r>
            <a:endParaRPr lang="en-US" altLang="en-US" sz="1600" dirty="0">
              <a:latin typeface="+mn-lt"/>
              <a:cs typeface="Times New Roman" panose="02020603050405020304" pitchFamily="18" charset="0"/>
            </a:endParaRPr>
          </a:p>
        </p:txBody>
      </p:sp>
      <p:pic>
        <p:nvPicPr>
          <p:cNvPr id="7" name="Picture 5" descr="MCj04247600000[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031077" y="1737903"/>
            <a:ext cx="5699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Pj0438891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1467" y="2743660"/>
            <a:ext cx="789134" cy="53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MCj04122720000[1]"/>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0903" y="3696655"/>
            <a:ext cx="8302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Cj03980890000[1]"/>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066925" y="4557289"/>
            <a:ext cx="5778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MCj03266940000[1]"/>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70588" y="5486401"/>
            <a:ext cx="8318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MCj04242020000[1]"/>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555711" y="1797036"/>
            <a:ext cx="3492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Cj02871830000[1]"/>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94694" y="2675506"/>
            <a:ext cx="8286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MCj04127540000[1]"/>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363283" y="3482521"/>
            <a:ext cx="5715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MPj0314367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91272" y="4484816"/>
            <a:ext cx="678129" cy="78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pic>
        <p:nvPicPr>
          <p:cNvPr id="2" name="Picture 1" descr="Avviato il consorzio &lt;strong&gt;Taxi&lt;/strong&gt; fra Forte dei Marmi Seravezza e Stazzema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52027" y="5455315"/>
            <a:ext cx="1019018" cy="705670"/>
          </a:xfrm>
          <a:prstGeom prst="rect">
            <a:avLst/>
          </a:prstGeom>
        </p:spPr>
      </p:pic>
    </p:spTree>
    <p:extLst>
      <p:ext uri="{BB962C8B-B14F-4D97-AF65-F5344CB8AC3E}">
        <p14:creationId xmlns:p14="http://schemas.microsoft.com/office/powerpoint/2010/main" val="235097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133600" y="1199626"/>
            <a:ext cx="8512029" cy="1001086"/>
          </a:xfrm>
        </p:spPr>
        <p:txBody>
          <a:bodyPr>
            <a:normAutofit/>
          </a:bodyPr>
          <a:lstStyle/>
          <a:p>
            <a:pPr eaLnBrk="1" hangingPunct="1">
              <a:defRPr/>
            </a:pPr>
            <a:r>
              <a:rPr lang="en-US" b="1" dirty="0">
                <a:solidFill>
                  <a:schemeClr val="tx1"/>
                </a:solidFill>
              </a:rPr>
              <a:t>Un-allowable Costs Under VOCA</a:t>
            </a:r>
          </a:p>
        </p:txBody>
      </p:sp>
      <p:sp>
        <p:nvSpPr>
          <p:cNvPr id="108547" name="Rectangle 3"/>
          <p:cNvSpPr>
            <a:spLocks noGrp="1" noChangeArrowheads="1"/>
          </p:cNvSpPr>
          <p:nvPr>
            <p:ph idx="1"/>
          </p:nvPr>
        </p:nvSpPr>
        <p:spPr>
          <a:xfrm>
            <a:off x="2133600" y="2600588"/>
            <a:ext cx="8534400" cy="3598876"/>
          </a:xfrm>
        </p:spPr>
        <p:txBody>
          <a:bodyPr vert="horz">
            <a:normAutofit/>
          </a:bodyPr>
          <a:lstStyle/>
          <a:p>
            <a:pPr>
              <a:spcBef>
                <a:spcPts val="528"/>
              </a:spcBef>
            </a:pPr>
            <a:r>
              <a:rPr lang="en-US" sz="2000" dirty="0">
                <a:cs typeface="Times New Roman" panose="02020603050405020304" pitchFamily="18" charset="0"/>
              </a:rPr>
              <a:t>Lobbying</a:t>
            </a:r>
          </a:p>
          <a:p>
            <a:pPr>
              <a:spcBef>
                <a:spcPts val="528"/>
              </a:spcBef>
            </a:pPr>
            <a:r>
              <a:rPr lang="en-US" sz="2000" dirty="0">
                <a:cs typeface="Times New Roman" panose="02020603050405020304" pitchFamily="18" charset="0"/>
              </a:rPr>
              <a:t>Perpetrator Rehabilitation</a:t>
            </a:r>
          </a:p>
          <a:p>
            <a:pPr>
              <a:spcBef>
                <a:spcPts val="528"/>
              </a:spcBef>
            </a:pPr>
            <a:r>
              <a:rPr lang="en-US" sz="2000" dirty="0">
                <a:cs typeface="Times New Roman" panose="02020603050405020304" pitchFamily="18" charset="0"/>
              </a:rPr>
              <a:t>Needs Assessment, Surveys, Evaluations</a:t>
            </a:r>
          </a:p>
          <a:p>
            <a:pPr>
              <a:spcBef>
                <a:spcPts val="528"/>
              </a:spcBef>
            </a:pPr>
            <a:r>
              <a:rPr lang="en-US" sz="2000" dirty="0">
                <a:cs typeface="Times New Roman" panose="02020603050405020304" pitchFamily="18" charset="0"/>
              </a:rPr>
              <a:t>Prosecution Activities</a:t>
            </a:r>
          </a:p>
          <a:p>
            <a:pPr>
              <a:spcBef>
                <a:spcPts val="528"/>
              </a:spcBef>
            </a:pPr>
            <a:r>
              <a:rPr lang="en-US" sz="2000" dirty="0">
                <a:cs typeface="Times New Roman" panose="02020603050405020304" pitchFamily="18" charset="0"/>
              </a:rPr>
              <a:t>Fundraising Activities</a:t>
            </a:r>
          </a:p>
          <a:p>
            <a:pPr>
              <a:spcBef>
                <a:spcPts val="528"/>
              </a:spcBef>
            </a:pPr>
            <a:r>
              <a:rPr lang="en-US" sz="2000" dirty="0">
                <a:cs typeface="Times New Roman" panose="02020603050405020304" pitchFamily="18" charset="0"/>
              </a:rPr>
              <a:t>Vehicle Repairs and Maintenance</a:t>
            </a:r>
          </a:p>
          <a:p>
            <a:pPr>
              <a:spcBef>
                <a:spcPts val="528"/>
              </a:spcBef>
              <a:defRPr/>
            </a:pPr>
            <a:r>
              <a:rPr lang="en-US" sz="2000" dirty="0">
                <a:cs typeface="Times New Roman" panose="02020603050405020304" pitchFamily="18" charset="0"/>
              </a:rPr>
              <a:t>Property Loss</a:t>
            </a:r>
          </a:p>
          <a:p>
            <a:pPr>
              <a:spcBef>
                <a:spcPts val="528"/>
              </a:spcBef>
              <a:defRPr/>
            </a:pPr>
            <a:r>
              <a:rPr lang="en-US" sz="2000" dirty="0">
                <a:cs typeface="Times New Roman" panose="02020603050405020304" pitchFamily="18" charset="0"/>
              </a:rPr>
              <a:t>Medical Costs (covered via Victims Compensation)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343815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133601" y="1308683"/>
            <a:ext cx="8537196" cy="707472"/>
          </a:xfrm>
        </p:spPr>
        <p:txBody>
          <a:bodyPr>
            <a:normAutofit fontScale="90000"/>
          </a:bodyPr>
          <a:lstStyle/>
          <a:p>
            <a:pPr eaLnBrk="1" hangingPunct="1">
              <a:defRPr/>
            </a:pPr>
            <a:r>
              <a:rPr lang="en-US" b="1" dirty="0">
                <a:solidFill>
                  <a:schemeClr val="tx1"/>
                </a:solidFill>
              </a:rPr>
              <a:t>Un-allowable Costs Under VOCA</a:t>
            </a:r>
          </a:p>
        </p:txBody>
      </p:sp>
      <p:sp>
        <p:nvSpPr>
          <p:cNvPr id="109571" name="Rectangle 3"/>
          <p:cNvSpPr>
            <a:spLocks noGrp="1" noChangeArrowheads="1"/>
          </p:cNvSpPr>
          <p:nvPr>
            <p:ph idx="1"/>
          </p:nvPr>
        </p:nvSpPr>
        <p:spPr>
          <a:xfrm>
            <a:off x="2133601" y="2592198"/>
            <a:ext cx="8074025" cy="3656202"/>
          </a:xfrm>
        </p:spPr>
        <p:txBody>
          <a:bodyPr>
            <a:normAutofit/>
          </a:bodyPr>
          <a:lstStyle/>
          <a:p>
            <a:pPr marL="346075" indent="-342900">
              <a:spcBef>
                <a:spcPts val="528"/>
              </a:spcBef>
              <a:defRPr/>
            </a:pPr>
            <a:r>
              <a:rPr lang="en-US" sz="2000" dirty="0">
                <a:cs typeface="Times New Roman" panose="02020603050405020304" pitchFamily="18" charset="0"/>
              </a:rPr>
              <a:t>Crime Investigation/Prevention Costs</a:t>
            </a:r>
          </a:p>
          <a:p>
            <a:pPr marL="346075" indent="-342900">
              <a:spcBef>
                <a:spcPts val="528"/>
              </a:spcBef>
              <a:defRPr/>
            </a:pPr>
            <a:r>
              <a:rPr lang="en-US" sz="2000" dirty="0">
                <a:cs typeface="Times New Roman" panose="02020603050405020304" pitchFamily="18" charset="0"/>
              </a:rPr>
              <a:t>Volunteer Appreciation Events/Activities</a:t>
            </a:r>
          </a:p>
          <a:p>
            <a:pPr marL="346075" indent="-342900">
              <a:spcBef>
                <a:spcPts val="528"/>
              </a:spcBef>
              <a:defRPr/>
            </a:pPr>
            <a:r>
              <a:rPr lang="en-US" sz="2000" dirty="0">
                <a:cs typeface="Times New Roman" panose="02020603050405020304" pitchFamily="18" charset="0"/>
              </a:rPr>
              <a:t>Staff Bonus Incentives</a:t>
            </a:r>
          </a:p>
          <a:p>
            <a:pPr marL="346075" indent="-342900">
              <a:spcBef>
                <a:spcPts val="528"/>
              </a:spcBef>
              <a:defRPr/>
            </a:pPr>
            <a:r>
              <a:rPr lang="en-US" sz="2000" dirty="0">
                <a:cs typeface="Times New Roman" panose="02020603050405020304" pitchFamily="18" charset="0"/>
              </a:rPr>
              <a:t>Gifts/Entertainment</a:t>
            </a:r>
          </a:p>
          <a:p>
            <a:pPr marL="346075" indent="-342900">
              <a:spcBef>
                <a:spcPts val="528"/>
              </a:spcBef>
              <a:defRPr/>
            </a:pPr>
            <a:r>
              <a:rPr lang="en-US" sz="2000" dirty="0">
                <a:cs typeface="Times New Roman" panose="02020603050405020304" pitchFamily="18" charset="0"/>
              </a:rPr>
              <a:t>Alcohol</a:t>
            </a:r>
          </a:p>
          <a:p>
            <a:pPr marL="346075" indent="-342900">
              <a:spcBef>
                <a:spcPts val="528"/>
              </a:spcBef>
              <a:defRPr/>
            </a:pPr>
            <a:r>
              <a:rPr lang="en-US" sz="2000" dirty="0">
                <a:cs typeface="Times New Roman" panose="02020603050405020304" pitchFamily="18" charset="0"/>
              </a:rPr>
              <a:t>Unrelated Audit/Accounting/Bookkeeping Expenses</a:t>
            </a:r>
          </a:p>
          <a:p>
            <a:pPr marL="346075" indent="-342900">
              <a:spcBef>
                <a:spcPts val="528"/>
              </a:spcBef>
              <a:defRPr/>
            </a:pPr>
            <a:r>
              <a:rPr lang="en-US" sz="2000" dirty="0">
                <a:cs typeface="Times New Roman" panose="02020603050405020304" pitchFamily="18" charset="0"/>
              </a:rPr>
              <a:t>Renovations (unless to comply with ADA guidelines)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19132055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640"/>
            <a:ext cx="10515600" cy="1921078"/>
          </a:xfrm>
        </p:spPr>
        <p:txBody>
          <a:bodyPr>
            <a:normAutofit fontScale="90000"/>
          </a:bodyPr>
          <a:lstStyle/>
          <a:p>
            <a:br>
              <a:rPr lang="en-US" b="1" dirty="0"/>
            </a:br>
            <a:r>
              <a:rPr lang="en-US" b="1" dirty="0"/>
              <a:t>What are VOCA/VAWA/</a:t>
            </a:r>
            <a:r>
              <a:rPr lang="en-US" b="1" dirty="0">
                <a:solidFill>
                  <a:srgbClr val="FF0000"/>
                </a:solidFill>
              </a:rPr>
              <a:t>SASP</a:t>
            </a:r>
            <a:r>
              <a:rPr lang="en-US" b="1" dirty="0"/>
              <a:t> eligible services?</a:t>
            </a:r>
            <a:br>
              <a:rPr lang="en-US" b="1" dirty="0"/>
            </a:b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93878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Will Be Discussed Today</a:t>
            </a:r>
            <a:br>
              <a:rPr lang="en-US" b="1" dirty="0"/>
            </a:br>
            <a:endParaRPr lang="en-US" b="1" dirty="0"/>
          </a:p>
        </p:txBody>
      </p:sp>
      <p:sp>
        <p:nvSpPr>
          <p:cNvPr id="3" name="Content Placeholder 2"/>
          <p:cNvSpPr>
            <a:spLocks noGrp="1"/>
          </p:cNvSpPr>
          <p:nvPr>
            <p:ph idx="1"/>
          </p:nvPr>
        </p:nvSpPr>
        <p:spPr>
          <a:xfrm>
            <a:off x="838200" y="1166327"/>
            <a:ext cx="10515600" cy="5010636"/>
          </a:xfrm>
        </p:spPr>
        <p:txBody>
          <a:bodyPr>
            <a:normAutofit/>
          </a:bodyPr>
          <a:lstStyle/>
          <a:p>
            <a:pPr marL="0" indent="0">
              <a:buNone/>
            </a:pPr>
            <a:endParaRPr lang="en-US" dirty="0"/>
          </a:p>
          <a:p>
            <a:endParaRPr lang="en-US" dirty="0"/>
          </a:p>
          <a:p>
            <a:endParaRPr lang="en-US" dirty="0"/>
          </a:p>
          <a:p>
            <a:r>
              <a:rPr lang="en-US" dirty="0"/>
              <a:t>VSSR Updates</a:t>
            </a:r>
          </a:p>
          <a:p>
            <a:r>
              <a:rPr lang="en-US" dirty="0"/>
              <a:t>What are VOCA/VAWA/SASP eligible services?</a:t>
            </a:r>
          </a:p>
          <a:p>
            <a:r>
              <a:rPr lang="en-US" dirty="0"/>
              <a:t>What is your grant percentage? What should you report? Match or no match?</a:t>
            </a:r>
          </a:p>
          <a:p>
            <a:r>
              <a:rPr lang="en-US" dirty="0"/>
              <a:t>What does VSSR collect? (high level of understanding)	</a:t>
            </a:r>
          </a:p>
          <a:p>
            <a:r>
              <a:rPr lang="en-US" dirty="0"/>
              <a:t>Reminders</a:t>
            </a:r>
          </a:p>
          <a:p>
            <a:r>
              <a:rPr lang="en-US" dirty="0"/>
              <a:t>VSSR Walk Through</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425108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SASP</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a:t>
            </a:r>
            <a:r>
              <a:rPr lang="en-US" dirty="0"/>
              <a:t>The Sexual Assault Services Grant Program (SASP) was established under the Violence Against Women Act and Department of Justice Reauthorization Act of 2005 (VAWA 2005), 42 U.S.C. §14043g. SASP is the first federal funding stream solely dedicated to the provision of </a:t>
            </a:r>
            <a:r>
              <a:rPr lang="en-US" b="1" dirty="0"/>
              <a:t>direct intervention and related assistance to victims of sexual assault</a:t>
            </a:r>
            <a:r>
              <a:rPr lang="en-US" dirty="0"/>
              <a:t>. SASP encompasses four funding streams for states, territories, tribes, state sexual assault coalitions, tribal sexual assault coalitions and culturally specific organizations. The law’s purpose is to provide intervention, advocacy, victim accompaniment (e.g. to court, medical facilities, police departments, etc.), support services, and related assistance for adult, youth, and child sexual assault victims. As of 2013 SASP-funded agencies may also provide services to victims’ family and household members and to those whom the sexual assault collaterally affects.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22958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58239"/>
          </a:xfrm>
        </p:spPr>
        <p:txBody>
          <a:bodyPr/>
          <a:lstStyle/>
          <a:p>
            <a:pPr algn="ctr"/>
            <a:r>
              <a:rPr lang="en-US" b="1" dirty="0"/>
              <a:t>Un-allowable Services Under SASP</a:t>
            </a:r>
          </a:p>
        </p:txBody>
      </p:sp>
      <p:sp>
        <p:nvSpPr>
          <p:cNvPr id="3" name="Content Placeholder 2"/>
          <p:cNvSpPr>
            <a:spLocks noGrp="1"/>
          </p:cNvSpPr>
          <p:nvPr>
            <p:ph idx="1"/>
          </p:nvPr>
        </p:nvSpPr>
        <p:spPr/>
        <p:txBody>
          <a:bodyPr>
            <a:normAutofit lnSpcReduction="10000"/>
          </a:bodyPr>
          <a:lstStyle/>
          <a:p>
            <a:pPr lvl="1"/>
            <a:r>
              <a:rPr lang="en-US" dirty="0"/>
              <a:t>Forensic medical exams and/or sexual assault forensic examiner projects for sexual assault victims</a:t>
            </a:r>
          </a:p>
          <a:p>
            <a:pPr lvl="1"/>
            <a:r>
              <a:rPr lang="en-US" dirty="0"/>
              <a:t>Forensic interviews are considered primarily investigative activities and are not direct victim services</a:t>
            </a:r>
          </a:p>
          <a:p>
            <a:pPr lvl="1"/>
            <a:r>
              <a:rPr lang="en-US" dirty="0"/>
              <a:t>Positions dedicated exclusively to investigative functions are not allowable. However, expenses for positions that combine forensic interviewing with other direct service functions may be pro-rated to exclude that proportion of time not dedicated to direct victim services</a:t>
            </a:r>
            <a:endParaRPr lang="en-US" sz="2000" dirty="0"/>
          </a:p>
          <a:p>
            <a:pPr lvl="1"/>
            <a:r>
              <a:rPr lang="en-US" dirty="0"/>
              <a:t>Criminal justice activities and projects such as law enforcement, prosecution, or court programs may not be supported with SASP funds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845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Un-allowable Services Under SASP</a:t>
            </a:r>
            <a:endParaRPr lang="en-US" dirty="0"/>
          </a:p>
        </p:txBody>
      </p:sp>
      <p:sp>
        <p:nvSpPr>
          <p:cNvPr id="3" name="Content Placeholder 2"/>
          <p:cNvSpPr>
            <a:spLocks noGrp="1"/>
          </p:cNvSpPr>
          <p:nvPr>
            <p:ph idx="1"/>
          </p:nvPr>
        </p:nvSpPr>
        <p:spPr/>
        <p:txBody>
          <a:bodyPr>
            <a:normAutofit fontScale="92500"/>
          </a:bodyPr>
          <a:lstStyle/>
          <a:p>
            <a:pPr lvl="1"/>
            <a:r>
              <a:rPr lang="en-US" dirty="0"/>
              <a:t>Expenses for positions whose primary responsibility is the coordination of inter-agency response teams or task forces, including Child Abuse Response Team, Sexual Assault Response Team, or Domestic Violence Task Force coordinators.</a:t>
            </a:r>
          </a:p>
          <a:p>
            <a:pPr lvl="1"/>
            <a:r>
              <a:rPr lang="en-US" dirty="0"/>
              <a:t>Positions whose primary responsibility is agency administration and management, which includes attending board meetings, managing human resources and financial administration.</a:t>
            </a:r>
          </a:p>
          <a:p>
            <a:pPr lvl="1"/>
            <a:r>
              <a:rPr lang="en-US" dirty="0"/>
              <a:t>Personnel-related expenses for an Executive Director and/or Volunteer Coordinator whose functions include recruiting, training, and supervising volunteers who provide direct victim services may be reimbursed for that portion of their functions that are tied to volunteers. Reimbursement for such positions will be pro-rated to exclude that proportion of their time dedicated to agency administrative or support staff responsibilities.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19332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Un-allowable Services Under SASP</a:t>
            </a:r>
            <a:endParaRPr lang="en-US" dirty="0"/>
          </a:p>
        </p:txBody>
      </p:sp>
      <p:sp>
        <p:nvSpPr>
          <p:cNvPr id="3" name="Content Placeholder 2"/>
          <p:cNvSpPr>
            <a:spLocks noGrp="1"/>
          </p:cNvSpPr>
          <p:nvPr>
            <p:ph idx="1"/>
          </p:nvPr>
        </p:nvSpPr>
        <p:spPr/>
        <p:txBody>
          <a:bodyPr>
            <a:normAutofit/>
          </a:bodyPr>
          <a:lstStyle/>
          <a:p>
            <a:pPr lvl="1"/>
            <a:r>
              <a:rPr lang="en-US" dirty="0"/>
              <a:t>Expenses for positions whose primary responsibilities include staff support (e.g. secretary, administrative assistant, data entry specialist), fundraising, or public relations. </a:t>
            </a:r>
            <a:endParaRPr lang="en-US" sz="2000" dirty="0"/>
          </a:p>
          <a:p>
            <a:pPr lvl="1"/>
            <a:r>
              <a:rPr lang="en-US" dirty="0"/>
              <a:t>Expenses for positions and related activities, whose primary function is community education and prevention, not outreach to victims.</a:t>
            </a:r>
            <a:endParaRPr lang="en-US" sz="2000" dirty="0"/>
          </a:p>
          <a:p>
            <a:pPr lvl="1"/>
            <a:r>
              <a:rPr lang="en-US" dirty="0"/>
              <a:t>Purchasing and/or leasing a vehicle. </a:t>
            </a:r>
            <a:endParaRPr lang="en-US" sz="2000" dirty="0"/>
          </a:p>
          <a:p>
            <a:pPr lvl="1"/>
            <a:r>
              <a:rPr lang="en-US" dirty="0"/>
              <a:t>Building renovations, including minor activities such as painting or carpeting.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76663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Un-allowable Services Under SASP</a:t>
            </a:r>
            <a:endParaRPr lang="en-US" dirty="0"/>
          </a:p>
        </p:txBody>
      </p:sp>
      <p:sp>
        <p:nvSpPr>
          <p:cNvPr id="3" name="Content Placeholder 2"/>
          <p:cNvSpPr>
            <a:spLocks noGrp="1"/>
          </p:cNvSpPr>
          <p:nvPr>
            <p:ph idx="1"/>
          </p:nvPr>
        </p:nvSpPr>
        <p:spPr/>
        <p:txBody>
          <a:bodyPr/>
          <a:lstStyle/>
          <a:p>
            <a:pPr lvl="1"/>
            <a:r>
              <a:rPr lang="en-US" dirty="0"/>
              <a:t>Conducting research, which does not include pre- and post-testing training recipients or conducting victim satisfaction or outcome surveys. In conducting such testing or surveys to assess program effectiveness, subgrantees may not collect, analyze or disseminate any information that may reveal a private person’s or victim’s identity. </a:t>
            </a:r>
            <a:endParaRPr lang="en-US" sz="2000" dirty="0"/>
          </a:p>
          <a:p>
            <a:pPr lvl="1"/>
            <a:r>
              <a:rPr lang="en-US" dirty="0"/>
              <a:t>The purchase of law enforcement equipment including uniforms, safety vests, shields, weapons, bullets, and armory or to support chemical dependency or alcohol abuse programs that are not an integral part of a court-mandated batterer intervention program.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62897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24125"/>
            <a:ext cx="9601196" cy="1161874"/>
          </a:xfrm>
        </p:spPr>
        <p:txBody>
          <a:bodyPr>
            <a:normAutofit fontScale="90000"/>
          </a:bodyPr>
          <a:lstStyle/>
          <a:p>
            <a:pPr algn="ctr"/>
            <a:r>
              <a:rPr lang="en-US" b="1" dirty="0"/>
              <a:t>What is your grant percentage? What should you report? Match or no match?</a:t>
            </a:r>
            <a:br>
              <a:rPr lang="en-US" b="1" dirty="0"/>
            </a:br>
            <a:endParaRPr lang="en-US" b="1" dirty="0"/>
          </a:p>
        </p:txBody>
      </p:sp>
      <p:sp>
        <p:nvSpPr>
          <p:cNvPr id="3" name="Content Placeholder 2"/>
          <p:cNvSpPr>
            <a:spLocks noGrp="1"/>
          </p:cNvSpPr>
          <p:nvPr>
            <p:ph idx="1"/>
          </p:nvPr>
        </p:nvSpPr>
        <p:spPr/>
        <p:txBody>
          <a:bodyPr/>
          <a:lstStyle/>
          <a:p>
            <a:r>
              <a:rPr lang="en-US" dirty="0"/>
              <a:t>You will report overall agency or program data</a:t>
            </a:r>
          </a:p>
          <a:p>
            <a:r>
              <a:rPr lang="en-US" dirty="0"/>
              <a:t>You will be reporting all VOCA, VAWA, and/or SASP eligible services only.</a:t>
            </a:r>
          </a:p>
          <a:p>
            <a:r>
              <a:rPr lang="en-US" dirty="0"/>
              <a:t>Be sure to include match when calculating your grant percentage.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491236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9508"/>
            <a:ext cx="9601196" cy="1031846"/>
          </a:xfrm>
        </p:spPr>
        <p:txBody>
          <a:bodyPr/>
          <a:lstStyle/>
          <a:p>
            <a:pPr algn="ctr"/>
            <a:r>
              <a:rPr lang="en-US" b="1" dirty="0"/>
              <a:t>Grant Percentage</a:t>
            </a:r>
          </a:p>
        </p:txBody>
      </p:sp>
      <p:sp>
        <p:nvSpPr>
          <p:cNvPr id="3" name="Content Placeholder 2"/>
          <p:cNvSpPr>
            <a:spLocks noGrp="1"/>
          </p:cNvSpPr>
          <p:nvPr>
            <p:ph idx="1"/>
          </p:nvPr>
        </p:nvSpPr>
        <p:spPr>
          <a:xfrm>
            <a:off x="838200" y="1895912"/>
            <a:ext cx="10515600" cy="4299524"/>
          </a:xfrm>
        </p:spPr>
        <p:txBody>
          <a:bodyPr>
            <a:noAutofit/>
          </a:bodyPr>
          <a:lstStyle/>
          <a:p>
            <a:pPr marL="0" indent="0">
              <a:buNone/>
            </a:pPr>
            <a:r>
              <a:rPr lang="en-US" sz="1500" b="1" dirty="0"/>
              <a:t>Example:</a:t>
            </a:r>
          </a:p>
          <a:p>
            <a:pPr marL="0" indent="0">
              <a:buNone/>
            </a:pPr>
            <a:endParaRPr lang="en-US" sz="1400" b="1" dirty="0"/>
          </a:p>
          <a:p>
            <a:pPr marL="0" indent="0">
              <a:buNone/>
            </a:pPr>
            <a:r>
              <a:rPr lang="en-US" sz="1500" dirty="0"/>
              <a:t>Your agency or program budget is </a:t>
            </a:r>
            <a:r>
              <a:rPr lang="en-US" sz="1500" b="1" dirty="0"/>
              <a:t> $ </a:t>
            </a:r>
            <a:r>
              <a:rPr lang="en-US" sz="1500" b="1" dirty="0"/>
              <a:t>100,000</a:t>
            </a:r>
            <a:endParaRPr lang="en-US" sz="1500" dirty="0"/>
          </a:p>
          <a:p>
            <a:pPr marL="0" indent="0">
              <a:buNone/>
            </a:pPr>
            <a:r>
              <a:rPr lang="en-US" sz="1500" dirty="0"/>
              <a:t>You were rewarded $ 50,000 for VOCA and your budget is broken down as follows:</a:t>
            </a:r>
          </a:p>
          <a:p>
            <a:pPr marL="0" indent="0">
              <a:buNone/>
            </a:pPr>
            <a:r>
              <a:rPr lang="en-US" sz="1500" dirty="0"/>
              <a:t>		                </a:t>
            </a:r>
            <a:r>
              <a:rPr lang="en-US" sz="1500" b="1" dirty="0"/>
              <a:t>$ </a:t>
            </a:r>
            <a:r>
              <a:rPr lang="en-US" sz="1500" b="1" dirty="0"/>
              <a:t>50,000</a:t>
            </a:r>
            <a:r>
              <a:rPr lang="en-US" sz="1500" dirty="0"/>
              <a:t> for </a:t>
            </a:r>
            <a:r>
              <a:rPr lang="en-US" sz="1500" b="1" dirty="0">
                <a:solidFill>
                  <a:srgbClr val="FF0000"/>
                </a:solidFill>
              </a:rPr>
              <a:t>VOCA</a:t>
            </a:r>
            <a:endParaRPr lang="en-US" sz="1500" dirty="0">
              <a:solidFill>
                <a:srgbClr val="FF0000"/>
              </a:solidFill>
            </a:endParaRPr>
          </a:p>
          <a:p>
            <a:pPr marL="0" indent="0">
              <a:buNone/>
            </a:pPr>
            <a:r>
              <a:rPr lang="en-US" sz="1500" b="1" dirty="0"/>
              <a:t>                                   $ 30,000</a:t>
            </a:r>
            <a:r>
              <a:rPr lang="en-US" sz="1500" dirty="0"/>
              <a:t> for </a:t>
            </a:r>
            <a:r>
              <a:rPr lang="en-US" sz="1500" b="1" dirty="0">
                <a:solidFill>
                  <a:srgbClr val="0070C0"/>
                </a:solidFill>
              </a:rPr>
              <a:t>VAWA</a:t>
            </a:r>
            <a:endParaRPr lang="en-US" sz="1500" dirty="0">
              <a:solidFill>
                <a:srgbClr val="0070C0"/>
              </a:solidFill>
            </a:endParaRPr>
          </a:p>
          <a:p>
            <a:pPr marL="0" indent="0">
              <a:buNone/>
            </a:pPr>
            <a:r>
              <a:rPr lang="en-US" sz="1500" b="1" dirty="0"/>
              <a:t>                                   $ 10,000</a:t>
            </a:r>
            <a:r>
              <a:rPr lang="en-US" sz="1500" dirty="0"/>
              <a:t> for </a:t>
            </a:r>
            <a:r>
              <a:rPr lang="en-US" sz="1500" b="1" dirty="0">
                <a:solidFill>
                  <a:srgbClr val="00B050"/>
                </a:solidFill>
              </a:rPr>
              <a:t>SASP</a:t>
            </a:r>
            <a:endParaRPr lang="en-US" sz="1500" dirty="0">
              <a:solidFill>
                <a:srgbClr val="00B050"/>
              </a:solidFill>
            </a:endParaRPr>
          </a:p>
          <a:p>
            <a:pPr marL="0" indent="0">
              <a:buNone/>
            </a:pPr>
            <a:r>
              <a:rPr lang="en-US" sz="1500" dirty="0"/>
              <a:t>                                   </a:t>
            </a:r>
            <a:r>
              <a:rPr lang="en-US" sz="1500" b="1" dirty="0"/>
              <a:t>$ </a:t>
            </a:r>
            <a:r>
              <a:rPr lang="en-US" sz="1500" b="1" dirty="0"/>
              <a:t>10,000  </a:t>
            </a:r>
            <a:r>
              <a:rPr lang="en-US" sz="1500" b="1" dirty="0">
                <a:solidFill>
                  <a:schemeClr val="accent5">
                    <a:lumMod val="60000"/>
                    <a:lumOff val="40000"/>
                  </a:schemeClr>
                </a:solidFill>
              </a:rPr>
              <a:t>(Other Funding Source/Matches)</a:t>
            </a:r>
            <a:endParaRPr lang="en-US" sz="1500" dirty="0">
              <a:solidFill>
                <a:schemeClr val="accent5">
                  <a:lumMod val="60000"/>
                  <a:lumOff val="40000"/>
                </a:schemeClr>
              </a:solidFill>
            </a:endParaRPr>
          </a:p>
          <a:p>
            <a:pPr marL="0" indent="0">
              <a:buNone/>
            </a:pPr>
            <a:r>
              <a:rPr lang="en-US" sz="1500" dirty="0"/>
              <a:t>On the VSSR, you would report the following grant percentages:</a:t>
            </a:r>
          </a:p>
          <a:p>
            <a:pPr marL="0" indent="0">
              <a:buNone/>
            </a:pPr>
            <a:r>
              <a:rPr lang="en-US" sz="1500" b="1" dirty="0">
                <a:solidFill>
                  <a:srgbClr val="FF0000"/>
                </a:solidFill>
              </a:rPr>
              <a:t>VOCA</a:t>
            </a:r>
            <a:r>
              <a:rPr lang="en-US" sz="1500" dirty="0"/>
              <a:t>: 50%</a:t>
            </a:r>
          </a:p>
          <a:p>
            <a:pPr marL="0" indent="0">
              <a:buNone/>
            </a:pPr>
            <a:r>
              <a:rPr lang="en-US" sz="1500" b="1" dirty="0">
                <a:solidFill>
                  <a:srgbClr val="0070C0"/>
                </a:solidFill>
              </a:rPr>
              <a:t>VAWA</a:t>
            </a:r>
            <a:r>
              <a:rPr lang="en-US" sz="1500" dirty="0"/>
              <a:t>: 30%</a:t>
            </a:r>
          </a:p>
          <a:p>
            <a:pPr marL="0" indent="0">
              <a:buNone/>
            </a:pPr>
            <a:r>
              <a:rPr lang="en-US" sz="1500" b="1" dirty="0">
                <a:solidFill>
                  <a:srgbClr val="00B050"/>
                </a:solidFill>
              </a:rPr>
              <a:t>SASP</a:t>
            </a:r>
            <a:r>
              <a:rPr lang="en-US" sz="1500" dirty="0"/>
              <a:t>: 10%</a:t>
            </a:r>
          </a:p>
          <a:p>
            <a:pPr marL="0" indent="0">
              <a:buNone/>
            </a:pP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252432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Data Does the VSSR Collect?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This report documents:</a:t>
            </a:r>
          </a:p>
          <a:p>
            <a:pPr marL="0" indent="0">
              <a:buNone/>
            </a:pPr>
            <a:endParaRPr lang="en-US" dirty="0"/>
          </a:p>
          <a:p>
            <a:r>
              <a:rPr lang="en-US" dirty="0"/>
              <a:t>The number of new and existing clients served</a:t>
            </a:r>
          </a:p>
          <a:p>
            <a:r>
              <a:rPr lang="en-US" dirty="0"/>
              <a:t>Demographics of new clients</a:t>
            </a:r>
          </a:p>
          <a:p>
            <a:r>
              <a:rPr lang="en-US" dirty="0"/>
              <a:t>Types of services provided to both new and existing clients</a:t>
            </a:r>
          </a:p>
          <a:p>
            <a:r>
              <a:rPr lang="en-US" dirty="0"/>
              <a:t>Number of services provided to both new and existing clients </a:t>
            </a:r>
          </a:p>
          <a:p>
            <a:r>
              <a:rPr lang="en-US" dirty="0"/>
              <a:t>Number of underserved clients that were served</a:t>
            </a:r>
          </a:p>
          <a:p>
            <a:r>
              <a:rPr lang="en-US" dirty="0"/>
              <a:t>Agency Capacity</a:t>
            </a:r>
          </a:p>
          <a:p>
            <a:r>
              <a:rPr lang="en-US" dirty="0"/>
              <a:t>Victims Compensation</a:t>
            </a:r>
          </a:p>
          <a:p>
            <a:r>
              <a:rPr lang="en-US" dirty="0"/>
              <a:t>Narratives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536078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VSSR Due Dates </a:t>
            </a:r>
          </a:p>
        </p:txBody>
      </p:sp>
      <p:sp>
        <p:nvSpPr>
          <p:cNvPr id="4" name="Content Placeholder 3"/>
          <p:cNvSpPr>
            <a:spLocks noGrp="1"/>
          </p:cNvSpPr>
          <p:nvPr>
            <p:ph idx="1"/>
          </p:nvPr>
        </p:nvSpPr>
        <p:spPr/>
        <p:txBody>
          <a:bodyPr>
            <a:normAutofit fontScale="92500" lnSpcReduction="20000"/>
          </a:bodyPr>
          <a:lstStyle/>
          <a:p>
            <a:pPr marL="0" indent="0">
              <a:buNone/>
            </a:pPr>
            <a:r>
              <a:rPr lang="en-US" b="1" dirty="0"/>
              <a:t>January 20</a:t>
            </a:r>
            <a:r>
              <a:rPr lang="en-US" b="1" baseline="30000" dirty="0"/>
              <a:t>th  </a:t>
            </a:r>
            <a:r>
              <a:rPr lang="en-US" baseline="30000" dirty="0"/>
              <a:t>(October 1st – December 31st)</a:t>
            </a:r>
            <a:endParaRPr lang="en-US" dirty="0"/>
          </a:p>
          <a:p>
            <a:pPr marL="0" indent="0">
              <a:buNone/>
            </a:pPr>
            <a:r>
              <a:rPr lang="en-US" b="1" dirty="0"/>
              <a:t>April 20</a:t>
            </a:r>
            <a:r>
              <a:rPr lang="en-US" b="1" baseline="30000" dirty="0"/>
              <a:t>th  </a:t>
            </a:r>
            <a:r>
              <a:rPr lang="en-US" baseline="30000" dirty="0"/>
              <a:t>(January 1st - March 31st)</a:t>
            </a:r>
            <a:endParaRPr lang="en-US" dirty="0"/>
          </a:p>
          <a:p>
            <a:pPr marL="0" indent="0">
              <a:buNone/>
            </a:pPr>
            <a:r>
              <a:rPr lang="en-US" b="1" dirty="0"/>
              <a:t>July 20</a:t>
            </a:r>
            <a:r>
              <a:rPr lang="en-US" b="1" baseline="30000" dirty="0"/>
              <a:t>th </a:t>
            </a:r>
            <a:r>
              <a:rPr lang="en-US" baseline="30000" dirty="0"/>
              <a:t>(April 1st - June 30th)</a:t>
            </a:r>
            <a:endParaRPr lang="en-US" dirty="0"/>
          </a:p>
          <a:p>
            <a:pPr marL="0" indent="0">
              <a:buNone/>
            </a:pPr>
            <a:r>
              <a:rPr lang="en-US" b="1" dirty="0"/>
              <a:t>October 20</a:t>
            </a:r>
            <a:r>
              <a:rPr lang="en-US" b="1" baseline="30000" dirty="0"/>
              <a:t>th </a:t>
            </a:r>
            <a:r>
              <a:rPr lang="en-US" baseline="30000" dirty="0"/>
              <a:t>(July 1st - September 30th)</a:t>
            </a:r>
          </a:p>
          <a:p>
            <a:pPr marL="0" indent="0">
              <a:buNone/>
            </a:pPr>
            <a:endParaRPr lang="en-US" baseline="30000" dirty="0"/>
          </a:p>
          <a:p>
            <a:pPr marL="0" indent="0">
              <a:buNone/>
            </a:pPr>
            <a:endParaRPr lang="en-US" dirty="0"/>
          </a:p>
          <a:p>
            <a:pPr marL="0" indent="0">
              <a:buNone/>
            </a:pPr>
            <a:endParaRPr lang="en-US" sz="1900" dirty="0"/>
          </a:p>
          <a:p>
            <a:pPr marL="0" indent="0">
              <a:buNone/>
            </a:pPr>
            <a:r>
              <a:rPr lang="en-US" sz="1900" b="1" dirty="0">
                <a:solidFill>
                  <a:srgbClr val="FF0000"/>
                </a:solidFill>
                <a:latin typeface="Times New Roman" panose="02020603050405020304" pitchFamily="18" charset="0"/>
                <a:cs typeface="Times New Roman" panose="02020603050405020304" pitchFamily="18" charset="0"/>
              </a:rPr>
              <a:t>*Failure to submit reports on time may result in your VOCA funds being frozen until resolved.</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1589545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Reminders</a:t>
            </a:r>
          </a:p>
        </p:txBody>
      </p:sp>
      <p:sp>
        <p:nvSpPr>
          <p:cNvPr id="3" name="Content Placeholder 2"/>
          <p:cNvSpPr>
            <a:spLocks noGrp="1"/>
          </p:cNvSpPr>
          <p:nvPr>
            <p:ph idx="1"/>
          </p:nvPr>
        </p:nvSpPr>
        <p:spPr/>
        <p:txBody>
          <a:bodyPr/>
          <a:lstStyle/>
          <a:p>
            <a:r>
              <a:rPr lang="en-US" dirty="0"/>
              <a:t>The VSSR is due April 20</a:t>
            </a:r>
            <a:r>
              <a:rPr lang="en-US" baseline="30000" dirty="0"/>
              <a:t>th</a:t>
            </a:r>
            <a:r>
              <a:rPr lang="en-US" dirty="0"/>
              <a:t> for January 1- March 31</a:t>
            </a:r>
            <a:r>
              <a:rPr lang="en-US" baseline="30000" dirty="0"/>
              <a:t>st</a:t>
            </a:r>
            <a:r>
              <a:rPr lang="en-US" dirty="0"/>
              <a:t>  </a:t>
            </a:r>
          </a:p>
          <a:p>
            <a:r>
              <a:rPr lang="en-US" dirty="0"/>
              <a:t>You will no longer receive logins and passwords at the beginning of every reporting period. </a:t>
            </a:r>
          </a:p>
          <a:p>
            <a:r>
              <a:rPr lang="en-US" dirty="0"/>
              <a:t>Logins and passwords are now permanent.</a:t>
            </a:r>
          </a:p>
          <a:p>
            <a:r>
              <a:rPr lang="en-US" dirty="0"/>
              <a:t>The VSSR reporting link will be posted online next reporting period</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05102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VSSR Current and Upcoming Updates</a:t>
            </a:r>
            <a:br>
              <a:rPr lang="en-US" b="1" dirty="0"/>
            </a:br>
            <a:endParaRPr lang="en-US" b="1" dirty="0"/>
          </a:p>
        </p:txBody>
      </p:sp>
      <p:sp>
        <p:nvSpPr>
          <p:cNvPr id="3" name="Content Placeholder 2"/>
          <p:cNvSpPr>
            <a:spLocks noGrp="1"/>
          </p:cNvSpPr>
          <p:nvPr>
            <p:ph idx="1"/>
          </p:nvPr>
        </p:nvSpPr>
        <p:spPr/>
        <p:txBody>
          <a:bodyPr/>
          <a:lstStyle/>
          <a:p>
            <a:r>
              <a:rPr lang="en-US" dirty="0"/>
              <a:t>You are now reporting your overall agency data</a:t>
            </a:r>
          </a:p>
          <a:p>
            <a:r>
              <a:rPr lang="en-US" dirty="0"/>
              <a:t>No longer have to report Agency Capacity every quarter (only 4</a:t>
            </a:r>
            <a:r>
              <a:rPr lang="en-US" baseline="30000" dirty="0"/>
              <a:t>th</a:t>
            </a:r>
            <a:r>
              <a:rPr lang="en-US" dirty="0"/>
              <a:t> quarter)</a:t>
            </a:r>
          </a:p>
          <a:p>
            <a:r>
              <a:rPr lang="en-US" dirty="0"/>
              <a:t>Revisions to the VSSR Guide service definitions</a:t>
            </a:r>
          </a:p>
          <a:p>
            <a:r>
              <a:rPr lang="en-US" dirty="0"/>
              <a:t>Starting next quarter the VSSR link will be posted on our website</a:t>
            </a:r>
          </a:p>
          <a:p>
            <a:r>
              <a:rPr lang="en-US" dirty="0"/>
              <a:t>VSSR webinars will be held semi-annually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224164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6795"/>
            <a:ext cx="10515600" cy="876446"/>
          </a:xfrm>
        </p:spPr>
        <p:txBody>
          <a:bodyPr/>
          <a:lstStyle/>
          <a:p>
            <a:pPr algn="ctr"/>
            <a:r>
              <a:rPr lang="en-US" b="1" dirty="0"/>
              <a:t>Who to Contact </a:t>
            </a:r>
          </a:p>
        </p:txBody>
      </p:sp>
      <p:sp>
        <p:nvSpPr>
          <p:cNvPr id="3" name="Content Placeholder 2"/>
          <p:cNvSpPr>
            <a:spLocks noGrp="1"/>
          </p:cNvSpPr>
          <p:nvPr>
            <p:ph idx="1"/>
          </p:nvPr>
        </p:nvSpPr>
        <p:spPr>
          <a:xfrm>
            <a:off x="838200" y="1379913"/>
            <a:ext cx="10515600" cy="4797050"/>
          </a:xfrm>
        </p:spPr>
        <p:txBody>
          <a:bodyPr>
            <a:normAutofit fontScale="92500" lnSpcReduction="20000"/>
          </a:bodyPr>
          <a:lstStyle/>
          <a:p>
            <a:pPr marL="0" indent="0">
              <a:buNone/>
            </a:pPr>
            <a:r>
              <a:rPr lang="en-US" b="1" u="sng" dirty="0"/>
              <a:t>VSSR</a:t>
            </a:r>
          </a:p>
          <a:p>
            <a:r>
              <a:rPr lang="en-US" sz="2000" dirty="0"/>
              <a:t>Ciarra Turner – ciarra.turner@cjcc.ga.gov</a:t>
            </a:r>
          </a:p>
          <a:p>
            <a:r>
              <a:rPr lang="en-US" sz="2000" dirty="0"/>
              <a:t>Sondra Richardson –  sondra.richardson@cjcc.ga.gov</a:t>
            </a:r>
          </a:p>
          <a:p>
            <a:pPr marL="0" indent="0">
              <a:buNone/>
            </a:pPr>
            <a:endParaRPr lang="en-US" sz="2000" b="1" u="sng" dirty="0"/>
          </a:p>
          <a:p>
            <a:pPr marL="0" indent="0">
              <a:buNone/>
            </a:pPr>
            <a:r>
              <a:rPr lang="en-US" b="1" u="sng" dirty="0"/>
              <a:t>VAWA-Related Question</a:t>
            </a:r>
          </a:p>
          <a:p>
            <a:r>
              <a:rPr lang="en-US" sz="2000" dirty="0"/>
              <a:t>Tiffany Williams -  tiffany.williams@cjcc.ga.gov</a:t>
            </a:r>
          </a:p>
          <a:p>
            <a:pPr marL="0" indent="0">
              <a:buNone/>
            </a:pPr>
            <a:endParaRPr lang="en-US" dirty="0"/>
          </a:p>
          <a:p>
            <a:pPr marL="0" indent="0">
              <a:buNone/>
            </a:pPr>
            <a:r>
              <a:rPr lang="en-US" b="1" u="sng" dirty="0"/>
              <a:t>VOCA-Related Questions</a:t>
            </a:r>
          </a:p>
          <a:p>
            <a:r>
              <a:rPr lang="en-US" sz="2000" dirty="0"/>
              <a:t>Kyra Matthews -  kyra.matthews@cjcc.ga.gov</a:t>
            </a:r>
          </a:p>
          <a:p>
            <a:pPr marL="0" indent="0">
              <a:buNone/>
            </a:pPr>
            <a:endParaRPr lang="en-US" sz="2000" dirty="0"/>
          </a:p>
          <a:p>
            <a:pPr marL="0" indent="0">
              <a:buNone/>
            </a:pPr>
            <a:r>
              <a:rPr lang="en-US" b="1" u="sng" dirty="0"/>
              <a:t>SASP-Related Questions</a:t>
            </a:r>
          </a:p>
          <a:p>
            <a:r>
              <a:rPr lang="en-US" sz="2000" dirty="0"/>
              <a:t>Liz Flowers - liz.carignan@cjcc.ga.gov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2939582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826" y="218661"/>
            <a:ext cx="10783957" cy="1285461"/>
          </a:xfrm>
        </p:spPr>
        <p:txBody>
          <a:bodyPr>
            <a:normAutofit/>
          </a:bodyPr>
          <a:lstStyle/>
          <a:p>
            <a:r>
              <a:rPr lang="en-US" sz="4000" b="1" dirty="0"/>
              <a:t>More Information on VSSR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
        <p:nvSpPr>
          <p:cNvPr id="6" name="Text Placeholder 5"/>
          <p:cNvSpPr txBox="1">
            <a:spLocks/>
          </p:cNvSpPr>
          <p:nvPr/>
        </p:nvSpPr>
        <p:spPr>
          <a:xfrm>
            <a:off x="2167540" y="1524000"/>
            <a:ext cx="7886700" cy="609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2600" b="1" dirty="0">
                <a:hlinkClick r:id="rId3"/>
              </a:rPr>
              <a:t>http://cjcc.georgia.gov/outcome-performance-tools-1</a:t>
            </a:r>
            <a:endParaRPr lang="en-US" sz="2600" dirty="0"/>
          </a:p>
        </p:txBody>
      </p:sp>
      <p:pic>
        <p:nvPicPr>
          <p:cNvPr id="7" name="Picture 6"/>
          <p:cNvPicPr>
            <a:picLocks noChangeAspect="1"/>
          </p:cNvPicPr>
          <p:nvPr/>
        </p:nvPicPr>
        <p:blipFill rotWithShape="1">
          <a:blip r:embed="rId4"/>
          <a:srcRect l="10338" t="22126" r="67005" b="15346"/>
          <a:stretch/>
        </p:blipFill>
        <p:spPr>
          <a:xfrm>
            <a:off x="3519409" y="2450324"/>
            <a:ext cx="5182961" cy="3741490"/>
          </a:xfrm>
          <a:prstGeom prst="rect">
            <a:avLst/>
          </a:prstGeom>
        </p:spPr>
      </p:pic>
    </p:spTree>
    <p:extLst>
      <p:ext uri="{BB962C8B-B14F-4D97-AF65-F5344CB8AC3E}">
        <p14:creationId xmlns:p14="http://schemas.microsoft.com/office/powerpoint/2010/main" val="267585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69831"/>
          </a:xfrm>
        </p:spPr>
        <p:txBody>
          <a:bodyPr>
            <a:normAutofit fontScale="90000"/>
          </a:bodyPr>
          <a:lstStyle/>
          <a:p>
            <a:pPr algn="ctr"/>
            <a:r>
              <a:rPr lang="en-US" b="1" dirty="0"/>
              <a:t>Walk Through</a:t>
            </a:r>
            <a:br>
              <a:rPr lang="en-US" b="1" dirty="0"/>
            </a:br>
            <a:endParaRPr lang="en-US" b="1" dirty="0"/>
          </a:p>
        </p:txBody>
      </p:sp>
      <p:sp>
        <p:nvSpPr>
          <p:cNvPr id="3" name="Content Placeholder 2"/>
          <p:cNvSpPr>
            <a:spLocks noGrp="1"/>
          </p:cNvSpPr>
          <p:nvPr>
            <p:ph idx="1"/>
          </p:nvPr>
        </p:nvSpPr>
        <p:spPr>
          <a:xfrm>
            <a:off x="429208" y="1825625"/>
            <a:ext cx="10924592" cy="4351338"/>
          </a:xfrm>
        </p:spPr>
        <p:txBody>
          <a:bodyPr/>
          <a:lstStyle/>
          <a:p>
            <a:pPr marL="0" indent="0" algn="ctr">
              <a:buNone/>
            </a:pPr>
            <a:r>
              <a:rPr lang="en-US" dirty="0">
                <a:hlinkClick r:id="rId2"/>
              </a:rPr>
              <a:t>VSSR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087043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pic>
        <p:nvPicPr>
          <p:cNvPr id="4" name="Content Placeholder 3"/>
          <p:cNvPicPr>
            <a:picLocks noGrp="1" noChangeAspect="1"/>
          </p:cNvPicPr>
          <p:nvPr>
            <p:ph idx="1"/>
          </p:nvPr>
        </p:nvPicPr>
        <p:blipFill>
          <a:blip r:embed="rId2"/>
          <a:stretch>
            <a:fillRect/>
          </a:stretch>
        </p:blipFill>
        <p:spPr>
          <a:xfrm>
            <a:off x="3565321" y="2583809"/>
            <a:ext cx="5478011" cy="3506597"/>
          </a:xfrm>
          <a:prstGeom prst="rect">
            <a:avLst/>
          </a:prstGeom>
        </p:spPr>
      </p:pic>
    </p:spTree>
    <p:extLst>
      <p:ext uri="{BB962C8B-B14F-4D97-AF65-F5344CB8AC3E}">
        <p14:creationId xmlns:p14="http://schemas.microsoft.com/office/powerpoint/2010/main" val="187837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640"/>
            <a:ext cx="10515600" cy="1921078"/>
          </a:xfrm>
        </p:spPr>
        <p:txBody>
          <a:bodyPr>
            <a:normAutofit fontScale="90000"/>
          </a:bodyPr>
          <a:lstStyle/>
          <a:p>
            <a:br>
              <a:rPr lang="en-US" b="1" dirty="0"/>
            </a:br>
            <a:r>
              <a:rPr lang="en-US" b="1" dirty="0"/>
              <a:t>What are VOCA/</a:t>
            </a:r>
            <a:r>
              <a:rPr lang="en-US" b="1" dirty="0">
                <a:solidFill>
                  <a:srgbClr val="FF0000"/>
                </a:solidFill>
              </a:rPr>
              <a:t>VAWA</a:t>
            </a:r>
            <a:r>
              <a:rPr lang="en-US" b="1" dirty="0"/>
              <a:t>/SASP eligible services?</a:t>
            </a:r>
            <a:br>
              <a:rPr lang="en-US" b="1" dirty="0"/>
            </a:b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138297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ALLOWABLE EXPENSES UNDER S.T.O.P. VAWA REAUTHORIZATION</a:t>
            </a:r>
          </a:p>
        </p:txBody>
      </p:sp>
      <p:sp>
        <p:nvSpPr>
          <p:cNvPr id="3" name="Content Placeholder 2"/>
          <p:cNvSpPr>
            <a:spLocks noGrp="1"/>
          </p:cNvSpPr>
          <p:nvPr>
            <p:ph idx="1"/>
          </p:nvPr>
        </p:nvSpPr>
        <p:spPr/>
        <p:txBody>
          <a:bodyPr/>
          <a:lstStyle/>
          <a:p>
            <a:r>
              <a:rPr lang="en-US" dirty="0"/>
              <a:t>In 2013, there was a reauthorization of VAWA with changes taking effect on October 1, 2014, with the fiscal year (FY) 2014 grants.</a:t>
            </a:r>
            <a:r>
              <a:rPr lang="en-US" baseline="30000" dirty="0"/>
              <a:t>1</a:t>
            </a:r>
          </a:p>
          <a:p>
            <a:r>
              <a:rPr lang="en-US" dirty="0"/>
              <a:t>During the reauthorization, Congress also added two new purpose areas 17 (focusing on programs addressing sexual assault against men, women, and youth in correctional and detention settings) and 19 (focusing on services and responses targeting male and female victims of DV, dating violence, sexual assault, or stalking whose ability to access traditional services and responses is affected by their sexual orientation or gender identity).</a:t>
            </a:r>
            <a:endParaRPr lang="en-US" baseline="30000" dirty="0"/>
          </a:p>
          <a:p>
            <a:pPr marL="0" indent="0">
              <a:buNone/>
            </a:pPr>
            <a:endParaRPr lang="en-US" dirty="0"/>
          </a:p>
        </p:txBody>
      </p:sp>
      <p:sp>
        <p:nvSpPr>
          <p:cNvPr id="4" name="Footer Placeholder 3"/>
          <p:cNvSpPr>
            <a:spLocks noGrp="1"/>
          </p:cNvSpPr>
          <p:nvPr>
            <p:ph type="ftr" sz="quarter" idx="11"/>
          </p:nvPr>
        </p:nvSpPr>
        <p:spPr>
          <a:xfrm>
            <a:off x="604007" y="5614416"/>
            <a:ext cx="10964412" cy="562547"/>
          </a:xfrm>
        </p:spPr>
        <p:txBody>
          <a:bodyPr/>
          <a:lstStyle/>
          <a:p>
            <a:r>
              <a:rPr lang="en-US" dirty="0"/>
              <a:t>1 Frequently Asked Questions (FAQs) about S.T.O.P. Formula Grants (2016).  United States Department of Justice Office on Violence Against Women https://</a:t>
            </a:r>
            <a:r>
              <a:rPr lang="en-US" sz="900" dirty="0"/>
              <a:t>www.justice.gov/ovw/file/827531/download</a:t>
            </a:r>
            <a:r>
              <a:rPr lang="en-US" dirty="0"/>
              <a:t>.  Accessed 3.17.17.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768" y="6034271"/>
            <a:ext cx="795337" cy="801228"/>
          </a:xfrm>
          <a:prstGeom prst="rect">
            <a:avLst/>
          </a:prstGeom>
        </p:spPr>
      </p:pic>
    </p:spTree>
    <p:extLst>
      <p:ext uri="{BB962C8B-B14F-4D97-AF65-F5344CB8AC3E}">
        <p14:creationId xmlns:p14="http://schemas.microsoft.com/office/powerpoint/2010/main" val="141714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66" y="780175"/>
            <a:ext cx="10489734" cy="1300295"/>
          </a:xfrm>
        </p:spPr>
        <p:txBody>
          <a:bodyPr>
            <a:normAutofit fontScale="90000"/>
          </a:bodyPr>
          <a:lstStyle/>
          <a:p>
            <a:pPr algn="ctr"/>
            <a:r>
              <a:rPr lang="en-US" b="1" dirty="0"/>
              <a:t>ALLOWABLE EXPENSES UNDER S.T.O.P. VAWA REAUTHORIZATION</a:t>
            </a:r>
          </a:p>
        </p:txBody>
      </p:sp>
      <p:sp>
        <p:nvSpPr>
          <p:cNvPr id="3" name="Content Placeholder 2"/>
          <p:cNvSpPr>
            <a:spLocks noGrp="1"/>
          </p:cNvSpPr>
          <p:nvPr>
            <p:ph idx="1"/>
          </p:nvPr>
        </p:nvSpPr>
        <p:spPr/>
        <p:txBody>
          <a:bodyPr>
            <a:normAutofit fontScale="92500"/>
          </a:bodyPr>
          <a:lstStyle/>
          <a:p>
            <a:r>
              <a:rPr lang="en-US" dirty="0"/>
              <a:t>Funds should be used for projects that serve or focus on adult and youth (age 11-24) women and girls who are victims of domestic violence, dating violence, sexual assault, or stalking.  </a:t>
            </a:r>
          </a:p>
          <a:p>
            <a:r>
              <a:rPr lang="en-US" dirty="0"/>
              <a:t>Per a new purpose area created in 2005, funds can also be used to support services for secondary victims such as children who witness domestic violence.</a:t>
            </a:r>
          </a:p>
          <a:p>
            <a:r>
              <a:rPr lang="en-US" dirty="0"/>
              <a:t>To develop, enlarge, or strengthen programs addressing SA against men, women, and youth in correctional or detention settings.  These services may only address the domestic violence, dating violence, sexual assault, or stalking victimization types.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167250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ALLOWABLE EXPENSES UNDER S.T.O.P. VAWA REAUTHORIZATION</a:t>
            </a:r>
          </a:p>
        </p:txBody>
      </p:sp>
      <p:sp>
        <p:nvSpPr>
          <p:cNvPr id="3" name="Content Placeholder 2"/>
          <p:cNvSpPr>
            <a:spLocks noGrp="1"/>
          </p:cNvSpPr>
          <p:nvPr>
            <p:ph idx="1"/>
          </p:nvPr>
        </p:nvSpPr>
        <p:spPr/>
        <p:txBody>
          <a:bodyPr>
            <a:normAutofit lnSpcReduction="10000"/>
          </a:bodyPr>
          <a:lstStyle/>
          <a:p>
            <a:r>
              <a:rPr lang="en-US" dirty="0"/>
              <a:t>Reasonable transportation costs to enhance a woman’s safety.</a:t>
            </a:r>
          </a:p>
          <a:p>
            <a:r>
              <a:rPr lang="en-US" dirty="0"/>
              <a:t>School programs that fit into one of the VAWA purpose areas (i.e., support groups for dating violence).</a:t>
            </a:r>
          </a:p>
          <a:p>
            <a:r>
              <a:rPr lang="en-US" dirty="0"/>
              <a:t>Time that healthcare providers spend conducting forensic examinations (with two requirements being met, contact the Planner for more information).</a:t>
            </a:r>
          </a:p>
          <a:p>
            <a:r>
              <a:rPr lang="en-US" dirty="0"/>
              <a:t>Food provision within the context of victim services if the food is necessary or integral to providing services to women to enhance their safety (i.e., providing food in shelters).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189144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ALLOWABLE EXPENSES UNDER S.T.O.P. VAWA REAUTHORIZATION</a:t>
            </a:r>
          </a:p>
        </p:txBody>
      </p:sp>
      <p:sp>
        <p:nvSpPr>
          <p:cNvPr id="3" name="Content Placeholder 2"/>
          <p:cNvSpPr>
            <a:spLocks noGrp="1"/>
          </p:cNvSpPr>
          <p:nvPr>
            <p:ph idx="1"/>
          </p:nvPr>
        </p:nvSpPr>
        <p:spPr/>
        <p:txBody>
          <a:bodyPr>
            <a:normAutofit fontScale="85000" lnSpcReduction="20000"/>
          </a:bodyPr>
          <a:lstStyle/>
          <a:p>
            <a:r>
              <a:rPr lang="en-US" dirty="0"/>
              <a:t>Salaries for prosecutors, law enforcement officers, or judges being paid to handle cases involving violence against women.</a:t>
            </a:r>
          </a:p>
          <a:p>
            <a:r>
              <a:rPr lang="en-US" dirty="0"/>
              <a:t>Operational costs of a facility, such as a shelter, except that if the project is supported by funds from other sources such as VOCA or FVPSA.</a:t>
            </a:r>
          </a:p>
          <a:p>
            <a:r>
              <a:rPr lang="en-US" dirty="0"/>
              <a:t>Gift cards are allowable in instances where they are used to purchase groceries for the victim.</a:t>
            </a:r>
          </a:p>
          <a:p>
            <a:r>
              <a:rPr lang="en-US" dirty="0"/>
              <a:t>To pay a victim’s first month’s rent.</a:t>
            </a:r>
          </a:p>
          <a:p>
            <a:r>
              <a:rPr lang="en-US" dirty="0"/>
              <a:t>To pay for co-location of services und the purpose area for “maintaining core victim service and criminal justice initiatives”.</a:t>
            </a:r>
          </a:p>
          <a:p>
            <a:r>
              <a:rPr lang="en-US" dirty="0"/>
              <a:t>To pay for SANE/SAFE program activities.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412566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UN-ALLOWABLE EXPENSES UNDER S.T.O.P. VAWA REAUTHORIZATION</a:t>
            </a:r>
          </a:p>
        </p:txBody>
      </p:sp>
      <p:sp>
        <p:nvSpPr>
          <p:cNvPr id="3" name="Content Placeholder 2"/>
          <p:cNvSpPr>
            <a:spLocks noGrp="1"/>
          </p:cNvSpPr>
          <p:nvPr>
            <p:ph idx="1"/>
          </p:nvPr>
        </p:nvSpPr>
        <p:spPr/>
        <p:txBody>
          <a:bodyPr>
            <a:normAutofit fontScale="92500" lnSpcReduction="20000"/>
          </a:bodyPr>
          <a:lstStyle/>
          <a:p>
            <a:r>
              <a:rPr lang="en-US" dirty="0"/>
              <a:t>Lobbying, fundraising, research projects, or building renovations.</a:t>
            </a:r>
          </a:p>
          <a:p>
            <a:r>
              <a:rPr lang="en-US" dirty="0"/>
              <a:t>Personnel-related expenses for an E.D. and/or Volunteer Coordinator whose functions include recruiting, training, and supervising volunteers who provide direct services.</a:t>
            </a:r>
          </a:p>
          <a:p>
            <a:r>
              <a:rPr lang="en-US" dirty="0"/>
              <a:t>Expenses for positions whose primary responsibilities include staff support or whose primary function is community education and prevention.</a:t>
            </a:r>
          </a:p>
          <a:p>
            <a:r>
              <a:rPr lang="en-US" dirty="0"/>
              <a:t>Purchasing/leasing a vehicle.</a:t>
            </a:r>
          </a:p>
          <a:p>
            <a:r>
              <a:rPr lang="en-US" dirty="0"/>
              <a:t>The purchase of law enforcement equipment.</a:t>
            </a:r>
          </a:p>
          <a:p>
            <a:r>
              <a:rPr lang="en-US" dirty="0"/>
              <a:t>Substance abuse treatment and services.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1" y="5791200"/>
            <a:ext cx="795337" cy="801228"/>
          </a:xfrm>
          <a:prstGeom prst="rect">
            <a:avLst/>
          </a:prstGeom>
        </p:spPr>
      </p:pic>
    </p:spTree>
    <p:extLst>
      <p:ext uri="{BB962C8B-B14F-4D97-AF65-F5344CB8AC3E}">
        <p14:creationId xmlns:p14="http://schemas.microsoft.com/office/powerpoint/2010/main" val="3521447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278</TotalTime>
  <Words>1771</Words>
  <Application>Microsoft Office PowerPoint</Application>
  <PresentationFormat>Widescreen</PresentationFormat>
  <Paragraphs>224</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Garamond</vt:lpstr>
      <vt:lpstr>Times New Roman</vt:lpstr>
      <vt:lpstr>Wingdings</vt:lpstr>
      <vt:lpstr>Organic</vt:lpstr>
      <vt:lpstr>All About VSSR Reporting</vt:lpstr>
      <vt:lpstr>What Will Be Discussed Today </vt:lpstr>
      <vt:lpstr>VSSR Current and Upcoming Updates </vt:lpstr>
      <vt:lpstr> What are VOCA/VAWA/SASP eligible services? </vt:lpstr>
      <vt:lpstr>ALLOWABLE EXPENSES UNDER S.T.O.P. VAWA REAUTHORIZATION</vt:lpstr>
      <vt:lpstr>ALLOWABLE EXPENSES UNDER S.T.O.P. VAWA REAUTHORIZATION</vt:lpstr>
      <vt:lpstr>ALLOWABLE EXPENSES UNDER S.T.O.P. VAWA REAUTHORIZATION</vt:lpstr>
      <vt:lpstr>ALLOWABLE EXPENSES UNDER S.T.O.P. VAWA REAUTHORIZATION</vt:lpstr>
      <vt:lpstr>UN-ALLOWABLE EXPENSES UNDER S.T.O.P. VAWA REAUTHORIZATION</vt:lpstr>
      <vt:lpstr>UN-ALLOWABLE EXPENSES UNDER S.T.O.P. VAWA REAUTHORIZATION</vt:lpstr>
      <vt:lpstr>Prison Rape Elimination Act (P.R.E.A)</vt:lpstr>
      <vt:lpstr> What are VOCA/VAWA/SASP eligible services? </vt:lpstr>
      <vt:lpstr>VOCA Allowable Costs</vt:lpstr>
      <vt:lpstr>Direct Services:</vt:lpstr>
      <vt:lpstr>VOCA Allowable Costs</vt:lpstr>
      <vt:lpstr>VOCA Allowable Services/Costs Examples </vt:lpstr>
      <vt:lpstr>Un-allowable Costs Under VOCA</vt:lpstr>
      <vt:lpstr>Un-allowable Costs Under VOCA</vt:lpstr>
      <vt:lpstr> What are VOCA/VAWA/SASP eligible services? </vt:lpstr>
      <vt:lpstr>SASP</vt:lpstr>
      <vt:lpstr>Un-allowable Services Under SASP</vt:lpstr>
      <vt:lpstr>Un-allowable Services Under SASP</vt:lpstr>
      <vt:lpstr>Un-allowable Services Under SASP</vt:lpstr>
      <vt:lpstr>Un-allowable Services Under SASP</vt:lpstr>
      <vt:lpstr>What is your grant percentage? What should you report? Match or no match? </vt:lpstr>
      <vt:lpstr>Grant Percentage</vt:lpstr>
      <vt:lpstr>What Data Does the VSSR Collect?</vt:lpstr>
      <vt:lpstr>VSSR Due Dates </vt:lpstr>
      <vt:lpstr>Reminders</vt:lpstr>
      <vt:lpstr>Who to Contact </vt:lpstr>
      <vt:lpstr>More Information on VSSR</vt:lpstr>
      <vt:lpstr>Walk Through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VSSR Reporting</dc:title>
  <dc:creator>Ciarra Turner</dc:creator>
  <cp:lastModifiedBy>Sondra Richardson</cp:lastModifiedBy>
  <cp:revision>57</cp:revision>
  <dcterms:created xsi:type="dcterms:W3CDTF">2017-04-04T17:46:35Z</dcterms:created>
  <dcterms:modified xsi:type="dcterms:W3CDTF">2017-04-05T11:49:17Z</dcterms:modified>
</cp:coreProperties>
</file>