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3" r:id="rId6"/>
    <p:sldId id="281" r:id="rId7"/>
    <p:sldId id="282" r:id="rId8"/>
    <p:sldId id="264" r:id="rId9"/>
    <p:sldId id="266" r:id="rId10"/>
    <p:sldId id="265" r:id="rId11"/>
    <p:sldId id="275" r:id="rId12"/>
    <p:sldId id="278" r:id="rId13"/>
    <p:sldId id="284" r:id="rId14"/>
    <p:sldId id="274" r:id="rId15"/>
    <p:sldId id="262" r:id="rId16"/>
    <p:sldId id="285" r:id="rId17"/>
    <p:sldId id="28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60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9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8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0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9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6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7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3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A5BFD-8978-4436-8266-CD7C23C93A23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D3EEAA7-94EC-4DBC-9356-90FD51B5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3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iarra.turner@cjcc.ga.go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jcc.georgia.gov/outcome-performance-tools-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All About VSSR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Ciarra Turner</a:t>
            </a:r>
          </a:p>
          <a:p>
            <a:r>
              <a:rPr lang="en-US" dirty="0"/>
              <a:t>Statistical Analysis Center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67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Below are the categories for the </a:t>
            </a:r>
            <a:r>
              <a:rPr lang="en-US" b="1" u="sng" dirty="0"/>
              <a:t>race</a:t>
            </a:r>
            <a:r>
              <a:rPr lang="en-US" b="1" dirty="0"/>
              <a:t> section of the report: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African American</a:t>
            </a:r>
          </a:p>
          <a:p>
            <a:r>
              <a:rPr lang="en-US" dirty="0"/>
              <a:t>Asian </a:t>
            </a:r>
          </a:p>
          <a:p>
            <a:r>
              <a:rPr lang="en-US" dirty="0"/>
              <a:t>American Indian/Alaska </a:t>
            </a:r>
          </a:p>
          <a:p>
            <a:r>
              <a:rPr lang="en-US" dirty="0"/>
              <a:t>Caucasian </a:t>
            </a:r>
          </a:p>
          <a:p>
            <a:r>
              <a:rPr lang="en-US" dirty="0"/>
              <a:t>Multiracial</a:t>
            </a:r>
          </a:p>
          <a:p>
            <a:r>
              <a:rPr lang="en-US" dirty="0"/>
              <a:t>Native Hawaiian and Other Pacific Islander</a:t>
            </a:r>
          </a:p>
          <a:p>
            <a:r>
              <a:rPr lang="en-US" dirty="0"/>
              <a:t>Other</a:t>
            </a:r>
          </a:p>
          <a:p>
            <a:r>
              <a:rPr lang="en-US" dirty="0"/>
              <a:t>Unknown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53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Information you will report for your </a:t>
            </a:r>
            <a:r>
              <a:rPr lang="en-US" b="1" u="sng" dirty="0"/>
              <a:t>existing</a:t>
            </a:r>
            <a:r>
              <a:rPr lang="en-US" b="1" dirty="0"/>
              <a:t> clients: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The total number of clients that were served for the reporting period</a:t>
            </a:r>
          </a:p>
          <a:p>
            <a:r>
              <a:rPr lang="en-US" dirty="0"/>
              <a:t>What services were provided</a:t>
            </a:r>
          </a:p>
          <a:p>
            <a:r>
              <a:rPr lang="en-US" dirty="0"/>
              <a:t>How many clients received each service</a:t>
            </a:r>
          </a:p>
          <a:p>
            <a:r>
              <a:rPr lang="en-US" dirty="0"/>
              <a:t>How many times each service was rendered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32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Below is a list of the groups that are considered underserved: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Homeless</a:t>
            </a:r>
          </a:p>
          <a:p>
            <a:r>
              <a:rPr lang="en-US" dirty="0"/>
              <a:t>Immigrants/Refugees/Asylum Seekers</a:t>
            </a:r>
          </a:p>
          <a:p>
            <a:r>
              <a:rPr lang="en-US" dirty="0"/>
              <a:t>Victims with Limited English Proficiency</a:t>
            </a:r>
          </a:p>
          <a:p>
            <a:r>
              <a:rPr lang="en-US" dirty="0"/>
              <a:t>Lesbian, Gay, Bisexual, Transgender, Queer (LGBTQ)</a:t>
            </a:r>
          </a:p>
          <a:p>
            <a:r>
              <a:rPr lang="en-US" dirty="0"/>
              <a:t>Veteran</a:t>
            </a:r>
          </a:p>
          <a:p>
            <a:r>
              <a:rPr lang="en-US" dirty="0"/>
              <a:t>Non-Offending Caregiver</a:t>
            </a:r>
          </a:p>
          <a:p>
            <a:r>
              <a:rPr lang="en-US" dirty="0"/>
              <a:t>Collateral Victims Of Sexual Assault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*We only require that you give us the total number of clients served*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204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08709"/>
            <a:ext cx="7729728" cy="1188720"/>
          </a:xfrm>
        </p:spPr>
        <p:txBody>
          <a:bodyPr/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322"/>
            <a:ext cx="10515600" cy="509877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100" b="1" dirty="0"/>
              <a:t>Below are the categories for the </a:t>
            </a:r>
            <a:r>
              <a:rPr lang="en-US" sz="5100" b="1" u="sng" dirty="0"/>
              <a:t>agency capacity</a:t>
            </a:r>
            <a:r>
              <a:rPr lang="en-US" sz="5100" b="1" dirty="0"/>
              <a:t> section of the report:</a:t>
            </a:r>
          </a:p>
          <a:p>
            <a:r>
              <a:rPr lang="en-US" sz="3400" dirty="0"/>
              <a:t>Conflict of Interest</a:t>
            </a:r>
          </a:p>
          <a:p>
            <a:r>
              <a:rPr lang="en-US" sz="3400" dirty="0"/>
              <a:t>Hours of Operation</a:t>
            </a:r>
          </a:p>
          <a:p>
            <a:r>
              <a:rPr lang="en-US" sz="3400" dirty="0"/>
              <a:t>Insufficient/lack of culturally appropriate services</a:t>
            </a:r>
          </a:p>
          <a:p>
            <a:r>
              <a:rPr lang="en-US" sz="3400" dirty="0"/>
              <a:t>Insufficient/lack of language capacity (including sign language)</a:t>
            </a:r>
          </a:p>
          <a:p>
            <a:r>
              <a:rPr lang="en-US" sz="3400" dirty="0"/>
              <a:t>Insufficient/lack of services for persons with disabilities</a:t>
            </a:r>
          </a:p>
          <a:p>
            <a:r>
              <a:rPr lang="en-US" sz="3400" dirty="0"/>
              <a:t>Lack of child care</a:t>
            </a:r>
          </a:p>
          <a:p>
            <a:r>
              <a:rPr lang="en-US" sz="3400" dirty="0"/>
              <a:t>Program reached capacity</a:t>
            </a:r>
          </a:p>
          <a:p>
            <a:r>
              <a:rPr lang="en-US" sz="3400" dirty="0"/>
              <a:t>Victim was placed outside of jurisdiction.</a:t>
            </a:r>
          </a:p>
          <a:p>
            <a:r>
              <a:rPr lang="en-US" sz="3400" dirty="0"/>
              <a:t>Lack of sufficient funding to meet program’s needs</a:t>
            </a:r>
          </a:p>
          <a:p>
            <a:r>
              <a:rPr lang="en-US" sz="3400" dirty="0"/>
              <a:t>Lack of beds/space</a:t>
            </a:r>
          </a:p>
          <a:p>
            <a:r>
              <a:rPr lang="en-US" sz="3400" dirty="0"/>
              <a:t>Services were not suitable for victims with mental health issues</a:t>
            </a:r>
          </a:p>
          <a:p>
            <a:r>
              <a:rPr lang="en-US" sz="3400" dirty="0"/>
              <a:t>Services were not suitable for victims with substance abuse issues</a:t>
            </a:r>
          </a:p>
          <a:p>
            <a:r>
              <a:rPr lang="en-US" sz="3400" dirty="0"/>
              <a:t>Transportation Barriers</a:t>
            </a:r>
          </a:p>
          <a:p>
            <a:r>
              <a:rPr lang="en-US" sz="3400" dirty="0"/>
              <a:t>Unable to contact victim in a case/victim refused services</a:t>
            </a:r>
          </a:p>
          <a:p>
            <a:r>
              <a:rPr lang="en-US" sz="3400" dirty="0"/>
              <a:t>Victim did not require services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99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VSSR Due Dates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January 20</a:t>
            </a:r>
            <a:r>
              <a:rPr lang="en-US" b="1" baseline="30000" dirty="0"/>
              <a:t>th  </a:t>
            </a:r>
            <a:r>
              <a:rPr lang="en-US" baseline="30000" dirty="0"/>
              <a:t>(October 1st – December 31st)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April 20</a:t>
            </a:r>
            <a:r>
              <a:rPr lang="en-US" b="1" baseline="30000" dirty="0"/>
              <a:t>th  </a:t>
            </a:r>
            <a:r>
              <a:rPr lang="en-US" baseline="30000" dirty="0"/>
              <a:t>(January 1st - March 31st)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July 20</a:t>
            </a:r>
            <a:r>
              <a:rPr lang="en-US" b="1" baseline="30000" dirty="0"/>
              <a:t>th </a:t>
            </a:r>
            <a:r>
              <a:rPr lang="en-US" baseline="30000" dirty="0"/>
              <a:t>(April 1st - June 30th)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October 20</a:t>
            </a:r>
            <a:r>
              <a:rPr lang="en-US" b="1" baseline="30000" dirty="0"/>
              <a:t>th </a:t>
            </a:r>
            <a:r>
              <a:rPr lang="en-US" baseline="30000" dirty="0"/>
              <a:t>(July 1st - September 30th)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*Failure to submit reports on time may result in your VOCA funds being frozen until resolved.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44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 You Collect Your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have a system in place for collecting your clients’ data? </a:t>
            </a:r>
          </a:p>
          <a:p>
            <a:r>
              <a:rPr lang="en-US" dirty="0"/>
              <a:t>If not, do you need a solution for tracking your clients’ data? </a:t>
            </a:r>
          </a:p>
          <a:p>
            <a:r>
              <a:rPr lang="en-US" dirty="0"/>
              <a:t>Do you collect everything that is required for the VSSR? Let’s talk.</a:t>
            </a:r>
          </a:p>
          <a:p>
            <a:r>
              <a:rPr lang="en-US" dirty="0"/>
              <a:t>Do you need help or guidance with building a report in your case management system?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you answered </a:t>
            </a:r>
            <a:r>
              <a:rPr lang="en-US" b="1" dirty="0"/>
              <a:t>YES</a:t>
            </a:r>
            <a:r>
              <a:rPr lang="en-US" dirty="0"/>
              <a:t> to any of these questions, please contact Ciarra Turner at </a:t>
            </a:r>
            <a:r>
              <a:rPr lang="en-US" dirty="0">
                <a:hlinkClick r:id="rId2"/>
              </a:rPr>
              <a:t>Ciarra.turner@cjcc.ga.gov</a:t>
            </a:r>
            <a:r>
              <a:rPr lang="en-US" dirty="0"/>
              <a:t> or 404.654.5694 for assistance.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89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826" y="218661"/>
            <a:ext cx="10783957" cy="1285461"/>
          </a:xfrm>
        </p:spPr>
        <p:txBody>
          <a:bodyPr>
            <a:normAutofit/>
          </a:bodyPr>
          <a:lstStyle/>
          <a:p>
            <a:r>
              <a:rPr lang="en-US" sz="4000" b="1" dirty="0"/>
              <a:t>More Information on VSSR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  <p:sp>
        <p:nvSpPr>
          <p:cNvPr id="6" name="Text Placeholder 5"/>
          <p:cNvSpPr txBox="1">
            <a:spLocks/>
          </p:cNvSpPr>
          <p:nvPr/>
        </p:nvSpPr>
        <p:spPr>
          <a:xfrm>
            <a:off x="2167540" y="1524000"/>
            <a:ext cx="7886700" cy="6096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b="1" dirty="0">
                <a:hlinkClick r:id="rId3"/>
              </a:rPr>
              <a:t>http://cjcc.georgia.gov/outcome-performance-tools-1</a:t>
            </a:r>
            <a:endParaRPr lang="en-US" sz="2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0338" t="22126" r="67005" b="15346"/>
          <a:stretch/>
        </p:blipFill>
        <p:spPr>
          <a:xfrm>
            <a:off x="3429001" y="2133601"/>
            <a:ext cx="5182961" cy="433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0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Questions?</a:t>
            </a:r>
          </a:p>
        </p:txBody>
      </p:sp>
      <p:pic>
        <p:nvPicPr>
          <p:cNvPr id="4" name="Content Placeholder 3" descr="&lt;strong&gt;questions&lt;/strong&gt;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35" y="2638425"/>
            <a:ext cx="3660330" cy="3101975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7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Will Be Discussed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VSSR?</a:t>
            </a:r>
          </a:p>
          <a:p>
            <a:pPr lvl="0"/>
            <a:r>
              <a:rPr lang="en-US" dirty="0"/>
              <a:t>What is the data used for?</a:t>
            </a:r>
          </a:p>
          <a:p>
            <a:r>
              <a:rPr lang="en-US" dirty="0"/>
              <a:t>What does VSSR collect?</a:t>
            </a:r>
          </a:p>
          <a:p>
            <a:pPr lvl="0"/>
            <a:r>
              <a:rPr lang="en-US" dirty="0"/>
              <a:t>When is it due?</a:t>
            </a:r>
          </a:p>
          <a:p>
            <a:pPr lvl="0"/>
            <a:r>
              <a:rPr lang="en-US" dirty="0"/>
              <a:t>How do you collect your data?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5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the VSSR?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V</a:t>
            </a:r>
            <a:r>
              <a:rPr lang="en-US" dirty="0"/>
              <a:t>ictim </a:t>
            </a:r>
            <a:r>
              <a:rPr lang="en-US" b="1" u="sng" dirty="0"/>
              <a:t>S</a:t>
            </a:r>
            <a:r>
              <a:rPr lang="en-US" dirty="0"/>
              <a:t>ervices </a:t>
            </a:r>
            <a:r>
              <a:rPr lang="en-US" b="1" u="sng" dirty="0"/>
              <a:t>S</a:t>
            </a:r>
            <a:r>
              <a:rPr lang="en-US" dirty="0"/>
              <a:t>tatistical </a:t>
            </a:r>
            <a:r>
              <a:rPr lang="en-US" b="1" u="sng" dirty="0"/>
              <a:t>R</a:t>
            </a:r>
            <a:r>
              <a:rPr lang="en-US" dirty="0"/>
              <a:t>eport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report provides us with data from your agency’s service activity for the reporting period. </a:t>
            </a:r>
          </a:p>
          <a:p>
            <a:r>
              <a:rPr lang="en-US" dirty="0"/>
              <a:t>You are required to submit this report per special conditions in your grant award packet.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2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5551"/>
            <a:ext cx="10515600" cy="1325563"/>
          </a:xfrm>
        </p:spPr>
        <p:txBody>
          <a:bodyPr/>
          <a:lstStyle/>
          <a:p>
            <a:r>
              <a:rPr lang="en-US" b="1" dirty="0"/>
              <a:t>What is the VSSR Data Used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PMT Reporting</a:t>
            </a:r>
          </a:p>
          <a:p>
            <a:r>
              <a:rPr lang="en-US" dirty="0"/>
              <a:t>Needs Assessment and Analysis</a:t>
            </a:r>
          </a:p>
          <a:p>
            <a:r>
              <a:rPr lang="en-US" dirty="0"/>
              <a:t>Programmatic Grant Compliance </a:t>
            </a:r>
          </a:p>
          <a:p>
            <a:r>
              <a:rPr lang="en-US" dirty="0"/>
              <a:t>To track grant funds productivity and use.</a:t>
            </a:r>
          </a:p>
          <a:p>
            <a:r>
              <a:rPr lang="en-US" dirty="0"/>
              <a:t>To help improve services and service delivery throughout the State of Georgia</a:t>
            </a:r>
          </a:p>
          <a:p>
            <a:r>
              <a:rPr lang="en-US" dirty="0"/>
              <a:t>Our funders and stakeholders request the data</a:t>
            </a:r>
          </a:p>
          <a:p>
            <a:r>
              <a:rPr lang="en-US" dirty="0"/>
              <a:t>To help make legislation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89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This report documents: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number of new and existing clients served</a:t>
            </a:r>
          </a:p>
          <a:p>
            <a:r>
              <a:rPr lang="en-US" dirty="0"/>
              <a:t>Demographics of new clients</a:t>
            </a:r>
          </a:p>
          <a:p>
            <a:r>
              <a:rPr lang="en-US" dirty="0"/>
              <a:t>Types of services provided to both new and existing clients</a:t>
            </a:r>
          </a:p>
          <a:p>
            <a:r>
              <a:rPr lang="en-US" dirty="0"/>
              <a:t>Number of services provided to both new and existing clients </a:t>
            </a:r>
          </a:p>
          <a:p>
            <a:r>
              <a:rPr lang="en-US" dirty="0"/>
              <a:t>Number of underserved clients that were served</a:t>
            </a:r>
          </a:p>
          <a:p>
            <a:r>
              <a:rPr lang="en-US" dirty="0"/>
              <a:t>Agency Capacity</a:t>
            </a:r>
          </a:p>
          <a:p>
            <a:r>
              <a:rPr lang="en-US" dirty="0"/>
              <a:t>Victims Compensation</a:t>
            </a:r>
          </a:p>
          <a:p>
            <a:r>
              <a:rPr lang="en-US" dirty="0"/>
              <a:t>Narratives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40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9087"/>
            <a:ext cx="10515600" cy="6261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87" y="1123122"/>
            <a:ext cx="11519451" cy="5416826"/>
          </a:xfrm>
        </p:spPr>
        <p:txBody>
          <a:bodyPr numCol="3">
            <a:noAutofit/>
          </a:bodyPr>
          <a:lstStyle/>
          <a:p>
            <a:r>
              <a:rPr lang="en-US" sz="1400" dirty="0"/>
              <a:t>Assistance Placing Animals in Distress</a:t>
            </a:r>
          </a:p>
          <a:p>
            <a:r>
              <a:rPr lang="en-US" sz="1400" dirty="0"/>
              <a:t>Assistance in Applying for TANF/Social Services</a:t>
            </a:r>
          </a:p>
          <a:p>
            <a:r>
              <a:rPr lang="en-US" sz="1400" dirty="0"/>
              <a:t>Notification of Eligibility for Victims' Compensation</a:t>
            </a:r>
          </a:p>
          <a:p>
            <a:r>
              <a:rPr lang="en-US" sz="1400" dirty="0"/>
              <a:t>Review of Compensation Eligibility Requirements</a:t>
            </a:r>
          </a:p>
          <a:p>
            <a:r>
              <a:rPr lang="en-US" sz="1400" dirty="0"/>
              <a:t>Assistance Completing a Compensation Application</a:t>
            </a:r>
          </a:p>
          <a:p>
            <a:r>
              <a:rPr lang="en-US" sz="1400" dirty="0"/>
              <a:t>Assistance Gathering Documents for and Submitting an Application</a:t>
            </a:r>
          </a:p>
          <a:p>
            <a:r>
              <a:rPr lang="en-US" sz="1400" dirty="0"/>
              <a:t>Follow-Up with the Victims' Compensation Program</a:t>
            </a:r>
          </a:p>
          <a:p>
            <a:r>
              <a:rPr lang="en-US" sz="1400" dirty="0"/>
              <a:t>Child or Dependent Care Assistance (provided by agency)</a:t>
            </a:r>
          </a:p>
          <a:p>
            <a:r>
              <a:rPr lang="en-US" sz="1400" dirty="0"/>
              <a:t>Civil Attorney Assistance - Immigration</a:t>
            </a:r>
          </a:p>
          <a:p>
            <a:r>
              <a:rPr lang="en-US" sz="1400" dirty="0"/>
              <a:t>Criminal Justice Support &amp; Advocacy</a:t>
            </a:r>
          </a:p>
          <a:p>
            <a:r>
              <a:rPr lang="en-US" sz="1400" dirty="0"/>
              <a:t>Criminal Justice Process Explanation</a:t>
            </a:r>
          </a:p>
          <a:p>
            <a:r>
              <a:rPr lang="en-US" sz="1400" dirty="0"/>
              <a:t>Emergency Financial Assistance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Emergency Legal Advocacy</a:t>
            </a:r>
          </a:p>
          <a:p>
            <a:r>
              <a:rPr lang="en-US" sz="1400" dirty="0"/>
              <a:t>Civil Legal Attorney Assistance - Family Law</a:t>
            </a:r>
          </a:p>
          <a:p>
            <a:r>
              <a:rPr lang="en-US" sz="1400" dirty="0"/>
              <a:t>Accompaniment to Forensic Medical Exam</a:t>
            </a:r>
          </a:p>
          <a:p>
            <a:r>
              <a:rPr lang="en-US" sz="1400" dirty="0"/>
              <a:t>Performance of Medical Forensic Exam or Interview</a:t>
            </a:r>
          </a:p>
          <a:p>
            <a:r>
              <a:rPr lang="en-US" sz="1400" dirty="0"/>
              <a:t>Follow-Up</a:t>
            </a:r>
          </a:p>
          <a:p>
            <a:r>
              <a:rPr lang="en-US" sz="1400" dirty="0"/>
              <a:t>Group Treatment</a:t>
            </a:r>
          </a:p>
          <a:p>
            <a:r>
              <a:rPr lang="en-US" sz="1400" dirty="0"/>
              <a:t>Hotline Crisis Counseling</a:t>
            </a:r>
          </a:p>
          <a:p>
            <a:r>
              <a:rPr lang="en-US" sz="1400" dirty="0"/>
              <a:t>Immigration Assistance (Attorney and Advocate)</a:t>
            </a:r>
          </a:p>
          <a:p>
            <a:r>
              <a:rPr lang="en-US" sz="1400" dirty="0"/>
              <a:t>In-Person Crisis Counseling</a:t>
            </a:r>
          </a:p>
          <a:p>
            <a:r>
              <a:rPr lang="en-US" sz="1400" dirty="0"/>
              <a:t>Assistance with Language Access</a:t>
            </a:r>
          </a:p>
          <a:p>
            <a:r>
              <a:rPr lang="en-US" sz="1400" dirty="0"/>
              <a:t>Law Enforcement Interview Advocacy/accompaniment</a:t>
            </a:r>
          </a:p>
          <a:p>
            <a:r>
              <a:rPr lang="en-US" sz="1400" dirty="0"/>
              <a:t>Victim Advocacy for Emergency Medical Care</a:t>
            </a:r>
          </a:p>
          <a:p>
            <a:r>
              <a:rPr lang="en-US" sz="1400" dirty="0"/>
              <a:t>Non-Emergency Legal Advocacy</a:t>
            </a:r>
          </a:p>
          <a:p>
            <a:r>
              <a:rPr lang="en-US" sz="1400" dirty="0"/>
              <a:t>Referral to Other Victim Services Programs</a:t>
            </a:r>
          </a:p>
          <a:p>
            <a:r>
              <a:rPr lang="en-US" sz="1400" dirty="0"/>
              <a:t>Individual Advocacy</a:t>
            </a:r>
          </a:p>
          <a:p>
            <a:r>
              <a:rPr lang="en-US" sz="1400" dirty="0"/>
              <a:t>Personal Advocacy - With Employer, Creditor, Landlord, or Academic Institution</a:t>
            </a:r>
          </a:p>
          <a:p>
            <a:r>
              <a:rPr lang="en-US" sz="1400" dirty="0"/>
              <a:t>Prosecution Interview Accompaniment</a:t>
            </a:r>
          </a:p>
          <a:p>
            <a:r>
              <a:rPr lang="en-US" sz="1400" dirty="0"/>
              <a:t>Relocation Assistance</a:t>
            </a:r>
          </a:p>
          <a:p>
            <a:r>
              <a:rPr lang="en-US" sz="1400" dirty="0"/>
              <a:t>Restitution</a:t>
            </a:r>
          </a:p>
          <a:p>
            <a:r>
              <a:rPr lang="en-US" sz="1400" dirty="0"/>
              <a:t>Safe Shelter</a:t>
            </a:r>
          </a:p>
          <a:p>
            <a:r>
              <a:rPr lang="en-US" sz="1400" dirty="0"/>
              <a:t>Telephone Contact/Information/Referral</a:t>
            </a:r>
          </a:p>
          <a:p>
            <a:r>
              <a:rPr lang="en-US" sz="1400" dirty="0"/>
              <a:t>Therapy</a:t>
            </a:r>
          </a:p>
          <a:p>
            <a:r>
              <a:rPr lang="en-US" sz="1400" dirty="0"/>
              <a:t>Civil Legal Attorney Assistance - TPO</a:t>
            </a:r>
          </a:p>
          <a:p>
            <a:r>
              <a:rPr lang="en-US" sz="1400" dirty="0"/>
              <a:t>Transitional Housing</a:t>
            </a:r>
          </a:p>
          <a:p>
            <a:r>
              <a:rPr lang="en-US" sz="1400" dirty="0"/>
              <a:t>Transportation</a:t>
            </a:r>
          </a:p>
          <a:p>
            <a:r>
              <a:rPr lang="en-US" sz="1400" dirty="0"/>
              <a:t>Victim Impact</a:t>
            </a:r>
          </a:p>
          <a:p>
            <a:r>
              <a:rPr lang="en-US" sz="1400" dirty="0"/>
              <a:t>Victim Notification</a:t>
            </a:r>
          </a:p>
          <a:p>
            <a:r>
              <a:rPr lang="en-US" sz="1400" dirty="0"/>
              <a:t>Victim Safety</a:t>
            </a:r>
          </a:p>
          <a:p>
            <a:r>
              <a:rPr lang="en-US" sz="1400" dirty="0"/>
              <a:t>Victim Support and Referral</a:t>
            </a:r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494722" y="775251"/>
            <a:ext cx="847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Below is a list of services that are reported on the VSSR: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270" y="6007078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1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939" y="156405"/>
            <a:ext cx="10515600" cy="996536"/>
          </a:xfrm>
        </p:spPr>
        <p:txBody>
          <a:bodyPr/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9591"/>
            <a:ext cx="10515600" cy="4671392"/>
          </a:xfrm>
        </p:spPr>
        <p:txBody>
          <a:bodyPr numCol="2">
            <a:noAutofit/>
          </a:bodyPr>
          <a:lstStyle/>
          <a:p>
            <a:r>
              <a:rPr lang="en-US" sz="1400" dirty="0"/>
              <a:t>Adults Molested as Children</a:t>
            </a:r>
          </a:p>
          <a:p>
            <a:r>
              <a:rPr lang="en-US" sz="1400" dirty="0"/>
              <a:t>Arson</a:t>
            </a:r>
          </a:p>
          <a:p>
            <a:r>
              <a:rPr lang="en-US" sz="1400" dirty="0"/>
              <a:t>Assault</a:t>
            </a:r>
          </a:p>
          <a:p>
            <a:r>
              <a:rPr lang="en-US" sz="1400" dirty="0"/>
              <a:t>Bullying</a:t>
            </a:r>
          </a:p>
          <a:p>
            <a:r>
              <a:rPr lang="en-US" sz="1400" dirty="0"/>
              <a:t>Burglaries</a:t>
            </a:r>
          </a:p>
          <a:p>
            <a:r>
              <a:rPr lang="en-US" sz="1400" dirty="0"/>
              <a:t>Child Physical Abuse</a:t>
            </a:r>
          </a:p>
          <a:p>
            <a:r>
              <a:rPr lang="en-US" sz="1400" dirty="0"/>
              <a:t>Child Sexual Abuse</a:t>
            </a:r>
          </a:p>
          <a:p>
            <a:r>
              <a:rPr lang="en-US" sz="1400" dirty="0"/>
              <a:t>Child Witness to Domestic Violence</a:t>
            </a:r>
          </a:p>
          <a:p>
            <a:r>
              <a:rPr lang="en-US" sz="1400" dirty="0"/>
              <a:t>Domestic Violence</a:t>
            </a:r>
          </a:p>
          <a:p>
            <a:r>
              <a:rPr lang="en-US" sz="1400" dirty="0"/>
              <a:t>DUI/DWI Crash</a:t>
            </a:r>
          </a:p>
          <a:p>
            <a:r>
              <a:rPr lang="en-US" sz="1400" dirty="0"/>
              <a:t>Elder Abuse - Physical</a:t>
            </a:r>
          </a:p>
          <a:p>
            <a:r>
              <a:rPr lang="en-US" sz="1400" dirty="0"/>
              <a:t>Elder Abuse - Financial</a:t>
            </a:r>
          </a:p>
          <a:p>
            <a:r>
              <a:rPr lang="en-US" sz="1400" dirty="0"/>
              <a:t>Hate Crime</a:t>
            </a:r>
          </a:p>
          <a:p>
            <a:r>
              <a:rPr lang="en-US" sz="1400" dirty="0"/>
              <a:t>Identity Theft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Kidnapping</a:t>
            </a:r>
          </a:p>
          <a:p>
            <a:r>
              <a:rPr lang="en-US" sz="1400" dirty="0"/>
              <a:t>Larceny</a:t>
            </a:r>
          </a:p>
          <a:p>
            <a:r>
              <a:rPr lang="en-US" sz="1400" dirty="0"/>
              <a:t>Mass Violence (Domestic and/or International)</a:t>
            </a:r>
          </a:p>
          <a:p>
            <a:r>
              <a:rPr lang="en-US" sz="1400" dirty="0"/>
              <a:t>Other Child Abuse</a:t>
            </a:r>
          </a:p>
          <a:p>
            <a:r>
              <a:rPr lang="en-US" sz="1400" dirty="0"/>
              <a:t>Other Vehicular Victimization</a:t>
            </a:r>
          </a:p>
          <a:p>
            <a:r>
              <a:rPr lang="en-US" sz="1400" dirty="0"/>
              <a:t>Robbery</a:t>
            </a:r>
          </a:p>
          <a:p>
            <a:r>
              <a:rPr lang="en-US" sz="1400" dirty="0"/>
              <a:t>Sexual Assault</a:t>
            </a:r>
          </a:p>
          <a:p>
            <a:r>
              <a:rPr lang="en-US" sz="1400" dirty="0"/>
              <a:t>Stalking</a:t>
            </a:r>
          </a:p>
          <a:p>
            <a:r>
              <a:rPr lang="en-US" sz="1400" dirty="0"/>
              <a:t>Survivors of Homicide/Suicide Victims</a:t>
            </a:r>
          </a:p>
          <a:p>
            <a:r>
              <a:rPr lang="en-US" sz="1400" dirty="0"/>
              <a:t>Human Trafficking: Sex</a:t>
            </a:r>
          </a:p>
          <a:p>
            <a:r>
              <a:rPr lang="en-US" sz="1400" dirty="0"/>
              <a:t>Human Trafficking: Labor</a:t>
            </a:r>
          </a:p>
          <a:p>
            <a:r>
              <a:rPr lang="en-US" sz="1400" dirty="0"/>
              <a:t>Teen Dating Violence</a:t>
            </a:r>
          </a:p>
          <a:p>
            <a:r>
              <a:rPr lang="en-US" sz="1400" dirty="0"/>
              <a:t>Terrorism (Domestic and/or International)</a:t>
            </a:r>
          </a:p>
          <a:p>
            <a:r>
              <a:rPr lang="en-US" sz="1400" dirty="0"/>
              <a:t>Violation of Court Order</a:t>
            </a:r>
          </a:p>
          <a:p>
            <a:pPr marL="0" indent="0">
              <a:buNone/>
            </a:pPr>
            <a:endParaRPr lang="en-US" sz="1400" b="1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345635" y="1072323"/>
            <a:ext cx="847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Below is a list of victimizations that are reported on the VSSR: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94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9744"/>
            <a:ext cx="7729728" cy="1188720"/>
          </a:xfrm>
        </p:spPr>
        <p:txBody>
          <a:bodyPr/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503594"/>
            <a:ext cx="7729728" cy="5088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Information you will report for your </a:t>
            </a:r>
            <a:r>
              <a:rPr lang="en-US" b="1" u="sng" dirty="0"/>
              <a:t>new</a:t>
            </a:r>
            <a:r>
              <a:rPr lang="en-US" b="1" dirty="0"/>
              <a:t> clients: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The total number of clients that were served for the reporting period</a:t>
            </a:r>
          </a:p>
          <a:p>
            <a:r>
              <a:rPr lang="en-US" dirty="0"/>
              <a:t>The county where your client resides </a:t>
            </a:r>
            <a:endParaRPr lang="en-US" b="1" u="sng" dirty="0">
              <a:solidFill>
                <a:srgbClr val="FF0000"/>
              </a:solidFill>
            </a:endParaRPr>
          </a:p>
          <a:p>
            <a:r>
              <a:rPr lang="en-US" dirty="0"/>
              <a:t>The following demographics: </a:t>
            </a:r>
          </a:p>
          <a:p>
            <a:pPr lvl="1"/>
            <a:r>
              <a:rPr lang="en-US" dirty="0"/>
              <a:t>Age</a:t>
            </a:r>
          </a:p>
          <a:p>
            <a:pPr lvl="1"/>
            <a:r>
              <a:rPr lang="en-US" dirty="0"/>
              <a:t>Gender</a:t>
            </a:r>
          </a:p>
          <a:p>
            <a:pPr lvl="1"/>
            <a:r>
              <a:rPr lang="en-US" dirty="0"/>
              <a:t>Race</a:t>
            </a:r>
          </a:p>
          <a:p>
            <a:pPr lvl="1"/>
            <a:r>
              <a:rPr lang="en-US" dirty="0"/>
              <a:t>Ethnicity</a:t>
            </a:r>
          </a:p>
          <a:p>
            <a:pPr lvl="1"/>
            <a:r>
              <a:rPr lang="en-US" dirty="0"/>
              <a:t>Disability</a:t>
            </a:r>
          </a:p>
          <a:p>
            <a:r>
              <a:rPr lang="en-US" dirty="0"/>
              <a:t>What services were provided</a:t>
            </a:r>
          </a:p>
          <a:p>
            <a:r>
              <a:rPr lang="en-US" dirty="0"/>
              <a:t>How many clients received each service</a:t>
            </a:r>
          </a:p>
          <a:p>
            <a:r>
              <a:rPr lang="en-US" dirty="0"/>
              <a:t>How many times each service was rendered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6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9744"/>
            <a:ext cx="7729728" cy="1188720"/>
          </a:xfrm>
        </p:spPr>
        <p:txBody>
          <a:bodyPr/>
          <a:lstStyle/>
          <a:p>
            <a:r>
              <a:rPr lang="en-US" b="1" dirty="0"/>
              <a:t>What Data Does the VSSR Collect?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699591"/>
            <a:ext cx="7729728" cy="4050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Below are the categories for the </a:t>
            </a:r>
            <a:r>
              <a:rPr lang="en-US" b="1" u="sng" dirty="0"/>
              <a:t>disability</a:t>
            </a:r>
            <a:r>
              <a:rPr lang="en-US" b="1" dirty="0"/>
              <a:t> section of the report:</a:t>
            </a:r>
            <a:endParaRPr lang="en-US" dirty="0"/>
          </a:p>
          <a:p>
            <a:r>
              <a:rPr lang="en-US" dirty="0"/>
              <a:t>Cognitive/Physical/Mental</a:t>
            </a:r>
          </a:p>
          <a:p>
            <a:r>
              <a:rPr lang="en-US" dirty="0"/>
              <a:t>Deaf/Hard of Hearing</a:t>
            </a:r>
          </a:p>
          <a:p>
            <a:r>
              <a:rPr lang="en-US" dirty="0"/>
              <a:t>Unknown</a:t>
            </a:r>
          </a:p>
          <a:p>
            <a:r>
              <a:rPr lang="en-US" dirty="0"/>
              <a:t>Other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Below are the categories for the </a:t>
            </a:r>
            <a:r>
              <a:rPr lang="en-US" b="1" u="sng" dirty="0"/>
              <a:t>gender</a:t>
            </a:r>
            <a:r>
              <a:rPr lang="en-US" b="1" dirty="0"/>
              <a:t> section of the report:</a:t>
            </a:r>
          </a:p>
          <a:p>
            <a:r>
              <a:rPr lang="en-US" dirty="0"/>
              <a:t>Female</a:t>
            </a:r>
          </a:p>
          <a:p>
            <a:r>
              <a:rPr lang="en-US" dirty="0"/>
              <a:t>Male</a:t>
            </a:r>
          </a:p>
          <a:p>
            <a:r>
              <a:rPr lang="en-US" dirty="0"/>
              <a:t>Transgendered</a:t>
            </a:r>
          </a:p>
          <a:p>
            <a:r>
              <a:rPr lang="en-US" dirty="0"/>
              <a:t>Unknown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1" y="5791200"/>
            <a:ext cx="795337" cy="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9405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203</TotalTime>
  <Words>982</Words>
  <Application>Microsoft Office PowerPoint</Application>
  <PresentationFormat>Widescreen</PresentationFormat>
  <Paragraphs>207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Gill Sans MT</vt:lpstr>
      <vt:lpstr>Times New Roman</vt:lpstr>
      <vt:lpstr>Wingdings</vt:lpstr>
      <vt:lpstr>Parcel</vt:lpstr>
      <vt:lpstr>All About VSSR</vt:lpstr>
      <vt:lpstr>What Will Be Discussed</vt:lpstr>
      <vt:lpstr>What is the VSSR?</vt:lpstr>
      <vt:lpstr>What is the VSSR Data Used For?</vt:lpstr>
      <vt:lpstr>What Data Does the VSSR Collect?</vt:lpstr>
      <vt:lpstr>What Data Does the VSSR Collect?</vt:lpstr>
      <vt:lpstr>What Data Does the VSSR Collect?</vt:lpstr>
      <vt:lpstr>What Data Does the VSSR Collect?</vt:lpstr>
      <vt:lpstr>What Data Does the VSSR Collect?</vt:lpstr>
      <vt:lpstr>What Data Does the VSSR Collect?</vt:lpstr>
      <vt:lpstr>What Data Does the VSSR Collect?</vt:lpstr>
      <vt:lpstr>What Data Does the VSSR Collect?</vt:lpstr>
      <vt:lpstr>What Data Does the VSSR Collect?</vt:lpstr>
      <vt:lpstr>VSSR Due Dates </vt:lpstr>
      <vt:lpstr>How Do You Collect Your Data?</vt:lpstr>
      <vt:lpstr>More Information on VSSR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Ciarra Turner</dc:creator>
  <cp:lastModifiedBy>Sondra Richardson</cp:lastModifiedBy>
  <cp:revision>33</cp:revision>
  <dcterms:created xsi:type="dcterms:W3CDTF">2017-04-03T19:17:05Z</dcterms:created>
  <dcterms:modified xsi:type="dcterms:W3CDTF">2017-04-04T11:50:08Z</dcterms:modified>
</cp:coreProperties>
</file>