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23" r:id="rId1"/>
  </p:sldMasterIdLst>
  <p:notesMasterIdLst>
    <p:notesMasterId r:id="rId55"/>
  </p:notesMasterIdLst>
  <p:handoutMasterIdLst>
    <p:handoutMasterId r:id="rId56"/>
  </p:handoutMasterIdLst>
  <p:sldIdLst>
    <p:sldId id="468" r:id="rId2"/>
    <p:sldId id="469" r:id="rId3"/>
    <p:sldId id="470" r:id="rId4"/>
    <p:sldId id="524" r:id="rId5"/>
    <p:sldId id="471" r:id="rId6"/>
    <p:sldId id="473" r:id="rId7"/>
    <p:sldId id="508" r:id="rId8"/>
    <p:sldId id="509" r:id="rId9"/>
    <p:sldId id="510" r:id="rId10"/>
    <p:sldId id="511" r:id="rId11"/>
    <p:sldId id="512" r:id="rId12"/>
    <p:sldId id="513" r:id="rId13"/>
    <p:sldId id="514" r:id="rId14"/>
    <p:sldId id="515" r:id="rId15"/>
    <p:sldId id="516" r:id="rId16"/>
    <p:sldId id="517" r:id="rId17"/>
    <p:sldId id="518" r:id="rId18"/>
    <p:sldId id="519" r:id="rId19"/>
    <p:sldId id="520" r:id="rId20"/>
    <p:sldId id="521" r:id="rId21"/>
    <p:sldId id="474" r:id="rId22"/>
    <p:sldId id="523" r:id="rId23"/>
    <p:sldId id="522" r:id="rId24"/>
    <p:sldId id="525" r:id="rId25"/>
    <p:sldId id="478" r:id="rId26"/>
    <p:sldId id="530" r:id="rId27"/>
    <p:sldId id="531" r:id="rId28"/>
    <p:sldId id="532" r:id="rId29"/>
    <p:sldId id="526" r:id="rId30"/>
    <p:sldId id="479" r:id="rId31"/>
    <p:sldId id="533" r:id="rId32"/>
    <p:sldId id="527" r:id="rId33"/>
    <p:sldId id="480" r:id="rId34"/>
    <p:sldId id="481" r:id="rId35"/>
    <p:sldId id="483" r:id="rId36"/>
    <p:sldId id="528" r:id="rId37"/>
    <p:sldId id="485" r:id="rId38"/>
    <p:sldId id="486" r:id="rId39"/>
    <p:sldId id="487" r:id="rId40"/>
    <p:sldId id="488" r:id="rId41"/>
    <p:sldId id="489" r:id="rId42"/>
    <p:sldId id="490" r:id="rId43"/>
    <p:sldId id="491" r:id="rId44"/>
    <p:sldId id="529" r:id="rId45"/>
    <p:sldId id="493" r:id="rId46"/>
    <p:sldId id="494" r:id="rId47"/>
    <p:sldId id="495" r:id="rId48"/>
    <p:sldId id="496" r:id="rId49"/>
    <p:sldId id="497" r:id="rId50"/>
    <p:sldId id="498" r:id="rId51"/>
    <p:sldId id="499" r:id="rId52"/>
    <p:sldId id="500" r:id="rId53"/>
    <p:sldId id="501" r:id="rId54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 userDrawn="1">
          <p15:clr>
            <a:srgbClr val="A4A3A4"/>
          </p15:clr>
        </p15:guide>
        <p15:guide id="2" pos="219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tts" initials="m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DEC"/>
    <a:srgbClr val="3333FF"/>
    <a:srgbClr val="808080"/>
    <a:srgbClr val="0080A8"/>
    <a:srgbClr val="FF0000"/>
    <a:srgbClr val="B00000"/>
    <a:srgbClr val="B80000"/>
    <a:srgbClr val="948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6261" autoAdjust="0"/>
  </p:normalViewPr>
  <p:slideViewPr>
    <p:cSldViewPr>
      <p:cViewPr varScale="1">
        <p:scale>
          <a:sx n="113" d="100"/>
          <a:sy n="113" d="100"/>
        </p:scale>
        <p:origin x="12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20" y="534"/>
      </p:cViewPr>
      <p:guideLst>
        <p:guide orient="horz" pos="2908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9" tIns="46066" rIns="92129" bIns="46066" numCol="1" anchor="t" anchorCtr="0" compatLnSpc="1">
            <a:prstTxWarp prst="textNoShape">
              <a:avLst/>
            </a:prstTxWarp>
          </a:bodyPr>
          <a:lstStyle>
            <a:lvl1pPr defTabSz="920102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748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9" tIns="46066" rIns="92129" bIns="46066" numCol="1" anchor="t" anchorCtr="0" compatLnSpc="1">
            <a:prstTxWarp prst="textNoShape">
              <a:avLst/>
            </a:prstTxWarp>
          </a:bodyPr>
          <a:lstStyle>
            <a:lvl1pPr algn="r" defTabSz="920102">
              <a:defRPr sz="1300"/>
            </a:lvl1pPr>
          </a:lstStyle>
          <a:p>
            <a:pPr>
              <a:defRPr/>
            </a:pPr>
            <a:fld id="{9DA21024-5624-4FE6-BBB9-61FA6154E66A}" type="datetime1">
              <a:rPr lang="en-US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9" tIns="46066" rIns="92129" bIns="46066" numCol="1" anchor="b" anchorCtr="0" compatLnSpc="1">
            <a:prstTxWarp prst="textNoShape">
              <a:avLst/>
            </a:prstTxWarp>
          </a:bodyPr>
          <a:lstStyle>
            <a:lvl1pPr defTabSz="920102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9" tIns="46066" rIns="92129" bIns="46066" numCol="1" anchor="b" anchorCtr="0" compatLnSpc="1">
            <a:prstTxWarp prst="textNoShape">
              <a:avLst/>
            </a:prstTxWarp>
          </a:bodyPr>
          <a:lstStyle>
            <a:lvl1pPr algn="r" defTabSz="920102">
              <a:defRPr sz="1300"/>
            </a:lvl1pPr>
          </a:lstStyle>
          <a:p>
            <a:pPr>
              <a:defRPr/>
            </a:pPr>
            <a:fld id="{9B4472B4-7DD8-471B-B57A-46A8DD9852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93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9" tIns="46066" rIns="92129" bIns="46066" numCol="1" anchor="t" anchorCtr="0" compatLnSpc="1">
            <a:prstTxWarp prst="textNoShape">
              <a:avLst/>
            </a:prstTxWarp>
          </a:bodyPr>
          <a:lstStyle>
            <a:lvl1pPr defTabSz="920102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748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9" tIns="46066" rIns="92129" bIns="46066" numCol="1" anchor="t" anchorCtr="0" compatLnSpc="1">
            <a:prstTxWarp prst="textNoShape">
              <a:avLst/>
            </a:prstTxWarp>
          </a:bodyPr>
          <a:lstStyle>
            <a:lvl1pPr algn="r" defTabSz="920102">
              <a:defRPr sz="1300"/>
            </a:lvl1pPr>
          </a:lstStyle>
          <a:p>
            <a:pPr>
              <a:defRPr/>
            </a:pPr>
            <a:fld id="{5A95C942-F5A1-470B-A8F8-A6800B29F301}" type="datetime1">
              <a:rPr lang="en-US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0"/>
            <a:ext cx="4383087" cy="3289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1356" y="3441449"/>
            <a:ext cx="6487366" cy="51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9" tIns="46066" rIns="92129" bIns="460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9" tIns="46066" rIns="92129" bIns="46066" numCol="1" anchor="b" anchorCtr="0" compatLnSpc="1">
            <a:prstTxWarp prst="textNoShape">
              <a:avLst/>
            </a:prstTxWarp>
          </a:bodyPr>
          <a:lstStyle>
            <a:lvl1pPr defTabSz="920102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29" tIns="46066" rIns="92129" bIns="46066" numCol="1" anchor="b" anchorCtr="0" compatLnSpc="1">
            <a:prstTxWarp prst="textNoShape">
              <a:avLst/>
            </a:prstTxWarp>
          </a:bodyPr>
          <a:lstStyle>
            <a:lvl1pPr algn="r" defTabSz="920102">
              <a:defRPr sz="1300"/>
            </a:lvl1pPr>
          </a:lstStyle>
          <a:p>
            <a:pPr>
              <a:defRPr/>
            </a:pPr>
            <a:fld id="{DA379F3D-33B0-4E97-B3B4-98FF4F4608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92D763D7-5C2D-4CBC-B395-C16771D8EE70}" type="slidenum">
              <a:rPr lang="en-US" sz="1300"/>
              <a:pPr algn="r" defTabSz="920102"/>
              <a:t>1</a:t>
            </a:fld>
            <a:endParaRPr lang="en-US" sz="1300" dirty="0"/>
          </a:p>
        </p:txBody>
      </p:sp>
      <p:sp>
        <p:nvSpPr>
          <p:cNvPr id="30724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FD39A356-CF81-4F39-8984-A8E816F65658}" type="slidenum">
              <a:rPr lang="en-US" sz="1300"/>
              <a:pPr algn="r" defTabSz="920102"/>
              <a:t>1</a:t>
            </a:fld>
            <a:endParaRPr lang="en-US" sz="1300" dirty="0"/>
          </a:p>
        </p:txBody>
      </p:sp>
      <p:sp>
        <p:nvSpPr>
          <p:cNvPr id="307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0727" name="Slide Number Placeholder 3"/>
          <p:cNvSpPr txBox="1">
            <a:spLocks noGrp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547D1354-69AB-446D-A6F5-E0D2F80E08B9}" type="slidenum">
              <a:rPr lang="en-US" sz="1300"/>
              <a:pPr algn="r" defTabSz="920102"/>
              <a:t>1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218775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10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10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10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60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11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11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11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41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12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12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12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84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13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13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13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307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14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14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14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044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15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15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15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06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16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16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16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43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17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17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17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94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18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18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18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68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19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19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19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52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85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20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20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20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74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21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21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21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51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22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22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22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32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23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23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23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98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24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24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24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55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25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25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25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383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26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26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26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93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27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27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27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79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28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28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28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66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29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29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29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9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691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30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30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30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3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31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31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31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25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32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32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32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551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33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33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33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5156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34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34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34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844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35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35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35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809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36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36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36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18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37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37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37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6261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38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38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38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55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39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39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39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09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388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40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40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40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8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41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41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41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967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42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42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42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259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43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43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43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409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44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44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44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9090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45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45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45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257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46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46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46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107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47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47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47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2383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48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48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48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1951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49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49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49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4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5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5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5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294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50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50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50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7079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51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51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51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191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52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52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52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9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53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53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53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59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6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6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6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11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7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7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7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82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8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8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8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55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Grp="1" noChangeArrowheads="1"/>
          </p:cNvSpPr>
          <p:nvPr/>
        </p:nvSpPr>
        <p:spPr bwMode="auto">
          <a:xfrm>
            <a:off x="2" y="0"/>
            <a:ext cx="3012329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/>
          <a:lstStyle/>
          <a:p>
            <a:pPr defTabSz="920102"/>
            <a:r>
              <a:rPr lang="en-US" sz="1300" dirty="0"/>
              <a:t>Recovery Act - Victim Services Workshop</a:t>
            </a: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6" rIns="92129" bIns="46066" anchor="b"/>
          <a:lstStyle/>
          <a:p>
            <a:pPr algn="r" defTabSz="920102"/>
            <a:fld id="{D3A75B73-943A-42E3-9849-54B2A463ED12}" type="slidenum">
              <a:rPr lang="en-US" sz="1300"/>
              <a:pPr algn="r" defTabSz="920102"/>
              <a:t>9</a:t>
            </a:fld>
            <a:endParaRPr lang="en-US" sz="1300" dirty="0"/>
          </a:p>
        </p:txBody>
      </p:sp>
      <p:sp>
        <p:nvSpPr>
          <p:cNvPr id="31748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65052492-E3E5-4E5E-B49F-915647CC9E86}" type="slidenum">
              <a:rPr lang="en-US" sz="1300"/>
              <a:pPr algn="r" defTabSz="920102"/>
              <a:t>9</a:t>
            </a:fld>
            <a:endParaRPr lang="en-US" sz="1300" dirty="0"/>
          </a:p>
        </p:txBody>
      </p:sp>
      <p:sp>
        <p:nvSpPr>
          <p:cNvPr id="31749" name="Rectangle 7"/>
          <p:cNvSpPr txBox="1">
            <a:spLocks noGrp="1" noChangeArrowheads="1"/>
          </p:cNvSpPr>
          <p:nvPr/>
        </p:nvSpPr>
        <p:spPr bwMode="auto">
          <a:xfrm>
            <a:off x="3937748" y="8773958"/>
            <a:ext cx="3012329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0" tIns="46062" rIns="92120" bIns="46062" anchor="b"/>
          <a:lstStyle/>
          <a:p>
            <a:pPr algn="r" defTabSz="920102"/>
            <a:fld id="{EAC4DCF2-CC00-4D09-B00D-890DEF5C4C3E}" type="slidenum">
              <a:rPr lang="en-US" sz="1300"/>
              <a:pPr algn="r" defTabSz="920102"/>
              <a:t>9</a:t>
            </a:fld>
            <a:endParaRPr lang="en-US" sz="1300" dirty="0"/>
          </a:p>
        </p:txBody>
      </p:sp>
      <p:sp>
        <p:nvSpPr>
          <p:cNvPr id="317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120" tIns="46062" rIns="92120" bIns="46062"/>
          <a:lstStyle/>
          <a:p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3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1A69E4-9583-47B4-9603-4AA16E3BDD8A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20AE4AE-2121-4CA2-984A-5A29869BCE5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7FF19E-BD97-41DC-B13E-69FA934B63F1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B01B0-821A-4D7A-9D44-0C8FA4AE3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fld id="{C35426BE-FCE4-49D9-BD6D-656A238497BF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733ABBC8-2CE2-4ABC-8C51-C0242FE76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621EC5-69F5-45A1-A09B-41BF0CD8F54C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CB8F90-84C5-4541-8194-2C75F6E651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8FD170-6EC7-4716-91A3-FD220AB9FDEC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6AEB5B-0A4A-4AFB-A785-D188F3CC229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FE299F1B-6DA5-4B01-86FA-6BC332F6E6E4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2C618C3C-0B22-4469-95C3-8A8910ABDA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D90244A8-374A-4364-AE76-62E267AA4154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EE738749-5691-4228-8195-B1EF2B5812E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D17962-3CEE-428A-9B7A-82746804009F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DF7024-4F72-4BDB-800D-961D19C503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49B7F8-DE08-4771-9252-44E106E42334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498DFE3-72A8-4BE5-A801-122BEDB2868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BCF7A9-C196-4AAE-AB79-9F9D5B58D4ED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2EA5D2-8DEE-4284-BB17-F526517FA40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fld id="{941ED80D-52E7-4D6D-93F0-995D77C5471C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BD1E0610-C803-40D9-8DC9-31B844A375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2BB1BE0-15AD-4E87-B787-AB2CD08DB8AF}" type="datetime1">
              <a:rPr lang="en-US" smtClean="0"/>
              <a:pPr>
                <a:defRPr/>
              </a:pPr>
              <a:t>10/26/2016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36E55AB-3DF2-40C2-8243-27424CB032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mailto:Dannielle.Lewis@cjcc.ga.go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mailto:Dannielle.Lewis@cjcc.ga.gov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5626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Baskerville Old Face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  <a:t> </a:t>
            </a:r>
            <a:b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1100" dirty="0" smtClean="0">
                <a:solidFill>
                  <a:schemeClr val="tx1"/>
                </a:solidFill>
                <a:latin typeface="Baskerville Old Face" pitchFamily="18" charset="0"/>
              </a:rPr>
              <a:t/>
            </a:r>
            <a:br>
              <a:rPr lang="en-US" sz="1100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1100" dirty="0">
                <a:solidFill>
                  <a:schemeClr val="tx1"/>
                </a:solidFill>
                <a:latin typeface="Baskerville Old Face" pitchFamily="18" charset="0"/>
              </a:rPr>
              <a:t>Criminal </a:t>
            </a:r>
            <a:r>
              <a:rPr lang="en-US" sz="1100" dirty="0" smtClean="0">
                <a:solidFill>
                  <a:schemeClr val="tx1"/>
                </a:solidFill>
                <a:latin typeface="Baskerville Old Face" pitchFamily="18" charset="0"/>
              </a:rPr>
              <a:t>Justice</a:t>
            </a:r>
            <a:r>
              <a:rPr lang="en-US" sz="1100" dirty="0">
                <a:solidFill>
                  <a:schemeClr val="tx1"/>
                </a:solidFill>
                <a:latin typeface="Baskerville Old Face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Baskerville Old Face" pitchFamily="18" charset="0"/>
              </a:rPr>
              <a:t>Coordinating council</a:t>
            </a:r>
            <a:br>
              <a:rPr lang="en-US" sz="1100" dirty="0" smtClean="0">
                <a:solidFill>
                  <a:schemeClr val="tx1"/>
                </a:solidFill>
                <a:latin typeface="Baskerville Old Face" pitchFamily="18" charset="0"/>
              </a:rPr>
            </a:br>
            <a:r>
              <a:rPr lang="en-US" sz="1100" dirty="0" smtClean="0">
                <a:solidFill>
                  <a:schemeClr val="tx1"/>
                </a:solidFill>
                <a:latin typeface="Baskerville Old Face" pitchFamily="18" charset="0"/>
              </a:rPr>
              <a:t>October 2016</a:t>
            </a:r>
            <a:r>
              <a:rPr lang="en-US" sz="1800" dirty="0" smtClean="0">
                <a:solidFill>
                  <a:schemeClr val="tx1"/>
                </a:solidFill>
                <a:latin typeface="Baskerville Old Face" pitchFamily="18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Baskerville Old Face" pitchFamily="18" charset="0"/>
              </a:rPr>
            </a:br>
            <a:endParaRPr lang="en-US" sz="2000" dirty="0" smtClean="0">
              <a:latin typeface="Baskerville Old Fac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31" y="3657600"/>
            <a:ext cx="795337" cy="801228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43000" y="685800"/>
            <a:ext cx="6858000" cy="282416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6000" dirty="0" smtClean="0">
                <a:solidFill>
                  <a:schemeClr val="tx1"/>
                </a:solidFill>
              </a:rPr>
              <a:t>2016 VOCA Award</a:t>
            </a:r>
            <a:br>
              <a:rPr lang="en-US" sz="6000" dirty="0" smtClean="0">
                <a:solidFill>
                  <a:schemeClr val="tx1"/>
                </a:solidFill>
              </a:rPr>
            </a:br>
            <a:r>
              <a:rPr lang="en-US" sz="6000" dirty="0" smtClean="0">
                <a:solidFill>
                  <a:schemeClr val="tx1"/>
                </a:solidFill>
              </a:rPr>
              <a:t>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81200"/>
            <a:ext cx="8153400" cy="33528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ubgrant </a:t>
            </a:r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djustment </a:t>
            </a:r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equest #1</a:t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ubgrant </a:t>
            </a:r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xpenditure </a:t>
            </a:r>
            <a:r>
              <a:rPr lang="en-US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equest #1</a:t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 Budget Worksheet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Budget Related Documents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Agency Specific Documents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905000"/>
            <a:ext cx="7467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>
              <a:spcAft>
                <a:spcPts val="1200"/>
              </a:spcAft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/>
              <a:t>Personnel Action Forms/Salary Authorization Statements for all grant and match-funded positions</a:t>
            </a:r>
          </a:p>
          <a:p>
            <a:pPr marL="461963" indent="-461963">
              <a:spcAft>
                <a:spcPts val="1200"/>
              </a:spcAft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/>
              <a:t>Job Descriptions for all grant and match-funded positions</a:t>
            </a:r>
          </a:p>
          <a:p>
            <a:pPr marL="461963" indent="-461963">
              <a:spcAft>
                <a:spcPts val="1200"/>
              </a:spcAft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/>
              <a:t>Copy of all contracts entered into with grant funds – if applicable</a:t>
            </a:r>
          </a:p>
          <a:p>
            <a:pPr marL="461963" indent="-461963">
              <a:spcAft>
                <a:spcPts val="1200"/>
              </a:spcAft>
              <a:buSzPct val="70000"/>
              <a:buFont typeface="Wingdings" panose="05000000000000000000" pitchFamily="2" charset="2"/>
              <a:buChar char="q"/>
            </a:pPr>
            <a:r>
              <a:rPr lang="en-US" sz="2000" dirty="0" smtClean="0"/>
              <a:t>License and Justification for all grant-funded licensed professionals – if applicable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708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Reimbursement Selection Form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417" t="10318" r="65208" b="15391"/>
          <a:stretch/>
        </p:blipFill>
        <p:spPr>
          <a:xfrm>
            <a:off x="2439924" y="1524000"/>
            <a:ext cx="4498848" cy="52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458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Vendor Management Bank Account Form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541" t="11694" r="68750" b="12640"/>
          <a:stretch/>
        </p:blipFill>
        <p:spPr>
          <a:xfrm>
            <a:off x="2514600" y="1506071"/>
            <a:ext cx="4135582" cy="53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W-9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1042" t="14054" r="66258" b="17551"/>
          <a:stretch/>
        </p:blipFill>
        <p:spPr>
          <a:xfrm>
            <a:off x="1828800" y="1510461"/>
            <a:ext cx="5645250" cy="515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0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Disclosure of Lobbying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625" t="12112" r="65834" b="17156"/>
          <a:stretch/>
        </p:blipFill>
        <p:spPr>
          <a:xfrm>
            <a:off x="1967784" y="1639428"/>
            <a:ext cx="544312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762" t="13300" r="68829" b="11444"/>
          <a:stretch/>
        </p:blipFill>
        <p:spPr>
          <a:xfrm>
            <a:off x="4464110" y="1541533"/>
            <a:ext cx="3994090" cy="5229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Certifications...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3749" t="12547" r="69004" b="12474"/>
          <a:stretch/>
        </p:blipFill>
        <p:spPr>
          <a:xfrm>
            <a:off x="533400" y="1524000"/>
            <a:ext cx="3942848" cy="51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Standard Assurances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7499" t="13757" r="66876" b="17456"/>
          <a:stretch/>
        </p:blipFill>
        <p:spPr>
          <a:xfrm>
            <a:off x="2590800" y="152400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4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Federal Certification…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210" t="8942" r="65207" b="20895"/>
          <a:stretch/>
        </p:blipFill>
        <p:spPr>
          <a:xfrm>
            <a:off x="2209800" y="1548636"/>
            <a:ext cx="4648200" cy="504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Civil Rights Requirements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166" t="18070" r="64167" b="18645"/>
          <a:stretch/>
        </p:blipFill>
        <p:spPr>
          <a:xfrm>
            <a:off x="1905000" y="1676400"/>
            <a:ext cx="5345273" cy="47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 marL="914400" indent="-914400">
              <a:lnSpc>
                <a:spcPct val="90000"/>
              </a:lnSpc>
              <a:buClrTx/>
              <a:buSzPct val="100000"/>
              <a:buAutoNum type="romanU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</a:p>
          <a:p>
            <a:pPr marL="914400" indent="-914400">
              <a:lnSpc>
                <a:spcPct val="90000"/>
              </a:lnSpc>
              <a:buClrTx/>
              <a:buSzPct val="100000"/>
              <a:buAutoNum type="romanU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Grant Award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lnSpc>
                <a:spcPct val="90000"/>
              </a:lnSpc>
              <a:buClrTx/>
              <a:buSzPct val="100000"/>
              <a:buFont typeface="Wingdings" pitchFamily="2" charset="2"/>
              <a:buAutoNum type="romanUcPeriod" startAt="2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Conditions</a:t>
            </a:r>
          </a:p>
          <a:p>
            <a:pPr marL="914400" indent="-914400">
              <a:lnSpc>
                <a:spcPct val="90000"/>
              </a:lnSpc>
              <a:buClrTx/>
              <a:buSzPct val="100000"/>
              <a:buFont typeface="Wingdings" pitchFamily="2" charset="2"/>
              <a:buAutoNum type="romanUcPeriod" startAt="3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 </a:t>
            </a:r>
          </a:p>
          <a:p>
            <a:pPr marL="914400" indent="-914400">
              <a:lnSpc>
                <a:spcPct val="90000"/>
              </a:lnSpc>
              <a:buClrTx/>
              <a:buSzPct val="100000"/>
              <a:buFont typeface="Wingdings" pitchFamily="2" charset="2"/>
              <a:buAutoNum type="romanUcPeriod" startAt="3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 &amp; SER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lnSpc>
                <a:spcPct val="90000"/>
              </a:lnSpc>
              <a:buClrTx/>
              <a:buSzPct val="100000"/>
              <a:buFont typeface="Wingdings" pitchFamily="2" charset="2"/>
              <a:buAutoNum type="romanUcPeriod" startAt="3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Reports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lnSpc>
                <a:spcPct val="90000"/>
              </a:lnSpc>
              <a:buClrTx/>
              <a:buSzPct val="100000"/>
              <a:buFont typeface="Wingdings" pitchFamily="2" charset="2"/>
              <a:buAutoNum type="romanUcPeriod" startAt="3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Grant Monitoring</a:t>
            </a:r>
          </a:p>
          <a:p>
            <a:pPr marL="914400" indent="-914400">
              <a:lnSpc>
                <a:spcPct val="90000"/>
              </a:lnSpc>
              <a:buClrTx/>
              <a:buSzPct val="100000"/>
              <a:buFont typeface="Wingdings" pitchFamily="2" charset="2"/>
              <a:buAutoNum type="romanUcPeriod" startAt="3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Workshop Agenda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291" t="15822" r="66875" b="40155"/>
          <a:stretch/>
        </p:blipFill>
        <p:spPr>
          <a:xfrm>
            <a:off x="4481512" y="2259027"/>
            <a:ext cx="4162425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125" t="14446" r="67084" b="14704"/>
          <a:stretch/>
        </p:blipFill>
        <p:spPr>
          <a:xfrm>
            <a:off x="685800" y="1524000"/>
            <a:ext cx="3571783" cy="5181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Designation of Grant Officials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Government Agencies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dirty="0"/>
              <a:t>Commission Chair, </a:t>
            </a:r>
            <a:r>
              <a:rPr lang="en-US" dirty="0" smtClean="0"/>
              <a:t>Mayor, Executive Director</a:t>
            </a:r>
            <a:endParaRPr lang="en-US" dirty="0"/>
          </a:p>
          <a:p>
            <a:pPr>
              <a:buNone/>
            </a:pPr>
            <a:endParaRPr lang="en-US" sz="1000" dirty="0"/>
          </a:p>
          <a:p>
            <a:pPr>
              <a:buNone/>
            </a:pPr>
            <a:r>
              <a:rPr lang="en-US" b="1" dirty="0"/>
              <a:t>Non-Profit Organizations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dirty="0"/>
              <a:t>Chair/President of Board of Directors</a:t>
            </a:r>
          </a:p>
          <a:p>
            <a:pPr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b="1" dirty="0"/>
              <a:t>Delegating Signing Authority</a:t>
            </a:r>
            <a:r>
              <a:rPr lang="en-US" dirty="0"/>
              <a:t>- Signature Authorization Letter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dirty="0"/>
              <a:t>Authorized Official must sign award documents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dirty="0"/>
              <a:t>Can be delegated for reporting purposes via letter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dirty="0"/>
              <a:t>Authority applies to this grant only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Authorized Official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6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Signature Authorization Letter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400" y="2057400"/>
            <a:ext cx="4572000" cy="33162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0040" lvl="0" indent="-320040" fontAlgn="auto">
              <a:lnSpc>
                <a:spcPct val="200000"/>
              </a:lnSpc>
              <a:spcBef>
                <a:spcPts val="700"/>
              </a:spcBef>
              <a:spcAft>
                <a:spcPts val="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Agency </a:t>
            </a: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Letterhead</a:t>
            </a:r>
          </a:p>
          <a:p>
            <a:pPr marL="320040" lvl="0" indent="-320040" fontAlgn="auto">
              <a:lnSpc>
                <a:spcPct val="200000"/>
              </a:lnSpc>
              <a:spcBef>
                <a:spcPts val="700"/>
              </a:spcBef>
              <a:spcAft>
                <a:spcPts val="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Subgrant Number</a:t>
            </a:r>
            <a:endParaRPr lang="en-US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20040" lvl="0" indent="-320040" fontAlgn="auto">
              <a:lnSpc>
                <a:spcPct val="200000"/>
              </a:lnSpc>
              <a:spcBef>
                <a:spcPts val="700"/>
              </a:spcBef>
              <a:spcAft>
                <a:spcPts val="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Statement Granting </a:t>
            </a: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Permission</a:t>
            </a:r>
            <a:endParaRPr lang="en-US" dirty="0" smtClean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20040" lvl="0" indent="-320040" fontAlgn="auto">
              <a:lnSpc>
                <a:spcPct val="200000"/>
              </a:lnSpc>
              <a:spcBef>
                <a:spcPts val="700"/>
              </a:spcBef>
              <a:spcAft>
                <a:spcPts val="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Signature of Authorized Official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Non-Profits Only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981200"/>
            <a:ext cx="6705600" cy="137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0" indent="-320040" fontAlgn="auto">
              <a:spcBef>
                <a:spcPts val="700"/>
              </a:spcBef>
              <a:spcAft>
                <a:spcPts val="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Complete Financial Statements</a:t>
            </a: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lvl="0" fontAlgn="auto">
              <a:spcBef>
                <a:spcPts val="700"/>
              </a:spcBef>
              <a:spcAft>
                <a:spcPts val="0"/>
              </a:spcAft>
              <a:buSzPct val="60000"/>
            </a:pP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20040" lvl="0" indent="-320040" fontAlgn="auto">
              <a:spcBef>
                <a:spcPts val="700"/>
              </a:spcBef>
              <a:spcAft>
                <a:spcPts val="0"/>
              </a:spcAft>
              <a:buSzPct val="60000"/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Complete Salary Information on all employees</a:t>
            </a:r>
            <a:endParaRPr lang="en-US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0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Special Conditions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6374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953000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q"/>
            </a:pPr>
            <a:r>
              <a:rPr lang="en-US" sz="2200" dirty="0"/>
              <a:t>New VOCA Rules </a:t>
            </a:r>
            <a:r>
              <a:rPr lang="en-US" sz="2200" baseline="30000" dirty="0" smtClean="0"/>
              <a:t>#12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q"/>
            </a:pPr>
            <a:r>
              <a:rPr lang="en-US" sz="2200" dirty="0" smtClean="0"/>
              <a:t>Limited English Proficiency Plan (LEP) </a:t>
            </a:r>
            <a:r>
              <a:rPr lang="en-US" sz="2200" baseline="30000" dirty="0" smtClean="0"/>
              <a:t>#3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q"/>
            </a:pPr>
            <a:r>
              <a:rPr lang="en-US" sz="2200" dirty="0" smtClean="0"/>
              <a:t>Equal </a:t>
            </a:r>
            <a:r>
              <a:rPr lang="en-US" sz="2200" dirty="0"/>
              <a:t>Employment Opportunity Plan (EEOP</a:t>
            </a:r>
            <a:r>
              <a:rPr lang="en-US" sz="2200" dirty="0" smtClean="0"/>
              <a:t>) </a:t>
            </a:r>
            <a:r>
              <a:rPr lang="en-US" sz="2200" baseline="30000" dirty="0"/>
              <a:t>#</a:t>
            </a:r>
            <a:r>
              <a:rPr lang="en-US" sz="2200" baseline="30000" dirty="0" smtClean="0"/>
              <a:t>5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q"/>
            </a:pPr>
            <a:r>
              <a:rPr lang="en-US" sz="2200" dirty="0"/>
              <a:t>Timeliness in submitting award packet </a:t>
            </a:r>
            <a:r>
              <a:rPr lang="en-US" sz="2200" baseline="30000" dirty="0"/>
              <a:t>#52</a:t>
            </a:r>
            <a:r>
              <a:rPr lang="en-US" sz="2200" dirty="0"/>
              <a:t>, grant related reports </a:t>
            </a:r>
            <a:r>
              <a:rPr lang="en-US" sz="2200" baseline="30000" dirty="0"/>
              <a:t>#32/35/37</a:t>
            </a:r>
            <a:r>
              <a:rPr lang="en-US" sz="2200" dirty="0"/>
              <a:t>, board meeting minutes </a:t>
            </a:r>
            <a:r>
              <a:rPr lang="en-US" sz="2200" baseline="30000" dirty="0"/>
              <a:t>#56</a:t>
            </a:r>
            <a:r>
              <a:rPr lang="en-US" sz="2200" dirty="0"/>
              <a:t>, and statistical reports </a:t>
            </a:r>
            <a:r>
              <a:rPr lang="en-US" sz="2200" baseline="30000" dirty="0"/>
              <a:t>#40</a:t>
            </a:r>
            <a:endParaRPr lang="en-US" sz="2200" dirty="0"/>
          </a:p>
          <a:p>
            <a:pPr lvl="1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q"/>
            </a:pPr>
            <a:r>
              <a:rPr lang="en-US" sz="2200" dirty="0"/>
              <a:t>Match &amp; Waiver Requirements </a:t>
            </a:r>
            <a:r>
              <a:rPr lang="en-US" sz="2200" baseline="30000" dirty="0"/>
              <a:t>#42/43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q"/>
            </a:pPr>
            <a:r>
              <a:rPr lang="en-US" sz="2200" dirty="0"/>
              <a:t>Fiscal Management of Grant Funds </a:t>
            </a:r>
            <a:r>
              <a:rPr lang="en-US" sz="2200" baseline="30000" dirty="0"/>
              <a:t>#11/15</a:t>
            </a:r>
          </a:p>
          <a:p>
            <a:pPr marL="630238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(refer to DOJ Grants Financial Guide</a:t>
            </a:r>
            <a:r>
              <a:rPr lang="en-US" sz="2200" dirty="0" smtClean="0"/>
              <a:t>)</a:t>
            </a:r>
          </a:p>
          <a:p>
            <a:pPr marL="653098" indent="-342900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q"/>
            </a:pPr>
            <a:r>
              <a:rPr lang="en-US" sz="2200" dirty="0" smtClean="0"/>
              <a:t>Victims Compensation Training </a:t>
            </a:r>
            <a:r>
              <a:rPr lang="en-US" sz="2200" baseline="30000" dirty="0" smtClean="0"/>
              <a:t>#34</a:t>
            </a:r>
            <a:endParaRPr lang="en-US" sz="2200" baseline="30000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q"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Special </a:t>
            </a:r>
            <a:r>
              <a:rPr lang="en-US" dirty="0" smtClean="0">
                <a:solidFill>
                  <a:schemeClr val="tx1"/>
                </a:solidFill>
              </a:rPr>
              <a:t>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Victims Compensation Training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8868" t="17413" r="9583" b="3481"/>
          <a:stretch/>
        </p:blipFill>
        <p:spPr>
          <a:xfrm>
            <a:off x="1295400" y="1676400"/>
            <a:ext cx="622122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7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Victims Compensation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5658414"/>
            <a:ext cx="91440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/>
              <a:t>Dannielle Lewis at 404-657-2075 or </a:t>
            </a:r>
            <a:endParaRPr lang="en-US" sz="2200" dirty="0" smtClean="0"/>
          </a:p>
          <a:p>
            <a:pPr marL="0" indent="0" algn="ctr">
              <a:buNone/>
            </a:pPr>
            <a:r>
              <a:rPr lang="en-US" sz="2200" dirty="0" smtClean="0"/>
              <a:t>by </a:t>
            </a:r>
            <a:r>
              <a:rPr lang="en-US" sz="2200" dirty="0"/>
              <a:t>email </a:t>
            </a:r>
            <a:r>
              <a:rPr lang="en-US" sz="2200" dirty="0" smtClean="0"/>
              <a:t>at </a:t>
            </a:r>
            <a:r>
              <a:rPr lang="en-US" sz="2200" dirty="0" smtClean="0">
                <a:hlinkClick r:id="rId4"/>
              </a:rPr>
              <a:t>Dannielle.Lewis@cjcc.ga.gov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9584" t="32330" r="10624" b="12640"/>
          <a:stretch/>
        </p:blipFill>
        <p:spPr>
          <a:xfrm>
            <a:off x="1412748" y="1828800"/>
            <a:ext cx="6553200" cy="36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Victims Compensation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5658414"/>
            <a:ext cx="91440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/>
              <a:t>Dannielle Lewis at 404-657-2075 or </a:t>
            </a:r>
            <a:endParaRPr lang="en-US" sz="2200" dirty="0" smtClean="0"/>
          </a:p>
          <a:p>
            <a:pPr marL="0" indent="0" algn="ctr">
              <a:buNone/>
            </a:pPr>
            <a:r>
              <a:rPr lang="en-US" sz="2200" dirty="0" smtClean="0"/>
              <a:t>by </a:t>
            </a:r>
            <a:r>
              <a:rPr lang="en-US" sz="2200" dirty="0"/>
              <a:t>email </a:t>
            </a:r>
            <a:r>
              <a:rPr lang="en-US" sz="2200" dirty="0" smtClean="0"/>
              <a:t>at </a:t>
            </a:r>
            <a:r>
              <a:rPr lang="en-US" sz="2200" dirty="0" smtClean="0">
                <a:hlinkClick r:id="rId4"/>
              </a:rPr>
              <a:t>Dannielle.Lewis@cjcc.ga.gov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9583" t="33017" r="10897" b="20126"/>
          <a:stretch/>
        </p:blipFill>
        <p:spPr>
          <a:xfrm>
            <a:off x="762000" y="1772193"/>
            <a:ext cx="7848601" cy="377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Budget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84831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876800"/>
          </a:xfrm>
        </p:spPr>
        <p:txBody>
          <a:bodyPr>
            <a:normAutofit fontScale="92500" lnSpcReduction="10000"/>
          </a:bodyPr>
          <a:lstStyle/>
          <a:p>
            <a:pPr marL="182880" lvl="1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ct val="60000"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Victims Assistance Unit (Federal)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Thornton, Division 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Jonathan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Peart, Lead Grants Specialist</a:t>
            </a: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Ayanna Campbell-Williams, Grants Specialist</a:t>
            </a: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LaTonya Smith, Grants Specialist</a:t>
            </a: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Nikitris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Deloach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Grants Specialist</a:t>
            </a: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Robyn Williams, Grants Specialist</a:t>
            </a: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Carlyle Roberts, Grants Specialist</a:t>
            </a: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Otisia Seay, Administrative Assistant</a:t>
            </a: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Kyra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Matthews,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Planner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Shontel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Wright, Program Director</a:t>
            </a:r>
          </a:p>
          <a:p>
            <a:pPr marL="182880" lvl="1" indent="0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SzPct val="60000"/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lvl="1" indent="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SzPct val="60000"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Center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Stefanie 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Lopez-Howard, Division Director </a:t>
            </a:r>
            <a:endParaRPr lang="en-US" sz="21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Ciarra Turner, Victim Services Operations Analyst</a:t>
            </a:r>
          </a:p>
          <a:p>
            <a:pPr marL="627063" indent="-319088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Sondra Richardson, Victim Services Research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Victims Assistance Team</a:t>
            </a:r>
          </a:p>
        </p:txBody>
      </p:sp>
    </p:spTree>
    <p:extLst>
      <p:ext uri="{BB962C8B-B14F-4D97-AF65-F5344CB8AC3E}">
        <p14:creationId xmlns:p14="http://schemas.microsoft.com/office/powerpoint/2010/main" val="424663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034337" cy="4572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en-US" sz="1800" dirty="0"/>
              <a:t>Same use as federal funds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en-US" sz="1800" dirty="0"/>
              <a:t>Expended/obtained during contract period</a:t>
            </a:r>
          </a:p>
          <a:p>
            <a:pPr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en-US" sz="1800" dirty="0"/>
              <a:t>Records of match maintained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/>
              <a:t>Source 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/>
              <a:t>Amount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/>
              <a:t>Period used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1800" dirty="0"/>
              <a:t>Contracts should be current</a:t>
            </a:r>
          </a:p>
          <a:p>
            <a:pPr lvl="1">
              <a:buNone/>
            </a:pPr>
            <a:endParaRPr lang="en-US" sz="1800" b="1" dirty="0"/>
          </a:p>
          <a:p>
            <a:pPr lvl="1" indent="-639763">
              <a:buNone/>
            </a:pPr>
            <a:r>
              <a:rPr lang="en-US" sz="1800" b="1" dirty="0"/>
              <a:t>Cash</a:t>
            </a:r>
            <a:r>
              <a:rPr lang="en-US" sz="1800" dirty="0"/>
              <a:t> – any allowable item or service </a:t>
            </a:r>
            <a:r>
              <a:rPr lang="en-US" sz="1800" u="sng" dirty="0"/>
              <a:t>paid</a:t>
            </a:r>
            <a:r>
              <a:rPr lang="en-US" sz="1800" dirty="0"/>
              <a:t> </a:t>
            </a:r>
            <a:r>
              <a:rPr lang="en-US" sz="1800" u="sng" dirty="0"/>
              <a:t>for</a:t>
            </a:r>
            <a:r>
              <a:rPr lang="en-US" sz="1800" dirty="0"/>
              <a:t> by the agency.</a:t>
            </a:r>
          </a:p>
          <a:p>
            <a:pPr marL="1028700" lvl="1" indent="-1028700">
              <a:buNone/>
            </a:pPr>
            <a:r>
              <a:rPr lang="en-US" sz="1800" b="1" dirty="0"/>
              <a:t>In-Kind</a:t>
            </a:r>
            <a:r>
              <a:rPr lang="en-US" sz="1800" dirty="0"/>
              <a:t> – a donation of tangible expendable goods, services or work space including allowable volunteer time.</a:t>
            </a:r>
          </a:p>
          <a:p>
            <a:pPr marL="1028700" lvl="1" indent="-1028700">
              <a:buNone/>
            </a:pPr>
            <a:endParaRPr lang="en-US" sz="1800" dirty="0"/>
          </a:p>
          <a:p>
            <a:pPr marL="1028700" lvl="1" indent="-1028700">
              <a:buNone/>
            </a:pPr>
            <a:r>
              <a:rPr lang="en-US" sz="1800" dirty="0"/>
              <a:t>*Match can be met early and </a:t>
            </a:r>
            <a:r>
              <a:rPr lang="en-US" sz="1800" u="sng" dirty="0"/>
              <a:t>must</a:t>
            </a:r>
            <a:r>
              <a:rPr lang="en-US" sz="1800" dirty="0"/>
              <a:t> be met by the end of the grant </a:t>
            </a:r>
            <a:r>
              <a:rPr lang="en-US" sz="1800" dirty="0" smtClean="0"/>
              <a:t>period</a:t>
            </a:r>
          </a:p>
          <a:p>
            <a:pPr marL="1028700" lvl="1" indent="-1028700">
              <a:buNone/>
            </a:pPr>
            <a:r>
              <a:rPr lang="en-US" sz="1800" dirty="0" smtClean="0"/>
              <a:t>*Waivers require approval and do not carry over</a:t>
            </a:r>
            <a:endParaRPr lang="en-US" sz="1800" dirty="0"/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Matching </a:t>
            </a:r>
            <a:r>
              <a:rPr lang="en-US" dirty="0">
                <a:solidFill>
                  <a:schemeClr val="tx1"/>
                </a:solidFill>
              </a:rPr>
              <a:t>Funds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959" t="16509" r="9375" b="22957"/>
          <a:stretch/>
        </p:blipFill>
        <p:spPr>
          <a:xfrm>
            <a:off x="914400" y="1752600"/>
            <a:ext cx="7173191" cy="415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Funds &amp; Publications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SAR &amp; SER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15859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1) Change in Program Activities</a:t>
            </a:r>
          </a:p>
          <a:p>
            <a:pPr>
              <a:buNone/>
            </a:pPr>
            <a:endParaRPr lang="en-US" sz="1000" dirty="0"/>
          </a:p>
          <a:p>
            <a:pPr>
              <a:lnSpc>
                <a:spcPct val="150000"/>
              </a:lnSpc>
              <a:buNone/>
            </a:pPr>
            <a:r>
              <a:rPr lang="en-US" sz="2000" dirty="0"/>
              <a:t>2) Change in Signature Authorization for grant</a:t>
            </a:r>
          </a:p>
          <a:p>
            <a:pPr>
              <a:lnSpc>
                <a:spcPct val="150000"/>
              </a:lnSpc>
              <a:buNone/>
            </a:pPr>
            <a:endParaRPr lang="en-US" sz="1000" dirty="0"/>
          </a:p>
          <a:p>
            <a:pPr>
              <a:buNone/>
            </a:pPr>
            <a:r>
              <a:rPr lang="en-US" sz="2000" dirty="0"/>
              <a:t>3) Change in E-Mail addresses for agency point of contact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4) Submit a formal request when requesting revisions for the following: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2000" dirty="0"/>
              <a:t>Project Officials/Addresses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2000" dirty="0"/>
              <a:t>Project Personnel (new staff)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2000" dirty="0"/>
              <a:t>Budget Allocations and Line Items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ubgrant </a:t>
            </a:r>
            <a:r>
              <a:rPr lang="en-US" b="1" u="sng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djustment </a:t>
            </a:r>
            <a:r>
              <a:rPr lang="en-US" b="1" u="sng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equests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9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/>
              <a:t>Submit the following with each request:</a:t>
            </a:r>
          </a:p>
          <a:p>
            <a:pPr>
              <a:buNone/>
            </a:pPr>
            <a:endParaRPr lang="en-US" sz="1000" b="1" dirty="0"/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2000" b="1" dirty="0"/>
              <a:t>Excel Report</a:t>
            </a:r>
            <a:r>
              <a:rPr lang="en-US" sz="2000" dirty="0"/>
              <a:t> (via email to assigned Grants Specialist)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endParaRPr lang="en-US" sz="1000" dirty="0"/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2000" b="1" dirty="0"/>
              <a:t>Subgrant Expenditure Report/Request for Funds Form</a:t>
            </a:r>
            <a:r>
              <a:rPr lang="en-US" sz="2000" dirty="0"/>
              <a:t> – (turnaround document) signed by grant official </a:t>
            </a:r>
          </a:p>
          <a:p>
            <a:pPr lvl="1">
              <a:buClrTx/>
              <a:buFont typeface="Wingdings" panose="05000000000000000000" pitchFamily="2" charset="2"/>
              <a:buChar char="q"/>
            </a:pPr>
            <a:endParaRPr lang="en-US" sz="1000" dirty="0"/>
          </a:p>
          <a:p>
            <a:pPr lvl="1">
              <a:buClrTx/>
              <a:buFont typeface="Wingdings" panose="05000000000000000000" pitchFamily="2" charset="2"/>
              <a:buChar char="q"/>
            </a:pPr>
            <a:r>
              <a:rPr lang="en-US" sz="2000" b="1" dirty="0"/>
              <a:t>Supporting documents</a:t>
            </a:r>
            <a:r>
              <a:rPr lang="en-US" sz="2000" dirty="0"/>
              <a:t> (if applicable, keep a copy)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2000" dirty="0"/>
              <a:t>Salary Authorization Letter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2000" dirty="0"/>
              <a:t>Personnel Action Form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2000" dirty="0"/>
              <a:t>CJCC Excel Monthly Volunteer Time Record    </a:t>
            </a:r>
          </a:p>
          <a:p>
            <a:pPr lvl="2">
              <a:buClrTx/>
              <a:buFont typeface="Courier New" panose="02070309020205020404" pitchFamily="49" charset="0"/>
              <a:buChar char="o"/>
            </a:pPr>
            <a:r>
              <a:rPr lang="en-US" sz="2000" dirty="0"/>
              <a:t>Volunteer Contracts (for 1</a:t>
            </a:r>
            <a:r>
              <a:rPr lang="en-US" sz="2000" baseline="30000" dirty="0"/>
              <a:t>st</a:t>
            </a:r>
            <a:r>
              <a:rPr lang="en-US" sz="2000" dirty="0"/>
              <a:t> time volunteer)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ubgrant </a:t>
            </a:r>
            <a:r>
              <a:rPr lang="en-US" b="1" u="sng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xpenditure </a:t>
            </a:r>
            <a:r>
              <a:rPr lang="en-US" b="1" u="sng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equests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9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600200"/>
            <a:ext cx="8229600" cy="3124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b="1" u="sng" dirty="0"/>
              <a:t>S</a:t>
            </a:r>
            <a:r>
              <a:rPr lang="en-US" sz="2800" dirty="0"/>
              <a:t>ubgrant </a:t>
            </a:r>
            <a:r>
              <a:rPr lang="en-US" sz="2800" b="1" u="sng" dirty="0"/>
              <a:t>A</a:t>
            </a:r>
            <a:r>
              <a:rPr lang="en-US" sz="2800" dirty="0"/>
              <a:t>djustment </a:t>
            </a:r>
            <a:r>
              <a:rPr lang="en-US" sz="2800" b="1" u="sng" dirty="0" smtClean="0"/>
              <a:t>R</a:t>
            </a:r>
            <a:r>
              <a:rPr lang="en-US" sz="2800" dirty="0" smtClean="0"/>
              <a:t>equests:</a:t>
            </a:r>
            <a:endParaRPr lang="en-US" sz="2800" dirty="0"/>
          </a:p>
          <a:p>
            <a:pPr>
              <a:spcBef>
                <a:spcPts val="0"/>
              </a:spcBef>
              <a:buClrTx/>
            </a:pPr>
            <a:r>
              <a:rPr lang="en-US" sz="1800" dirty="0"/>
              <a:t>All requests should be submitted no later than </a:t>
            </a:r>
            <a:r>
              <a:rPr lang="en-US" sz="1800" b="1" u="sng" dirty="0"/>
              <a:t>14 calendar days</a:t>
            </a:r>
            <a:r>
              <a:rPr lang="en-US" sz="1800" dirty="0"/>
              <a:t> after the effective date of the </a:t>
            </a:r>
            <a:r>
              <a:rPr lang="en-US" sz="1800" dirty="0" smtClean="0"/>
              <a:t>change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en-US" sz="1000" dirty="0"/>
          </a:p>
          <a:p>
            <a:pPr>
              <a:spcBef>
                <a:spcPts val="0"/>
              </a:spcBef>
              <a:buClrTx/>
            </a:pPr>
            <a:r>
              <a:rPr lang="en-US" sz="1800" dirty="0"/>
              <a:t>No budget adjustments may be submitted during </a:t>
            </a:r>
            <a:r>
              <a:rPr lang="en-US" sz="1800" b="1" u="sng" dirty="0"/>
              <a:t>the last 60 days</a:t>
            </a:r>
            <a:r>
              <a:rPr lang="en-US" sz="1800" dirty="0"/>
              <a:t> of the subgrant period (per your special conditions)</a:t>
            </a:r>
          </a:p>
          <a:p>
            <a:pPr>
              <a:spcBef>
                <a:spcPts val="0"/>
              </a:spcBef>
              <a:buNone/>
            </a:pPr>
            <a:endParaRPr lang="en-US" sz="1000" dirty="0"/>
          </a:p>
          <a:p>
            <a:pPr>
              <a:spcBef>
                <a:spcPts val="0"/>
              </a:spcBef>
              <a:buNone/>
            </a:pPr>
            <a:r>
              <a:rPr lang="en-US" sz="2800" b="1" u="sng" dirty="0"/>
              <a:t>S</a:t>
            </a:r>
            <a:r>
              <a:rPr lang="en-US" sz="2800" dirty="0"/>
              <a:t>ubgrant </a:t>
            </a:r>
            <a:r>
              <a:rPr lang="en-US" sz="2800" b="1" u="sng" dirty="0"/>
              <a:t>E</a:t>
            </a:r>
            <a:r>
              <a:rPr lang="en-US" sz="2800" dirty="0"/>
              <a:t>xpenditure </a:t>
            </a:r>
            <a:r>
              <a:rPr lang="en-US" sz="2800" b="1" u="sng" dirty="0" smtClean="0"/>
              <a:t>R</a:t>
            </a:r>
            <a:r>
              <a:rPr lang="en-US" sz="2800" dirty="0" smtClean="0"/>
              <a:t>eport:</a:t>
            </a:r>
            <a:endParaRPr lang="en-US" sz="2800" dirty="0"/>
          </a:p>
          <a:p>
            <a:pPr>
              <a:spcBef>
                <a:spcPts val="0"/>
              </a:spcBef>
              <a:buClrTx/>
            </a:pPr>
            <a:r>
              <a:rPr lang="en-US" sz="1800" dirty="0"/>
              <a:t>Monthly - due 15 days after end of </a:t>
            </a:r>
            <a:r>
              <a:rPr lang="en-US" sz="1800" dirty="0" smtClean="0"/>
              <a:t>month</a:t>
            </a:r>
          </a:p>
          <a:p>
            <a:pPr marL="0" indent="0">
              <a:spcBef>
                <a:spcPts val="0"/>
              </a:spcBef>
              <a:buClrTx/>
              <a:buNone/>
            </a:pPr>
            <a:endParaRPr lang="en-US" sz="1000" dirty="0"/>
          </a:p>
          <a:p>
            <a:pPr>
              <a:spcBef>
                <a:spcPts val="0"/>
              </a:spcBef>
              <a:buClrTx/>
            </a:pPr>
            <a:r>
              <a:rPr lang="en-US" sz="1800" dirty="0"/>
              <a:t>Quarterly – due 30 days after end of the </a:t>
            </a:r>
            <a:r>
              <a:rPr lang="en-US" sz="1800" dirty="0" smtClean="0"/>
              <a:t>quarter</a:t>
            </a: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Deadlines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387" y="4800600"/>
            <a:ext cx="6139283" cy="170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6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Statistical Reports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15099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dirty="0"/>
              <a:t>All Federal funding sources require reporting for 3 basic reasons:</a:t>
            </a:r>
          </a:p>
          <a:p>
            <a:pPr lvl="2">
              <a:buClrTx/>
              <a:buFont typeface="Arial" charset="0"/>
              <a:buAutoNum type="arabicPeriod"/>
            </a:pPr>
            <a:r>
              <a:rPr lang="en-US" sz="2400" dirty="0"/>
              <a:t>Monitoring</a:t>
            </a:r>
          </a:p>
          <a:p>
            <a:pPr lvl="2">
              <a:buClrTx/>
              <a:buFont typeface="Arial" charset="0"/>
              <a:buAutoNum type="arabicPeriod"/>
            </a:pPr>
            <a:r>
              <a:rPr lang="en-US" sz="2400" dirty="0"/>
              <a:t>Assessment</a:t>
            </a:r>
          </a:p>
          <a:p>
            <a:pPr lvl="2">
              <a:buClrTx/>
              <a:buFont typeface="Arial" charset="0"/>
              <a:buAutoNum type="arabicPeriod"/>
            </a:pPr>
            <a:r>
              <a:rPr lang="en-US" sz="2400" dirty="0"/>
              <a:t>Improvement Assistance</a:t>
            </a:r>
          </a:p>
          <a:p>
            <a:pPr>
              <a:buClrTx/>
            </a:pPr>
            <a:r>
              <a:rPr lang="en-US" dirty="0"/>
              <a:t>Your data makes the case for continued/increased funding!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tx1"/>
                </a:solidFill>
              </a:rPr>
              <a:t>Why</a:t>
            </a:r>
            <a:r>
              <a:rPr lang="en-US" dirty="0">
                <a:solidFill>
                  <a:schemeClr val="tx1"/>
                </a:solidFill>
              </a:rPr>
              <a:t> Program Reporting?</a:t>
            </a:r>
          </a:p>
        </p:txBody>
      </p:sp>
    </p:spTree>
    <p:extLst>
      <p:ext uri="{BB962C8B-B14F-4D97-AF65-F5344CB8AC3E}">
        <p14:creationId xmlns:p14="http://schemas.microsoft.com/office/powerpoint/2010/main" val="15662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en-US" dirty="0"/>
              <a:t>Report to the OVC</a:t>
            </a:r>
          </a:p>
          <a:p>
            <a:pPr>
              <a:buClrTx/>
            </a:pPr>
            <a:r>
              <a:rPr lang="en-US" dirty="0"/>
              <a:t>Analyzing to map services volume and availability by county</a:t>
            </a:r>
          </a:p>
          <a:p>
            <a:pPr>
              <a:buClrTx/>
            </a:pPr>
            <a:r>
              <a:rPr lang="en-US" dirty="0"/>
              <a:t>Analyze for cost/victim to provide services and for which kinds of victims get most services</a:t>
            </a:r>
          </a:p>
          <a:p>
            <a:pPr>
              <a:buClrTx/>
            </a:pPr>
            <a:r>
              <a:rPr lang="en-US" dirty="0"/>
              <a:t>Analyze for what VOCA money is paying for</a:t>
            </a:r>
          </a:p>
          <a:p>
            <a:pPr>
              <a:buClrTx/>
            </a:pPr>
            <a:r>
              <a:rPr lang="en-US" dirty="0"/>
              <a:t>Analyze for cost-effectiveness/potential best practice programs</a:t>
            </a:r>
          </a:p>
          <a:p>
            <a:pPr>
              <a:buClrTx/>
            </a:pPr>
            <a:r>
              <a:rPr lang="en-US" dirty="0"/>
              <a:t>Analyze to spot potential technical assistance needs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Use of Reporting Data?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8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Tx/>
            </a:pPr>
            <a:r>
              <a:rPr lang="en-US" dirty="0" smtClean="0"/>
              <a:t>One VSSR per agency</a:t>
            </a:r>
            <a:endParaRPr lang="en-US" dirty="0"/>
          </a:p>
          <a:p>
            <a:pPr>
              <a:lnSpc>
                <a:spcPct val="200000"/>
              </a:lnSpc>
              <a:buClrTx/>
            </a:pPr>
            <a:r>
              <a:rPr lang="en-US" dirty="0" smtClean="0"/>
              <a:t>Provide grant percentages and overall budget</a:t>
            </a:r>
          </a:p>
          <a:p>
            <a:pPr marL="365760" lvl="1" indent="0">
              <a:buClrTx/>
              <a:buNone/>
            </a:pPr>
            <a:endParaRPr lang="en-US" dirty="0"/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VSSR </a:t>
            </a:r>
            <a:r>
              <a:rPr lang="en-US" dirty="0" smtClean="0">
                <a:solidFill>
                  <a:schemeClr val="tx1"/>
                </a:solidFill>
              </a:rPr>
              <a:t>Updates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1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VOCA Grant Award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752600"/>
            <a:ext cx="8153400" cy="4495800"/>
          </a:xfrm>
        </p:spPr>
        <p:txBody>
          <a:bodyPr>
            <a:normAutofit fontScale="92500" lnSpcReduction="20000"/>
          </a:bodyPr>
          <a:lstStyle/>
          <a:p>
            <a:pPr>
              <a:buClrTx/>
            </a:pPr>
            <a:r>
              <a:rPr lang="en-US" dirty="0" smtClean="0"/>
              <a:t>Report agency-wide data</a:t>
            </a:r>
          </a:p>
          <a:p>
            <a:pPr>
              <a:buClrTx/>
              <a:buNone/>
            </a:pPr>
            <a:endParaRPr lang="en-US" dirty="0" smtClean="0"/>
          </a:p>
          <a:p>
            <a:pPr>
              <a:buClrTx/>
            </a:pPr>
            <a:r>
              <a:rPr lang="en-US" dirty="0" smtClean="0"/>
              <a:t>Guidebook</a:t>
            </a:r>
            <a:r>
              <a:rPr lang="en-US" dirty="0"/>
              <a:t>, surveys, </a:t>
            </a:r>
            <a:r>
              <a:rPr lang="en-US" dirty="0" smtClean="0"/>
              <a:t>and Excel </a:t>
            </a:r>
            <a:r>
              <a:rPr lang="en-US" dirty="0"/>
              <a:t>tabulation </a:t>
            </a:r>
            <a:r>
              <a:rPr lang="en-US" dirty="0" smtClean="0"/>
              <a:t>sheet </a:t>
            </a:r>
            <a:r>
              <a:rPr lang="en-US" dirty="0"/>
              <a:t>are listed </a:t>
            </a:r>
            <a:r>
              <a:rPr lang="en-US" dirty="0" smtClean="0"/>
              <a:t>in </a:t>
            </a:r>
            <a:r>
              <a:rPr lang="en-US" dirty="0"/>
              <a:t>the “Reporting” section of the VOCA grant program page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2900" dirty="0" smtClean="0"/>
              <a:t>Read </a:t>
            </a:r>
            <a:r>
              <a:rPr lang="en-US" sz="2900" dirty="0"/>
              <a:t>for any questions about </a:t>
            </a:r>
            <a:r>
              <a:rPr lang="en-US" sz="2900" b="1" dirty="0"/>
              <a:t>“substantial completion of services”</a:t>
            </a:r>
            <a:endParaRPr lang="en-US" sz="2900" dirty="0"/>
          </a:p>
          <a:p>
            <a:pPr>
              <a:buClrTx/>
              <a:buNone/>
            </a:pPr>
            <a:endParaRPr lang="en-US" dirty="0"/>
          </a:p>
          <a:p>
            <a:pPr>
              <a:buClrTx/>
            </a:pPr>
            <a:r>
              <a:rPr lang="en-US" dirty="0">
                <a:cs typeface="Times New Roman" pitchFamily="18" charset="0"/>
              </a:rPr>
              <a:t>CJCC beginning reviews and analysis for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2900" dirty="0">
                <a:cs typeface="Times New Roman" pitchFamily="18" charset="0"/>
              </a:rPr>
              <a:t>Cost-effectiveness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2900" dirty="0">
                <a:cs typeface="Times New Roman" pitchFamily="18" charset="0"/>
              </a:rPr>
              <a:t>Favorability ratings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Outcome Performance Measures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VSSR Deadlines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VOCA Victim Services Programs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25" y="2441362"/>
            <a:ext cx="781574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619746" y="2362200"/>
            <a:ext cx="6133108" cy="865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OPM Deadlines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VOCA Victim Services Programs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3962400"/>
            <a:ext cx="6603777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8" y="1981200"/>
            <a:ext cx="8153400" cy="2971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dirty="0" smtClean="0"/>
              <a:t>Check </a:t>
            </a:r>
            <a:r>
              <a:rPr lang="en-US" dirty="0"/>
              <a:t>that demographic data matches the number of new victims </a:t>
            </a:r>
            <a:r>
              <a:rPr lang="en-US" dirty="0" smtClean="0"/>
              <a:t>reported</a:t>
            </a:r>
          </a:p>
          <a:p>
            <a:pPr marL="0" indent="0">
              <a:buClrTx/>
              <a:buNone/>
            </a:pPr>
            <a:endParaRPr lang="en-US" dirty="0"/>
          </a:p>
          <a:p>
            <a:pPr>
              <a:buClrTx/>
            </a:pPr>
            <a:r>
              <a:rPr lang="en-US" dirty="0" smtClean="0"/>
              <a:t>Contact </a:t>
            </a:r>
            <a:r>
              <a:rPr lang="en-US" dirty="0"/>
              <a:t>Ciarra Turner with SAC for technical assistance – ciarra.turner@cjcc.ga.gov 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Accurate Data Matters!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to Avoid Mistakes</a:t>
            </a:r>
          </a:p>
        </p:txBody>
      </p:sp>
    </p:spTree>
    <p:extLst>
      <p:ext uri="{BB962C8B-B14F-4D97-AF65-F5344CB8AC3E}">
        <p14:creationId xmlns:p14="http://schemas.microsoft.com/office/powerpoint/2010/main" val="27735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</a:rPr>
              <a:t>Grant Monitoring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3830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dirty="0"/>
              <a:t>Desk Reviews</a:t>
            </a:r>
          </a:p>
          <a:p>
            <a:pPr>
              <a:buClrTx/>
              <a:buFont typeface="Wingdings 2" pitchFamily="18" charset="2"/>
              <a:buNone/>
            </a:pPr>
            <a:endParaRPr lang="en-US" dirty="0"/>
          </a:p>
          <a:p>
            <a:pPr>
              <a:buClrTx/>
            </a:pPr>
            <a:r>
              <a:rPr lang="en-US" dirty="0"/>
              <a:t>Technical Assistance</a:t>
            </a:r>
          </a:p>
          <a:p>
            <a:pPr>
              <a:buClrTx/>
              <a:buFont typeface="Wingdings 2" pitchFamily="18" charset="2"/>
              <a:buNone/>
            </a:pPr>
            <a:endParaRPr lang="en-US" dirty="0"/>
          </a:p>
          <a:p>
            <a:pPr>
              <a:buClrTx/>
            </a:pPr>
            <a:r>
              <a:rPr lang="en-US" dirty="0"/>
              <a:t>Site Visit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Grant Monitoring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8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dirty="0"/>
              <a:t>Conducted at random</a:t>
            </a:r>
          </a:p>
          <a:p>
            <a:pPr>
              <a:buClrTx/>
              <a:buFont typeface="Wingdings 2" pitchFamily="18" charset="2"/>
              <a:buNone/>
            </a:pPr>
            <a:endParaRPr lang="en-US" sz="1000" dirty="0"/>
          </a:p>
          <a:p>
            <a:pPr>
              <a:buClrTx/>
            </a:pPr>
            <a:r>
              <a:rPr lang="en-US" dirty="0"/>
              <a:t>Review of financial and programmatic reports, correspondence, audit reports, and other documentation provided by the subgrantee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Desk Reviews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7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dirty="0"/>
              <a:t>Request of a Subgrantee</a:t>
            </a:r>
          </a:p>
          <a:p>
            <a:pPr marL="0" indent="0">
              <a:buClrTx/>
              <a:buNone/>
            </a:pPr>
            <a:endParaRPr lang="en-US" dirty="0"/>
          </a:p>
          <a:p>
            <a:pPr>
              <a:buClrTx/>
            </a:pPr>
            <a:r>
              <a:rPr lang="en-US" dirty="0"/>
              <a:t>New Executive Director / Project Director</a:t>
            </a:r>
          </a:p>
          <a:p>
            <a:pPr marL="0" indent="0">
              <a:buClrTx/>
              <a:buNone/>
            </a:pPr>
            <a:endParaRPr lang="en-US" dirty="0"/>
          </a:p>
          <a:p>
            <a:pPr>
              <a:buClrTx/>
            </a:pPr>
            <a:r>
              <a:rPr lang="en-US" dirty="0"/>
              <a:t>Issues are identified by your Grants Specialist during a desk review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Technical Assistance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</a:pPr>
            <a:r>
              <a:rPr lang="en-US" sz="2400" dirty="0"/>
              <a:t>A visit to the project site to review the subgrantee’s</a:t>
            </a:r>
          </a:p>
          <a:p>
            <a:pPr>
              <a:buFont typeface="Wingdings 2" pitchFamily="18" charset="2"/>
              <a:buNone/>
            </a:pPr>
            <a:r>
              <a:rPr lang="en-US" sz="2400" dirty="0"/>
              <a:t>overall management of funds and program performance   </a:t>
            </a:r>
          </a:p>
          <a:p>
            <a:pPr>
              <a:buFont typeface="Wingdings 2" pitchFamily="18" charset="2"/>
              <a:buNone/>
            </a:pPr>
            <a:endParaRPr lang="en-US" sz="2400" b="1" dirty="0"/>
          </a:p>
          <a:p>
            <a:pPr>
              <a:buFont typeface="Wingdings 2" pitchFamily="18" charset="2"/>
              <a:buNone/>
            </a:pPr>
            <a:r>
              <a:rPr lang="en-US" sz="2400" b="1" dirty="0"/>
              <a:t>Objective</a:t>
            </a:r>
          </a:p>
          <a:p>
            <a:pPr>
              <a:buClrTx/>
            </a:pPr>
            <a:r>
              <a:rPr lang="en-US" sz="2400" dirty="0"/>
              <a:t>Ensure compliance with the terms of the grant award</a:t>
            </a:r>
          </a:p>
          <a:p>
            <a:pPr>
              <a:buClrTx/>
            </a:pPr>
            <a:r>
              <a:rPr lang="en-US" sz="2400" dirty="0"/>
              <a:t>Ensure accuracy of reporting</a:t>
            </a:r>
          </a:p>
          <a:p>
            <a:pPr>
              <a:buClrTx/>
            </a:pPr>
            <a:r>
              <a:rPr lang="en-US" sz="2400" dirty="0"/>
              <a:t>Provide immediate technical assistance</a:t>
            </a:r>
          </a:p>
          <a:p>
            <a:pPr algn="ctr">
              <a:buFont typeface="Wingdings 2" pitchFamily="18" charset="2"/>
              <a:buNone/>
            </a:pPr>
            <a:endParaRPr lang="en-US" sz="2400" b="1" i="1" dirty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en-US" sz="2400" b="1" i="1" dirty="0">
                <a:solidFill>
                  <a:srgbClr val="C00000"/>
                </a:solidFill>
              </a:rPr>
              <a:t>All subgrantees are subject to an </a:t>
            </a:r>
          </a:p>
          <a:p>
            <a:pPr algn="ctr">
              <a:buFont typeface="Wingdings 2" pitchFamily="18" charset="2"/>
              <a:buNone/>
            </a:pPr>
            <a:r>
              <a:rPr lang="en-US" sz="2400" b="1" i="1" dirty="0">
                <a:solidFill>
                  <a:srgbClr val="C00000"/>
                </a:solidFill>
              </a:rPr>
              <a:t>on-site visit</a:t>
            </a:r>
            <a:endParaRPr lang="en-US" dirty="0"/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Site Visit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SzPct val="75000"/>
              <a:buFont typeface="Wingdings" pitchFamily="2" charset="2"/>
              <a:buChar char="ü"/>
              <a:defRPr/>
            </a:pPr>
            <a:r>
              <a:rPr lang="en-US" sz="2400" kern="0" dirty="0"/>
              <a:t>Staff may call to schedule visit</a:t>
            </a:r>
          </a:p>
          <a:p>
            <a:pPr marL="342900" indent="-342900">
              <a:buClr>
                <a:schemeClr val="tx1"/>
              </a:buClr>
              <a:buSzPct val="75000"/>
              <a:buFont typeface="Wingdings" pitchFamily="2" charset="2"/>
              <a:buChar char="ü"/>
              <a:defRPr/>
            </a:pPr>
            <a:r>
              <a:rPr lang="en-US" sz="2400" kern="0" dirty="0"/>
              <a:t>Announcement Letter via Mail </a:t>
            </a:r>
          </a:p>
          <a:p>
            <a:pPr marL="342900" indent="-342900">
              <a:buClr>
                <a:schemeClr val="tx1"/>
              </a:buClr>
              <a:buSzPct val="75000"/>
              <a:buFont typeface="Wingdings" pitchFamily="2" charset="2"/>
              <a:buChar char="ü"/>
              <a:defRPr/>
            </a:pPr>
            <a:r>
              <a:rPr lang="en-US" sz="2400" kern="0" dirty="0"/>
              <a:t>Checklist</a:t>
            </a:r>
          </a:p>
          <a:p>
            <a:pPr marL="0" indent="0">
              <a:buNone/>
              <a:defRPr/>
            </a:pPr>
            <a:endParaRPr lang="en-US" sz="1600" dirty="0"/>
          </a:p>
          <a:p>
            <a:pPr>
              <a:buNone/>
              <a:defRPr/>
            </a:pPr>
            <a:r>
              <a:rPr lang="en-US" sz="2400" b="1" i="1" dirty="0"/>
              <a:t>Who Should Be Available</a:t>
            </a:r>
          </a:p>
          <a:p>
            <a:pPr marL="342900" indent="-342900">
              <a:buClr>
                <a:schemeClr val="tx1"/>
              </a:buClr>
              <a:buSzPct val="75000"/>
              <a:buFont typeface="Wingdings" pitchFamily="2" charset="2"/>
              <a:buChar char="ü"/>
              <a:defRPr/>
            </a:pPr>
            <a:r>
              <a:rPr lang="en-US" sz="2400" kern="0" dirty="0"/>
              <a:t>Executive Director</a:t>
            </a:r>
          </a:p>
          <a:p>
            <a:pPr marL="342900" indent="-342900">
              <a:buClr>
                <a:schemeClr val="tx1"/>
              </a:buClr>
              <a:buSzPct val="75000"/>
              <a:buFont typeface="Wingdings" pitchFamily="2" charset="2"/>
              <a:buChar char="ü"/>
              <a:defRPr/>
            </a:pPr>
            <a:r>
              <a:rPr lang="en-US" sz="2400" kern="0" dirty="0"/>
              <a:t>Project Director		</a:t>
            </a:r>
          </a:p>
          <a:p>
            <a:pPr marL="342900" indent="-342900">
              <a:buClr>
                <a:schemeClr val="tx1"/>
              </a:buClr>
              <a:buSzPct val="75000"/>
              <a:buFont typeface="Wingdings" pitchFamily="2" charset="2"/>
              <a:buChar char="ü"/>
              <a:defRPr/>
            </a:pPr>
            <a:r>
              <a:rPr lang="en-US" sz="2400" kern="0" dirty="0"/>
              <a:t>Finance Director</a:t>
            </a:r>
          </a:p>
          <a:p>
            <a:pPr marL="342900" indent="-342900">
              <a:buClr>
                <a:schemeClr val="tx1"/>
              </a:buClr>
              <a:buSzPct val="75000"/>
              <a:buFont typeface="Wingdings" pitchFamily="2" charset="2"/>
              <a:buChar char="ü"/>
              <a:defRPr/>
            </a:pPr>
            <a:r>
              <a:rPr lang="en-US" sz="2400" kern="0" dirty="0"/>
              <a:t>Human Resource Director</a:t>
            </a:r>
          </a:p>
          <a:p>
            <a:pPr marL="342900" indent="-342900">
              <a:buClr>
                <a:schemeClr val="tx1"/>
              </a:buClr>
              <a:buSzPct val="75000"/>
              <a:buFont typeface="Wingdings" pitchFamily="2" charset="2"/>
              <a:buChar char="ü"/>
              <a:defRPr/>
            </a:pPr>
            <a:r>
              <a:rPr lang="en-US" sz="2400" kern="0" dirty="0"/>
              <a:t>Grant-Funded Staff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Before the Site Visit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1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buClrTx/>
              <a:buFont typeface="Courier New" panose="02070309020205020404" pitchFamily="49" charset="0"/>
              <a:buChar char="o"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Follow your Checklist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Tx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Carefully review Special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Tx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Funds cannot be drawn down until all documentation is received and approved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Completing Your Award Packet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Due: </a:t>
            </a:r>
            <a:r>
              <a:rPr lang="en-US" sz="1800" dirty="0" smtClean="0">
                <a:solidFill>
                  <a:srgbClr val="FF0000"/>
                </a:solidFill>
              </a:rPr>
              <a:t>Monday, November 21, 2016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Accounting System &amp; Organizational Structure</a:t>
            </a:r>
          </a:p>
          <a:p>
            <a:pPr>
              <a:buClrTx/>
            </a:pPr>
            <a:r>
              <a:rPr lang="en-US" sz="2400" dirty="0"/>
              <a:t>Agency Policies and Procedures</a:t>
            </a:r>
          </a:p>
          <a:p>
            <a:pPr>
              <a:buClrTx/>
            </a:pPr>
            <a:r>
              <a:rPr lang="en-US" sz="2400" dirty="0"/>
              <a:t>Grant Budget and Expenditures </a:t>
            </a:r>
          </a:p>
          <a:p>
            <a:pPr>
              <a:buClrTx/>
            </a:pPr>
            <a:r>
              <a:rPr lang="en-US" sz="2400" dirty="0"/>
              <a:t>Regulatory/Policy Compliance </a:t>
            </a:r>
            <a:r>
              <a:rPr lang="en-US" sz="1600" dirty="0"/>
              <a:t>(i.e. Civil Rights, LEP, etc.)</a:t>
            </a:r>
          </a:p>
          <a:p>
            <a:pPr>
              <a:buClrTx/>
            </a:pPr>
            <a:r>
              <a:rPr lang="en-US" sz="2400" dirty="0"/>
              <a:t>Single Audit Requirements</a:t>
            </a:r>
          </a:p>
          <a:p>
            <a:pPr>
              <a:buClrTx/>
            </a:pPr>
            <a:r>
              <a:rPr lang="en-US" sz="2400" dirty="0"/>
              <a:t>Programmatic Requirements</a:t>
            </a:r>
          </a:p>
          <a:p>
            <a:pPr>
              <a:buClrTx/>
            </a:pPr>
            <a:r>
              <a:rPr lang="en-US" sz="2400" dirty="0"/>
              <a:t>Equipment </a:t>
            </a:r>
          </a:p>
          <a:p>
            <a:pPr>
              <a:buClrTx/>
            </a:pPr>
            <a:r>
              <a:rPr lang="en-US" sz="2400" dirty="0"/>
              <a:t>Project Site via Tour</a:t>
            </a:r>
            <a:endParaRPr lang="en-US" dirty="0"/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Will be Reviewed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 marL="577850" indent="-577850">
              <a:buClrTx/>
              <a:defRPr/>
            </a:pPr>
            <a:r>
              <a:rPr lang="en-US" dirty="0" smtClean="0"/>
              <a:t>Written Notification</a:t>
            </a:r>
            <a:endParaRPr lang="en-US" dirty="0"/>
          </a:p>
          <a:p>
            <a:pPr marL="952500" lvl="1" indent="-495300">
              <a:buClrTx/>
              <a:buFont typeface="Wingdings" pitchFamily="2" charset="2"/>
              <a:buAutoNum type="alphaLcPeriod"/>
              <a:defRPr/>
            </a:pPr>
            <a:r>
              <a:rPr lang="en-US" dirty="0"/>
              <a:t>No Findings</a:t>
            </a:r>
          </a:p>
          <a:p>
            <a:pPr marL="952500" lvl="1" indent="-495300">
              <a:buClrTx/>
              <a:buFont typeface="Wingdings" pitchFamily="2" charset="2"/>
              <a:buAutoNum type="alphaLcPeriod"/>
              <a:defRPr/>
            </a:pPr>
            <a:r>
              <a:rPr lang="en-US" dirty="0"/>
              <a:t>Findings</a:t>
            </a:r>
          </a:p>
          <a:p>
            <a:pPr marL="1327150" lvl="2" indent="-412750">
              <a:buClrTx/>
              <a:buFont typeface="Wingdings" pitchFamily="2" charset="2"/>
              <a:buAutoNum type="romanLcPeriod"/>
              <a:defRPr/>
            </a:pPr>
            <a:r>
              <a:rPr lang="en-US" dirty="0"/>
              <a:t>Comments &amp; Recommendations</a:t>
            </a:r>
          </a:p>
          <a:p>
            <a:pPr marL="1327150" lvl="2" indent="-412750">
              <a:buClrTx/>
              <a:buFont typeface="Wingdings" pitchFamily="2" charset="2"/>
              <a:buAutoNum type="romanLcPeriod"/>
              <a:defRPr/>
            </a:pPr>
            <a:r>
              <a:rPr lang="en-US" dirty="0"/>
              <a:t>Request for a response to non-compliant issues or corrective action plan (must be submitted within 30 days after receipt of Findings Letter)</a:t>
            </a:r>
          </a:p>
          <a:p>
            <a:pPr marL="577850" indent="-577850">
              <a:buClrTx/>
              <a:defRPr/>
            </a:pPr>
            <a:r>
              <a:rPr lang="en-US" dirty="0"/>
              <a:t>Close out &amp; Follow-up Monitoring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to Expect After the Visit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q"/>
            </a:pPr>
            <a:r>
              <a:rPr lang="en-US" dirty="0"/>
              <a:t>No Separate Tracking of Grant Funds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n-US" dirty="0"/>
              <a:t>No Guidelines for the Fiscal Management of Grant Funds 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n-US" dirty="0"/>
              <a:t>Not Meeting EEOP Requirements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n-US" dirty="0"/>
              <a:t>Insufficient Limited English Proficiency Plan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en-US" dirty="0"/>
              <a:t>Missing Organizational Policies and Procedures</a:t>
            </a:r>
          </a:p>
          <a:p>
            <a:pPr marL="182880" lvl="1" indent="0" algn="l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36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Common Site Visit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4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 &amp; 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-381000"/>
            <a:ext cx="1376855" cy="173603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244007"/>
              </p:ext>
            </p:extLst>
          </p:nvPr>
        </p:nvGraphicFramePr>
        <p:xfrm>
          <a:off x="1447800" y="2288681"/>
          <a:ext cx="6096000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472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Website: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http://cjcc.georgia.gov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Mail:</a:t>
                      </a:r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  <a:defRPr/>
                      </a:pPr>
                      <a:r>
                        <a:rPr lang="en-US" dirty="0" smtClean="0"/>
                        <a:t>Attn: Grants Division</a:t>
                      </a:r>
                    </a:p>
                    <a:p>
                      <a:pPr marL="0" lvl="2" indent="0" algn="ctr">
                        <a:buNone/>
                        <a:defRPr/>
                      </a:pPr>
                      <a:r>
                        <a:rPr lang="en-US" dirty="0" smtClean="0"/>
                        <a:t>Criminal Justice Coordinating Council</a:t>
                      </a:r>
                    </a:p>
                    <a:p>
                      <a:pPr marL="0" lvl="2" indent="0" algn="ctr">
                        <a:buNone/>
                        <a:defRPr/>
                      </a:pPr>
                      <a:r>
                        <a:rPr lang="en-US" dirty="0" smtClean="0"/>
                        <a:t>104 Marietta Street, NW, Suite 440</a:t>
                      </a:r>
                    </a:p>
                    <a:p>
                      <a:pPr marL="0" lvl="2" indent="0" algn="ctr">
                        <a:buNone/>
                        <a:defRPr/>
                      </a:pPr>
                      <a:r>
                        <a:rPr lang="en-US" dirty="0" smtClean="0"/>
                        <a:t>Atlanta, Georgia 30303-2743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Phone:</a:t>
                      </a:r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404-657-1956</a:t>
                      </a:r>
                    </a:p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Fax:</a:t>
                      </a:r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404-657-1957</a:t>
                      </a:r>
                      <a:endParaRPr lang="en-US" sz="1600" dirty="0" smtClean="0"/>
                    </a:p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7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125" t="14406" r="57291" b="21620"/>
          <a:stretch/>
        </p:blipFill>
        <p:spPr>
          <a:xfrm>
            <a:off x="483445" y="1588967"/>
            <a:ext cx="8169201" cy="4576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Completing Your Award Packet </a:t>
            </a:r>
            <a:r>
              <a:rPr lang="en-US" sz="3000" dirty="0">
                <a:solidFill>
                  <a:schemeClr val="tx1"/>
                </a:solidFill>
              </a:rPr>
              <a:t>(cont.)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924800" y="4114800"/>
            <a:ext cx="76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542" t="26611" r="58334" b="14703"/>
          <a:stretch/>
        </p:blipFill>
        <p:spPr>
          <a:xfrm>
            <a:off x="555171" y="1676400"/>
            <a:ext cx="8210877" cy="4405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Completing Your Award Packet </a:t>
            </a:r>
            <a:r>
              <a:rPr lang="en-US" sz="3000" dirty="0">
                <a:solidFill>
                  <a:schemeClr val="tx1"/>
                </a:solidFill>
              </a:rPr>
              <a:t>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4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Subgrant Award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0417" t="16057" r="15625" b="15155"/>
          <a:stretch/>
        </p:blipFill>
        <p:spPr>
          <a:xfrm>
            <a:off x="1709928" y="1524000"/>
            <a:ext cx="595884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002" t="24411" r="17940" b="6172"/>
          <a:stretch/>
        </p:blipFill>
        <p:spPr>
          <a:xfrm>
            <a:off x="4495800" y="1578537"/>
            <a:ext cx="3505200" cy="5241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95337" cy="80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Special Conditions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68125" t="24076" r="17916" b="6843"/>
          <a:stretch/>
        </p:blipFill>
        <p:spPr>
          <a:xfrm>
            <a:off x="762000" y="1578537"/>
            <a:ext cx="3505200" cy="52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22191</TotalTime>
  <Words>1527</Words>
  <Application>Microsoft Office PowerPoint</Application>
  <PresentationFormat>On-screen Show (4:3)</PresentationFormat>
  <Paragraphs>458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Baskerville Old Face</vt:lpstr>
      <vt:lpstr>Courier New</vt:lpstr>
      <vt:lpstr>Times New Roman</vt:lpstr>
      <vt:lpstr>Tw Cen MT</vt:lpstr>
      <vt:lpstr>Wingdings</vt:lpstr>
      <vt:lpstr>Wingdings 2</vt:lpstr>
      <vt:lpstr>Median</vt:lpstr>
      <vt:lpstr>       Criminal Justice Coordinating council October 2016 </vt:lpstr>
      <vt:lpstr>Workshop Agenda</vt:lpstr>
      <vt:lpstr>Victims Assistance Team</vt:lpstr>
      <vt:lpstr>VOCA Grant Award</vt:lpstr>
      <vt:lpstr>Completing Your Award Packet Due: Monday, November 21, 2016</vt:lpstr>
      <vt:lpstr>Completing Your Award Packet (cont.)</vt:lpstr>
      <vt:lpstr>Completing Your Award Packet (cont.)</vt:lpstr>
      <vt:lpstr>Subgrant Award</vt:lpstr>
      <vt:lpstr>Special Conditions</vt:lpstr>
      <vt:lpstr>Subgrant Adjustment Request #1  Subgrant Expenditure Request #1  Detailed Budget Worksheet</vt:lpstr>
      <vt:lpstr>Agency Specific Documents</vt:lpstr>
      <vt:lpstr>Reimbursement Selection Form</vt:lpstr>
      <vt:lpstr>Vendor Management Bank Account Form</vt:lpstr>
      <vt:lpstr>W-9</vt:lpstr>
      <vt:lpstr>Disclosure of Lobbying</vt:lpstr>
      <vt:lpstr>Certifications...</vt:lpstr>
      <vt:lpstr>Standard Assurances</vt:lpstr>
      <vt:lpstr>Federal Certification…</vt:lpstr>
      <vt:lpstr>Civil Rights Requirements</vt:lpstr>
      <vt:lpstr>Designation of Grant Officials</vt:lpstr>
      <vt:lpstr>Authorized Official</vt:lpstr>
      <vt:lpstr>Signature Authorization Letter</vt:lpstr>
      <vt:lpstr>Non-Profits Only</vt:lpstr>
      <vt:lpstr>Special Conditions</vt:lpstr>
      <vt:lpstr>Special Conditions</vt:lpstr>
      <vt:lpstr>Victims Compensation Training</vt:lpstr>
      <vt:lpstr>Victims Compensation Training</vt:lpstr>
      <vt:lpstr>Victims Compensation Training</vt:lpstr>
      <vt:lpstr>Budget</vt:lpstr>
      <vt:lpstr>Matching Funds</vt:lpstr>
      <vt:lpstr>Funds &amp; Publications</vt:lpstr>
      <vt:lpstr>SAR &amp; SER</vt:lpstr>
      <vt:lpstr>Subgrant Adjustment Requests</vt:lpstr>
      <vt:lpstr>Subgrant Expenditure Requests</vt:lpstr>
      <vt:lpstr>Deadlines</vt:lpstr>
      <vt:lpstr>Statistical Reports</vt:lpstr>
      <vt:lpstr>Why Program Reporting?</vt:lpstr>
      <vt:lpstr>Use of Reporting Data?</vt:lpstr>
      <vt:lpstr>VSSR Updates</vt:lpstr>
      <vt:lpstr>Outcome Performance Measures</vt:lpstr>
      <vt:lpstr>VSSR Deadlines VOCA Victim Services Programs</vt:lpstr>
      <vt:lpstr>OPM Deadlines VOCA Victim Services Programs</vt:lpstr>
      <vt:lpstr>Accurate Data Matters!  How to Avoid Mistakes</vt:lpstr>
      <vt:lpstr>Grant Monitoring</vt:lpstr>
      <vt:lpstr>Grant Monitoring Activities</vt:lpstr>
      <vt:lpstr>Desk Reviews</vt:lpstr>
      <vt:lpstr>Technical Assistance</vt:lpstr>
      <vt:lpstr>Site Visit</vt:lpstr>
      <vt:lpstr>Before the Site Visit</vt:lpstr>
      <vt:lpstr>What Will be Reviewed</vt:lpstr>
      <vt:lpstr>What to Expect After the Visit</vt:lpstr>
      <vt:lpstr>Common Site Visit Findings</vt:lpstr>
      <vt:lpstr>Q &amp; A</vt:lpstr>
    </vt:vector>
  </TitlesOfParts>
  <Company>Department of Public Safety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2002 VOCA Compliance Seminar</dc:title>
  <dc:creator>patty</dc:creator>
  <cp:lastModifiedBy>Kyra Matthews</cp:lastModifiedBy>
  <cp:revision>1206</cp:revision>
  <cp:lastPrinted>2016-10-26T17:28:49Z</cp:lastPrinted>
  <dcterms:created xsi:type="dcterms:W3CDTF">2002-10-09T14:54:50Z</dcterms:created>
  <dcterms:modified xsi:type="dcterms:W3CDTF">2016-10-26T17:28:58Z</dcterms:modified>
</cp:coreProperties>
</file>