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542" r:id="rId1"/>
  </p:sldMasterIdLst>
  <p:notesMasterIdLst>
    <p:notesMasterId r:id="rId52"/>
  </p:notesMasterIdLst>
  <p:handoutMasterIdLst>
    <p:handoutMasterId r:id="rId53"/>
  </p:handoutMasterIdLst>
  <p:sldIdLst>
    <p:sldId id="535" r:id="rId2"/>
    <p:sldId id="631" r:id="rId3"/>
    <p:sldId id="392" r:id="rId4"/>
    <p:sldId id="403" r:id="rId5"/>
    <p:sldId id="537" r:id="rId6"/>
    <p:sldId id="538" r:id="rId7"/>
    <p:sldId id="539" r:id="rId8"/>
    <p:sldId id="404" r:id="rId9"/>
    <p:sldId id="350" r:id="rId10"/>
    <p:sldId id="406" r:id="rId11"/>
    <p:sldId id="411" r:id="rId12"/>
    <p:sldId id="413" r:id="rId13"/>
    <p:sldId id="412" r:id="rId14"/>
    <p:sldId id="414" r:id="rId15"/>
    <p:sldId id="433" r:id="rId16"/>
    <p:sldId id="632" r:id="rId17"/>
    <p:sldId id="516" r:id="rId18"/>
    <p:sldId id="519" r:id="rId19"/>
    <p:sldId id="521" r:id="rId20"/>
    <p:sldId id="518" r:id="rId21"/>
    <p:sldId id="517" r:id="rId22"/>
    <p:sldId id="438" r:id="rId23"/>
    <p:sldId id="629" r:id="rId24"/>
    <p:sldId id="439" r:id="rId25"/>
    <p:sldId id="633" r:id="rId26"/>
    <p:sldId id="634" r:id="rId27"/>
    <p:sldId id="440" r:id="rId28"/>
    <p:sldId id="635" r:id="rId29"/>
    <p:sldId id="471" r:id="rId30"/>
    <p:sldId id="571" r:id="rId31"/>
    <p:sldId id="508" r:id="rId32"/>
    <p:sldId id="507" r:id="rId33"/>
    <p:sldId id="460" r:id="rId34"/>
    <p:sldId id="603" r:id="rId35"/>
    <p:sldId id="611" r:id="rId36"/>
    <p:sldId id="617" r:id="rId37"/>
    <p:sldId id="621" r:id="rId38"/>
    <p:sldId id="622" r:id="rId39"/>
    <p:sldId id="625" r:id="rId40"/>
    <p:sldId id="449" r:id="rId41"/>
    <p:sldId id="495" r:id="rId42"/>
    <p:sldId id="501" r:id="rId43"/>
    <p:sldId id="575" r:id="rId44"/>
    <p:sldId id="576" r:id="rId45"/>
    <p:sldId id="577" r:id="rId46"/>
    <p:sldId id="578" r:id="rId47"/>
    <p:sldId id="630" r:id="rId48"/>
    <p:sldId id="492" r:id="rId49"/>
    <p:sldId id="600" r:id="rId50"/>
    <p:sldId id="601" r:id="rId51"/>
  </p:sldIdLst>
  <p:sldSz cx="9144000" cy="6858000" type="screen4x3"/>
  <p:notesSz cx="6950075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00"/>
    <a:srgbClr val="FF3300"/>
    <a:srgbClr val="E3C65D"/>
    <a:srgbClr val="663300"/>
    <a:srgbClr val="0000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18" autoAdjust="0"/>
    <p:restoredTop sz="86491" autoAdjust="0"/>
  </p:normalViewPr>
  <p:slideViewPr>
    <p:cSldViewPr>
      <p:cViewPr varScale="1">
        <p:scale>
          <a:sx n="101" d="100"/>
          <a:sy n="101" d="100"/>
        </p:scale>
        <p:origin x="197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Allocation Requirements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3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1">
                  <a:shade val="7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1">
                  <a:tint val="7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1">
                  <a:tint val="54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Sheet1!$A$2:$A$6</c:f>
              <c:strCache>
                <c:ptCount val="5"/>
                <c:pt idx="0">
                  <c:v>Child abuse</c:v>
                </c:pt>
                <c:pt idx="1">
                  <c:v>Sexual assault</c:v>
                </c:pt>
                <c:pt idx="2">
                  <c:v>Domestic Violence</c:v>
                </c:pt>
                <c:pt idx="3">
                  <c:v>Previously underserved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6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376" y="0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271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376" y="8774271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814265F2-9B2D-455F-8941-683576BCFE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433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8376" y="0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6677" y="4387136"/>
            <a:ext cx="5096722" cy="4156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4271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8376" y="8774271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1C761F0F-8E89-4709-981B-D34181D975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2774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7212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648CBB-6939-4084-906E-1D2A772DDFEC}" type="slidenum">
              <a:rPr lang="en-US" smtClean="0">
                <a:solidFill>
                  <a:srgbClr val="000000"/>
                </a:solidFill>
              </a:rPr>
              <a:pPr/>
              <a:t>10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4129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04BDCE-52D7-4C19-8CDD-3F68A3A2053B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3973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C0F738-A79A-4FFF-8C1A-5699761EAEE3}" type="slidenum">
              <a:rPr lang="en-US" smtClean="0">
                <a:solidFill>
                  <a:srgbClr val="000000"/>
                </a:solidFill>
              </a:rPr>
              <a:pPr/>
              <a:t>12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5931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E83B0E-5A0D-42E4-A917-5FAE3365E433}" type="slidenum">
              <a:rPr lang="en-US" smtClean="0">
                <a:solidFill>
                  <a:srgbClr val="000000"/>
                </a:solidFill>
              </a:rPr>
              <a:pPr/>
              <a:t>13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9212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1443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5254AB-EDA0-4B89-A221-0AAE6BA25AB6}" type="slidenum">
              <a:rPr lang="en-US" smtClean="0">
                <a:solidFill>
                  <a:srgbClr val="000000"/>
                </a:solidFill>
              </a:rPr>
              <a:pPr/>
              <a:t>15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1095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4AB09-A905-4703-BE9B-BF572231A377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724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 txBox="1">
            <a:spLocks noGrp="1" noChangeArrowheads="1"/>
          </p:cNvSpPr>
          <p:nvPr/>
        </p:nvSpPr>
        <p:spPr bwMode="auto">
          <a:xfrm>
            <a:off x="3962358" y="8915621"/>
            <a:ext cx="3031156" cy="46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22" tIns="46612" rIns="93222" bIns="46612" anchor="b"/>
          <a:lstStyle/>
          <a:p>
            <a:pPr algn="r" defTabSz="931104" eaLnBrk="1" hangingPunct="1"/>
            <a:fld id="{5A3B96B1-C4E3-4CE0-B065-7E7D470C3123}" type="slidenum">
              <a:rPr lang="en-US" sz="1300">
                <a:solidFill>
                  <a:srgbClr val="000000"/>
                </a:solidFill>
                <a:latin typeface="Times New Roman" pitchFamily="18" charset="0"/>
              </a:rPr>
              <a:pPr algn="r" defTabSz="931104" eaLnBrk="1" hangingPunct="1"/>
              <a:t>17</a:t>
            </a:fld>
            <a:endParaRPr lang="en-US" sz="13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6979" name="Rectangle 7"/>
          <p:cNvSpPr txBox="1">
            <a:spLocks noGrp="1" noChangeArrowheads="1"/>
          </p:cNvSpPr>
          <p:nvPr/>
        </p:nvSpPr>
        <p:spPr bwMode="auto">
          <a:xfrm>
            <a:off x="3962358" y="8915621"/>
            <a:ext cx="3031156" cy="46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22" tIns="46612" rIns="93222" bIns="46612" anchor="b"/>
          <a:lstStyle/>
          <a:p>
            <a:pPr algn="r" defTabSz="931104" eaLnBrk="1" hangingPunct="1"/>
            <a:fld id="{C6C28B8F-7F07-416A-A8F8-2FB5220C1278}" type="slidenum">
              <a:rPr lang="en-US" sz="1300">
                <a:solidFill>
                  <a:srgbClr val="000000"/>
                </a:solidFill>
                <a:latin typeface="Times New Roman" pitchFamily="18" charset="0"/>
              </a:rPr>
              <a:pPr algn="r" defTabSz="931104" eaLnBrk="1" hangingPunct="1"/>
              <a:t>17</a:t>
            </a:fld>
            <a:endParaRPr lang="en-US" sz="13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698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6981" name="Notes Placeholder 2"/>
          <p:cNvSpPr>
            <a:spLocks noGrp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3222" tIns="46612" rIns="93222" bIns="46612"/>
          <a:lstStyle/>
          <a:p>
            <a:pPr marL="229587" indent="-229587">
              <a:buFontTx/>
              <a:buAutoNum type="arabicPeriod"/>
            </a:pPr>
            <a:endParaRPr lang="en-US" b="1" dirty="0" smtClean="0"/>
          </a:p>
        </p:txBody>
      </p:sp>
      <p:sp>
        <p:nvSpPr>
          <p:cNvPr id="126982" name="Slide Number Placeholder 3"/>
          <p:cNvSpPr txBox="1">
            <a:spLocks noGrp="1"/>
          </p:cNvSpPr>
          <p:nvPr/>
        </p:nvSpPr>
        <p:spPr bwMode="auto">
          <a:xfrm>
            <a:off x="3962358" y="8915621"/>
            <a:ext cx="3031156" cy="46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22" tIns="46612" rIns="93222" bIns="46612" anchor="b"/>
          <a:lstStyle/>
          <a:p>
            <a:pPr algn="r" defTabSz="931104" eaLnBrk="1" hangingPunct="1"/>
            <a:fld id="{19CE05F4-2D6D-444E-8AB0-8F030622CDD5}" type="slidenum">
              <a:rPr lang="en-US" sz="1300">
                <a:solidFill>
                  <a:srgbClr val="000000"/>
                </a:solidFill>
                <a:latin typeface="Times New Roman" pitchFamily="18" charset="0"/>
              </a:rPr>
              <a:pPr algn="r" defTabSz="931104" eaLnBrk="1" hangingPunct="1"/>
              <a:t>17</a:t>
            </a:fld>
            <a:endParaRPr lang="en-US" sz="1300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921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 txBox="1">
            <a:spLocks noGrp="1" noChangeArrowheads="1"/>
          </p:cNvSpPr>
          <p:nvPr/>
        </p:nvSpPr>
        <p:spPr bwMode="auto">
          <a:xfrm>
            <a:off x="3962358" y="8915621"/>
            <a:ext cx="3031156" cy="46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22" tIns="46612" rIns="93222" bIns="46612" anchor="b"/>
          <a:lstStyle/>
          <a:p>
            <a:pPr algn="r" defTabSz="931104" eaLnBrk="1" hangingPunct="1"/>
            <a:fld id="{3B63F233-4E3E-4520-8DB0-8682C3D24349}" type="slidenum">
              <a:rPr lang="en-US" sz="1300">
                <a:solidFill>
                  <a:srgbClr val="000000"/>
                </a:solidFill>
                <a:latin typeface="Times New Roman" pitchFamily="18" charset="0"/>
              </a:rPr>
              <a:pPr algn="r" defTabSz="931104" eaLnBrk="1" hangingPunct="1"/>
              <a:t>18</a:t>
            </a:fld>
            <a:endParaRPr lang="en-US" sz="13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3222" tIns="46612" rIns="93222" bIns="46612"/>
          <a:lstStyle/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768481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 txBox="1">
            <a:spLocks noGrp="1" noChangeArrowheads="1"/>
          </p:cNvSpPr>
          <p:nvPr/>
        </p:nvSpPr>
        <p:spPr bwMode="auto">
          <a:xfrm>
            <a:off x="3962358" y="8915621"/>
            <a:ext cx="3031156" cy="46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22" tIns="46612" rIns="93222" bIns="46612" anchor="b"/>
          <a:lstStyle/>
          <a:p>
            <a:pPr algn="r" defTabSz="931104" eaLnBrk="1" hangingPunct="1"/>
            <a:fld id="{3B63F233-4E3E-4520-8DB0-8682C3D24349}" type="slidenum">
              <a:rPr lang="en-US" sz="1300">
                <a:solidFill>
                  <a:srgbClr val="000000"/>
                </a:solidFill>
                <a:latin typeface="Times New Roman" pitchFamily="18" charset="0"/>
              </a:rPr>
              <a:pPr algn="r" defTabSz="931104" eaLnBrk="1" hangingPunct="1"/>
              <a:t>19</a:t>
            </a:fld>
            <a:endParaRPr lang="en-US" sz="13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3222" tIns="46612" rIns="93222" bIns="46612"/>
          <a:lstStyle/>
          <a:p>
            <a:pPr>
              <a:defRPr/>
            </a:pPr>
            <a:r>
              <a:rPr lang="en-US" smtClean="0"/>
              <a:t>Two kinds of reports</a:t>
            </a:r>
          </a:p>
          <a:p>
            <a:pPr marL="229587" indent="-229587">
              <a:buFontTx/>
              <a:buAutoNum type="arabicPeriod"/>
              <a:defRPr/>
            </a:pPr>
            <a:r>
              <a:rPr lang="en-US" smtClean="0"/>
              <a:t>Victim Services Statistical Report – feeds into our federal report – outputs and narrative questions in Quarter 4 help us write our federal report.  Hope to put this in digestible format in coming year for you all to see the data you give us.</a:t>
            </a:r>
          </a:p>
          <a:p>
            <a:pPr marL="229587" indent="-229587">
              <a:buFontTx/>
              <a:buAutoNum type="arabicPeriod"/>
              <a:defRPr/>
            </a:pPr>
            <a:r>
              <a:rPr lang="en-US" smtClean="0"/>
              <a:t>Outcome performance measures – survey-based.  For you and for us to make sound management decisions about funding and program needs.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64990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07795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19099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63452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C9F966-1F67-40E2-A733-841AC2E3569E}" type="slidenum">
              <a:rPr lang="en-US" smtClean="0">
                <a:solidFill>
                  <a:srgbClr val="000000"/>
                </a:solidFill>
              </a:rPr>
              <a:pPr/>
              <a:t>22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5449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1E0B30-8EA2-4B84-A670-AF7E8AC7E833}" type="slidenum">
              <a:rPr lang="en-US" smtClean="0">
                <a:solidFill>
                  <a:srgbClr val="000000"/>
                </a:solidFill>
              </a:rPr>
              <a:pPr/>
              <a:t>23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5471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FB8EF7-4D58-468E-944F-31CF74B9865A}" type="slidenum">
              <a:rPr lang="en-US" smtClean="0">
                <a:solidFill>
                  <a:srgbClr val="000000"/>
                </a:solidFill>
              </a:rPr>
              <a:pPr/>
              <a:t>24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9719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FB8EF7-4D58-468E-944F-31CF74B9865A}" type="slidenum">
              <a:rPr lang="en-US" smtClean="0">
                <a:solidFill>
                  <a:srgbClr val="000000"/>
                </a:solidFill>
              </a:rPr>
              <a:pPr/>
              <a:t>25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2245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FB8EF7-4D58-468E-944F-31CF74B9865A}" type="slidenum">
              <a:rPr lang="en-US" smtClean="0">
                <a:solidFill>
                  <a:srgbClr val="000000"/>
                </a:solidFill>
              </a:rPr>
              <a:pPr/>
              <a:t>26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9944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E875D5-8BB8-4B9C-AE29-A3BBCA989072}" type="slidenum">
              <a:rPr lang="en-US" smtClean="0">
                <a:solidFill>
                  <a:srgbClr val="000000"/>
                </a:solidFill>
              </a:rPr>
              <a:pPr/>
              <a:t>27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6358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E875D5-8BB8-4B9C-AE29-A3BBCA989072}" type="slidenum">
              <a:rPr lang="en-US" smtClean="0">
                <a:solidFill>
                  <a:srgbClr val="000000"/>
                </a:solidFill>
              </a:rPr>
              <a:pPr/>
              <a:t>28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7789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592" y="4462501"/>
            <a:ext cx="5209339" cy="4223580"/>
          </a:xfrm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564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CF9CF7-5EB0-446D-9195-5BCDF772A189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94494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3079269" cy="469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898" tIns="46950" rIns="93898" bIns="46950"/>
          <a:lstStyle/>
          <a:p>
            <a:pPr defTabSz="937762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300">
                <a:solidFill>
                  <a:prstClr val="black"/>
                </a:solidFill>
                <a:latin typeface="Calibri" panose="020F0502020204030204"/>
              </a:rPr>
              <a:t>Recovery Act - Victim Services Workshop</a:t>
            </a:r>
          </a:p>
        </p:txBody>
      </p:sp>
      <p:sp>
        <p:nvSpPr>
          <p:cNvPr id="104451" name="Rectangle 7"/>
          <p:cNvSpPr txBox="1">
            <a:spLocks noGrp="1" noChangeArrowheads="1"/>
          </p:cNvSpPr>
          <p:nvPr/>
        </p:nvSpPr>
        <p:spPr bwMode="auto">
          <a:xfrm>
            <a:off x="4025252" y="8920189"/>
            <a:ext cx="3079269" cy="469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898" tIns="46950" rIns="93898" bIns="46950" anchor="b"/>
          <a:lstStyle/>
          <a:p>
            <a:pPr algn="r" defTabSz="937762" eaLnBrk="1" fontAlgn="auto" hangingPunct="1">
              <a:spcBef>
                <a:spcPts val="0"/>
              </a:spcBef>
              <a:spcAft>
                <a:spcPts val="0"/>
              </a:spcAft>
            </a:pPr>
            <a:fld id="{27F84CE1-9109-4B8C-A0B7-71F1AC16CE45}" type="slidenum">
              <a:rPr lang="en-US" sz="1300">
                <a:solidFill>
                  <a:prstClr val="black"/>
                </a:solidFill>
                <a:latin typeface="Calibri" panose="020F0502020204030204"/>
              </a:rPr>
              <a:pPr algn="r" defTabSz="937762" eaLnBrk="1" fontAlgn="auto" hangingPunct="1">
                <a:spcBef>
                  <a:spcPts val="0"/>
                </a:spcBef>
                <a:spcAft>
                  <a:spcPts val="0"/>
                </a:spcAft>
              </a:pPr>
              <a:t>30</a:t>
            </a:fld>
            <a:endParaRPr lang="en-US" sz="13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44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780314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136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69E802-7F7E-487B-950C-319D61E65DCF}" type="slidenum">
              <a:rPr lang="en-US" smtClean="0">
                <a:solidFill>
                  <a:srgbClr val="000000"/>
                </a:solidFill>
              </a:rPr>
              <a:pPr/>
              <a:t>31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70313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592" y="4462501"/>
            <a:ext cx="5209339" cy="4223580"/>
          </a:xfrm>
          <a:noFill/>
          <a:ln/>
        </p:spPr>
        <p:txBody>
          <a:bodyPr/>
          <a:lstStyle/>
          <a:p>
            <a:endParaRPr lang="en-US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74524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228363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51494" indent="-289036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56145" indent="-23122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18602" indent="-23122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81060" indent="-23122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43518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05976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68434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30891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3A2E4F7-9679-449F-B7DF-5274361EE3F5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10386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1494" indent="-289036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6145" indent="-231229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8602" indent="-231229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81060" indent="-231229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43518" indent="-231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05976" indent="-231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68434" indent="-231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30891" indent="-231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2E72512-31FC-4264-9641-31823A98D131}" type="slidenum">
              <a:rPr lang="en-US" altLang="en-US" sz="1200">
                <a:solidFill>
                  <a:srgbClr val="000000"/>
                </a:solidFill>
              </a:rPr>
              <a:pPr/>
              <a:t>35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2853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153947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51494" indent="-289036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56145" indent="-23122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18602" indent="-23122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81060" indent="-23122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43518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05976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68434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30891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1D49375-C4F1-47F0-B8D1-86BFD1CF4B70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37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30977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51494" indent="-289036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56145" indent="-23122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18602" indent="-23122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81060" indent="-23122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43518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05976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68434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30891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8DDA00D-4D84-4D21-AA72-8A197496B704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38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5877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013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13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A5F204-632F-4271-A60A-0407B041F7DA}" type="slidenum">
              <a:rPr lang="en-US" smtClean="0">
                <a:solidFill>
                  <a:srgbClr val="000000"/>
                </a:solidFill>
              </a:rPr>
              <a:pPr/>
              <a:t>39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415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1494" indent="-289036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6145" indent="-231229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8602" indent="-231229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81060" indent="-231229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43518" indent="-231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05976" indent="-231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68434" indent="-231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30891" indent="-231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FE532A1-465F-423B-BB10-17744B9FD179}" type="slidenum">
              <a:rPr lang="en-US" altLang="en-US" sz="1200">
                <a:solidFill>
                  <a:srgbClr val="000000"/>
                </a:solidFill>
              </a:rPr>
              <a:pPr/>
              <a:t>4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87398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128200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2403" indent="-28904" fontAlgn="auto">
              <a:lnSpc>
                <a:spcPct val="90000"/>
              </a:lnSpc>
              <a:spcAft>
                <a:spcPts val="1214"/>
              </a:spcAft>
              <a:defRPr/>
            </a:pPr>
            <a:endParaRPr lang="en-US" dirty="0" smtClean="0"/>
          </a:p>
        </p:txBody>
      </p:sp>
      <p:sp>
        <p:nvSpPr>
          <p:cNvPr id="1198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BF999B-5EF0-42C5-916C-5C2D5FFFA69A}" type="slidenum">
              <a:rPr lang="en-US" smtClean="0">
                <a:solidFill>
                  <a:srgbClr val="000000"/>
                </a:solidFill>
              </a:rPr>
              <a:pPr/>
              <a:t>41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53822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774635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43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96191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44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890338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45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562641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46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75309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7E6BFB-3FDA-4DE9-933E-F41E273ACAF9}" type="slidenum">
              <a:rPr lang="en-US" smtClean="0">
                <a:solidFill>
                  <a:srgbClr val="000000"/>
                </a:solidFill>
              </a:rPr>
              <a:pPr/>
              <a:t>47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03316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1494" indent="-289036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6145" indent="-231229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8602" indent="-231229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81060" indent="-231229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43518" indent="-231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05976" indent="-231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68434" indent="-231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30891" indent="-231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7A1DCC2-C022-47EE-B970-CE0D0D94E620}" type="slidenum">
              <a:rPr lang="en-US" altLang="en-US" sz="1200">
                <a:solidFill>
                  <a:srgbClr val="000000"/>
                </a:solidFill>
              </a:rPr>
              <a:pPr/>
              <a:t>48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42920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49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1497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524920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50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57610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37456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61F0F-8E89-4709-981B-D34181D97517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29992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1494" indent="-289036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6145" indent="-231229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8602" indent="-231229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81060" indent="-231229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43518" indent="-231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05976" indent="-231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68434" indent="-231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30891" indent="-231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B0A965C-B15A-4625-8C72-3738831CA5A2}" type="slidenum">
              <a:rPr lang="en-US" altLang="en-US" sz="1200">
                <a:solidFill>
                  <a:srgbClr val="000000"/>
                </a:solidFill>
              </a:rPr>
              <a:pPr/>
              <a:t>8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1594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51494" indent="-289036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56145" indent="-23122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18602" indent="-23122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81060" indent="-231229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43518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05976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68434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930891" indent="-2312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C241F74-3252-433C-9CEE-57A1EA154AF8}" type="slidenum">
              <a:rPr lang="en-US" altLang="en-US">
                <a:latin typeface="Times New Roman" panose="02020603050405020304" pitchFamily="18" charset="0"/>
              </a:rPr>
              <a:pPr/>
              <a:t>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061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8E72-3B23-4265-87C6-128083181BDC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6/23/2016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3738B1-341B-49AF-95EE-40024C14E5A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CJCC 2016 VOCA Competitive Application Workshop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315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C5D6A-291C-436E-AEE8-F3AB17087321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6/23/2016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CJCC 2016 VOCA Competitive Application Workshop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741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587C7-1B94-4265-BA38-BF14247CC27B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6/23/2016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CJCC 2016 VOCA Competitive Application Workshop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290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09FD-677A-4D94-A184-F73155610EC4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6/23/2016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CJCC 2016 VOCA Competitive Application Workshop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935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D7A2A-2ADE-4CE1-B4C9-A12B806F06C4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6/23/2016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CJCC 2016 VOCA Competitive Application Workshop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426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6E33-E616-49A9-A2FC-8D0567289DD9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6/23/2016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CJCC 2016 VOCA Competitive Application Workshop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73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62CF-4717-4F2D-A7C0-BC3A1EFD587E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6/23/2016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CJCC 2016 VOCA Competitive Application Workshop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0925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C7E-B9FB-4BCE-AE04-8290C177C045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6/23/2016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CJCC 2016 VOCA Competitive Application Workshop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492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A7FF-518E-4D55-B43E-CC7E80CB78BC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6/23/2016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CJCC 2016 VOCA Competitive Application Workshop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102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5447D-1980-4E69-9C80-3257D5990A37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6/23/2016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CJCC 2016 VOCA Competitive Application Workshop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619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AA2AD-E80C-42F6-9CA5-512EF978D6E4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6/23/2016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CJCC 2016 VOCA Competitive Application Workshop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326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F2941A7-085D-4711-A863-59CDFC10D610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6/23/2016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it-IT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CJCC 2016 VOCA Competitive Application Workshop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23738B1-341B-49AF-95EE-40024C14E5AC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513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43" r:id="rId1"/>
    <p:sldLayoutId id="2147484544" r:id="rId2"/>
    <p:sldLayoutId id="2147484545" r:id="rId3"/>
    <p:sldLayoutId id="2147484546" r:id="rId4"/>
    <p:sldLayoutId id="2147484547" r:id="rId5"/>
    <p:sldLayoutId id="2147484548" r:id="rId6"/>
    <p:sldLayoutId id="2147484549" r:id="rId7"/>
    <p:sldLayoutId id="2147484550" r:id="rId8"/>
    <p:sldLayoutId id="2147484551" r:id="rId9"/>
    <p:sldLayoutId id="2147484552" r:id="rId10"/>
    <p:sldLayoutId id="214748455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11" Type="http://schemas.openxmlformats.org/officeDocument/2006/relationships/image" Target="../media/image11.jpeg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jpeg"/><Relationship Id="rId9" Type="http://schemas.openxmlformats.org/officeDocument/2006/relationships/image" Target="../media/image9.wmf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mailto:Shontel.Wright@cjcc.ga.gov" TargetMode="Externa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hyperlink" Target="mailto:robyn.williams@cjcc.ga.gov" TargetMode="External"/><Relationship Id="rId3" Type="http://schemas.openxmlformats.org/officeDocument/2006/relationships/hyperlink" Target="mailto:shontel.wright@cjcc.ga.gov" TargetMode="External"/><Relationship Id="rId7" Type="http://schemas.openxmlformats.org/officeDocument/2006/relationships/hyperlink" Target="mailto:tiffany.williams@cjcc.ga.gov" TargetMode="Externa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yanna.campbell@cjcc.ga.gov" TargetMode="External"/><Relationship Id="rId5" Type="http://schemas.openxmlformats.org/officeDocument/2006/relationships/hyperlink" Target="mailto:peart.jonathan@cjcc.ga.gov" TargetMode="External"/><Relationship Id="rId10" Type="http://schemas.openxmlformats.org/officeDocument/2006/relationships/hyperlink" Target="mailto:nikitris.deloach@cjcc.ga.gov" TargetMode="External"/><Relationship Id="rId4" Type="http://schemas.openxmlformats.org/officeDocument/2006/relationships/hyperlink" Target="mailto:betty.barnard@cjcc.ga.gov" TargetMode="External"/><Relationship Id="rId9" Type="http://schemas.openxmlformats.org/officeDocument/2006/relationships/hyperlink" Target="mailto:latonya.smith@cjcc.ga.gov" TargetMode="Externa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://cjcc.georgia.gov/" TargetMode="Externa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jcc.us2.list-manage.com/subscribe?u=fd202b6cb636f92c4e2a52855&amp;id=5212730fe4" TargetMode="Externa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3733799"/>
          </a:xfrm>
        </p:spPr>
        <p:txBody>
          <a:bodyPr/>
          <a:lstStyle/>
          <a:p>
            <a:r>
              <a:rPr lang="en-US" sz="3200" b="1" dirty="0"/>
              <a:t>Victims of Crime Act (VOCA) </a:t>
            </a:r>
            <a:br>
              <a:rPr lang="en-US" sz="3200" b="1" dirty="0"/>
            </a:br>
            <a:r>
              <a:rPr lang="en-US" sz="3200" b="1" dirty="0"/>
              <a:t>Grant Program</a:t>
            </a:r>
            <a:br>
              <a:rPr lang="en-US" sz="3200" b="1" dirty="0"/>
            </a:br>
            <a:r>
              <a:rPr lang="en-US" sz="3200" b="1" dirty="0" smtClean="0"/>
              <a:t>2016 Competitive Application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371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Criminal Justice Coordinating Council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Victim Assistance Unit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June </a:t>
            </a:r>
            <a:r>
              <a:rPr lang="en-US" dirty="0" smtClean="0">
                <a:solidFill>
                  <a:schemeClr val="tx1"/>
                </a:solidFill>
              </a:rPr>
              <a:t>23, </a:t>
            </a:r>
            <a:r>
              <a:rPr lang="en-US" dirty="0" smtClean="0">
                <a:solidFill>
                  <a:schemeClr val="tx1"/>
                </a:solidFill>
              </a:rPr>
              <a:t>2016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381000"/>
            <a:ext cx="2590800" cy="2150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01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2">
                    <a:satMod val="130000"/>
                  </a:schemeClr>
                </a:solidFill>
              </a:rPr>
              <a:t>Purpose of  VOCA</a:t>
            </a:r>
            <a:endParaRPr lang="en-US" sz="4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4343400"/>
          </a:xfrm>
        </p:spPr>
        <p:txBody>
          <a:bodyPr lIns="1371600" rIns="914400">
            <a:normAutofit/>
          </a:bodyPr>
          <a:lstStyle/>
          <a:p>
            <a:pPr marL="82550" indent="0" eaLnBrk="1" hangingPunct="1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CJCC uses VOCA funds to:</a:t>
            </a:r>
          </a:p>
          <a:p>
            <a:pPr marL="800100" eaLnBrk="1" hangingPunct="1"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Sustain service provision levels throughout the state</a:t>
            </a:r>
          </a:p>
          <a:p>
            <a:pPr marL="800100" eaLnBrk="1" hangingPunct="1"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Ensure that crime victims across the state have access to advocacy services to ensure their rights under the Georgia Crime Victims Bill of Rights are upheld</a:t>
            </a:r>
          </a:p>
          <a:p>
            <a:pPr marL="800100" eaLnBrk="1" hangingPunct="1"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Ensure all crime victims have access to core services</a:t>
            </a:r>
            <a:endParaRPr lang="en-US" sz="24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083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2">
                    <a:satMod val="130000"/>
                  </a:schemeClr>
                </a:solidFill>
              </a:rPr>
              <a:t>Eligibility Requirements</a:t>
            </a:r>
          </a:p>
        </p:txBody>
      </p:sp>
      <p:sp>
        <p:nvSpPr>
          <p:cNvPr id="385027" name="Rectangle 3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4876800"/>
          </a:xfrm>
        </p:spPr>
        <p:txBody>
          <a:bodyPr lIns="1371600" rIns="914400"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2400" u="sng" dirty="0" smtClean="0"/>
          </a:p>
          <a:p>
            <a:pPr marL="425196" eaLnBrk="1" fontAlgn="auto" hangingPunct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P</a:t>
            </a:r>
            <a:r>
              <a:rPr lang="en-US" alt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rovide direct services </a:t>
            </a:r>
            <a:r>
              <a:rPr lang="en-US" altLang="en-US" sz="2200" dirty="0">
                <a:solidFill>
                  <a:schemeClr val="tx1"/>
                </a:solidFill>
                <a:latin typeface="Palatino Linotype" panose="02040502050505030304" pitchFamily="18" charset="0"/>
              </a:rPr>
              <a:t>to crime victims and be operated by a public agency, non-profit organization or a combination of </a:t>
            </a:r>
            <a:r>
              <a:rPr lang="en-US" alt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both</a:t>
            </a:r>
            <a:endParaRPr lang="en-US" sz="22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425196" eaLnBrk="1" fontAlgn="auto" hangingPunct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Be certified as eligible to receive Local Victim Assistance Funding (5%)</a:t>
            </a:r>
            <a:endParaRPr lang="en-US" sz="2200" u="sng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425196" eaLnBrk="1" fontAlgn="auto" hangingPunct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u="sng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Established Program</a:t>
            </a:r>
            <a:r>
              <a:rPr 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:  Demonstrate a record of effective services to crime victims</a:t>
            </a:r>
          </a:p>
          <a:p>
            <a:pPr marL="425196" eaLnBrk="1" fontAlgn="auto" hangingPunct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u="sng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New Program</a:t>
            </a:r>
            <a:r>
              <a:rPr 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:  </a:t>
            </a:r>
            <a:r>
              <a:rPr lang="en-US" sz="2200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May</a:t>
            </a:r>
            <a:r>
              <a:rPr 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be eligible if they demonstrate that 25 – 50% of their financial support comes from non-federal sources</a:t>
            </a:r>
          </a:p>
        </p:txBody>
      </p:sp>
    </p:spTree>
    <p:extLst>
      <p:ext uri="{BB962C8B-B14F-4D97-AF65-F5344CB8AC3E}">
        <p14:creationId xmlns:p14="http://schemas.microsoft.com/office/powerpoint/2010/main" val="702235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5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5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5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5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5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5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5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02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990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2">
                    <a:satMod val="130000"/>
                  </a:schemeClr>
                </a:solidFill>
              </a:rPr>
              <a:t>Eligibility Requirements</a:t>
            </a:r>
          </a:p>
        </p:txBody>
      </p:sp>
      <p:sp>
        <p:nvSpPr>
          <p:cNvPr id="45058" name="Rectangle 3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953000"/>
          </a:xfrm>
        </p:spPr>
        <p:txBody>
          <a:bodyPr lIns="1371600" rIns="914400">
            <a:normAutofit/>
          </a:bodyPr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en-US" sz="2200" dirty="0">
                <a:solidFill>
                  <a:schemeClr val="tx1"/>
                </a:solidFill>
                <a:latin typeface="+mn-lt"/>
              </a:rPr>
              <a:t>Be able to provide a 20% match; 25% of the total match should be in volunteer hours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Must actively collaborate with other victim service providers in your service area</a:t>
            </a:r>
          </a:p>
          <a:p>
            <a:pPr eaLnBrk="1" hangingPunct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Must comply with federal laws and rules/guidelines regulating grants and the use of federal funds</a:t>
            </a: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OJP Financial Guide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OMB Circulars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en-US" sz="2200" dirty="0">
                <a:solidFill>
                  <a:schemeClr val="tx1"/>
                </a:solidFill>
                <a:latin typeface="+mn-lt"/>
              </a:rPr>
              <a:t>Can not discriminate when providing services </a:t>
            </a:r>
            <a:r>
              <a:rPr lang="en-US" altLang="en-US" sz="2200" dirty="0" smtClean="0">
                <a:solidFill>
                  <a:schemeClr val="tx1"/>
                </a:solidFill>
                <a:latin typeface="+mn-lt"/>
              </a:rPr>
              <a:t>to maintain </a:t>
            </a: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compliance with Civil Rights Requirements:</a:t>
            </a:r>
          </a:p>
          <a:p>
            <a:pPr lvl="1" eaLnBrk="1" hangingPunct="1">
              <a:lnSpc>
                <a:spcPct val="110000"/>
              </a:lnSpc>
              <a:spcBef>
                <a:spcPts val="0"/>
              </a:spcBef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EEOP, LEP, etc.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u="sng" dirty="0" smtClean="0"/>
          </a:p>
          <a:p>
            <a:pPr eaLnBrk="1" hangingPunct="1">
              <a:lnSpc>
                <a:spcPct val="90000"/>
              </a:lnSpc>
            </a:pPr>
            <a:endParaRPr lang="en-US" u="sng" dirty="0" smtClean="0"/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0137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/>
          </p:cNvSpPr>
          <p:nvPr>
            <p:ph type="title"/>
          </p:nvPr>
        </p:nvSpPr>
        <p:spPr>
          <a:xfrm>
            <a:off x="0" y="228601"/>
            <a:ext cx="9144000" cy="1219199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2">
                    <a:satMod val="130000"/>
                  </a:schemeClr>
                </a:solidFill>
              </a:rPr>
              <a:t>Eligibility Requirements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4800600"/>
          </a:xfrm>
        </p:spPr>
        <p:txBody>
          <a:bodyPr lIns="1371600" rIns="914400"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800" dirty="0" smtClean="0"/>
          </a:p>
          <a:p>
            <a:pPr marL="539496" indent="-4572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Direct services must also be provided to victims of federal crimes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0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539496" indent="-45720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Assist victims in applying for victims compensation</a:t>
            </a: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0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539496" indent="-45720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Cannot charge for services to victims </a:t>
            </a: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0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539496" indent="-4572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Maintain client confidentiality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96601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pPr>
              <a:defRPr/>
            </a:pPr>
            <a:r>
              <a:rPr lang="en-US" sz="4800" dirty="0" smtClean="0"/>
              <a:t>Who should apply?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1828800"/>
            <a:ext cx="9144000" cy="4343400"/>
          </a:xfrm>
        </p:spPr>
        <p:txBody>
          <a:bodyPr lIns="1371600" rIns="914400"/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Current VOCA </a:t>
            </a:r>
            <a:r>
              <a:rPr lang="en-US" altLang="en-US" dirty="0" err="1" smtClean="0">
                <a:solidFill>
                  <a:schemeClr val="tx1"/>
                </a:solidFill>
                <a:latin typeface="Palatino Linotype" panose="02040502050505030304" pitchFamily="18" charset="0"/>
              </a:rPr>
              <a:t>subgrantees</a:t>
            </a:r>
            <a:r>
              <a:rPr lang="en-US" alt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wishing to: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altLang="en-US" sz="2000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Add</a:t>
            </a:r>
            <a:r>
              <a:rPr lang="en-US" alt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new services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altLang="en-US" sz="2000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Expand</a:t>
            </a:r>
            <a:r>
              <a:rPr lang="en-US" alt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and/or </a:t>
            </a:r>
            <a:r>
              <a:rPr lang="en-US" altLang="en-US" sz="2000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enhance</a:t>
            </a:r>
            <a:r>
              <a:rPr lang="en-US" alt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current services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Eligible entities who previously or have not previously received VOCA funds who wish to provide victim services</a:t>
            </a:r>
            <a:endParaRPr lang="en-US" alt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0" indent="0" algn="ctr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altLang="en-US" b="1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Total Award Amount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altLang="en-US" i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$20,000,000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altLang="en-US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687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2">
                    <a:satMod val="130000"/>
                  </a:schemeClr>
                </a:solidFill>
              </a:rPr>
              <a:t>VOCA Priority Areas</a:t>
            </a:r>
            <a:endParaRPr lang="en-US" sz="4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53250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800600"/>
          </a:xfrm>
        </p:spPr>
        <p:txBody>
          <a:bodyPr lIns="2286000" rIns="914400"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Sexual Assault – 10%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Child Abuse &amp; Neglect – 10%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Domestic Violence – 10%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Previously Underserved – 10%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Culturally-Specific Communities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Community-Based Projects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Statewide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Other Underserved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Other – 60%</a:t>
            </a:r>
          </a:p>
          <a:p>
            <a:pPr lvl="1" eaLnBrk="1" hangingPunct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065274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0013"/>
          </a:xfrm>
        </p:spPr>
        <p:txBody>
          <a:bodyPr/>
          <a:lstStyle/>
          <a:p>
            <a:r>
              <a:rPr lang="en-US" sz="4800" dirty="0" smtClean="0"/>
              <a:t>Allocation Requirements</a:t>
            </a:r>
            <a:endParaRPr lang="en-US" sz="4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1147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 idx="4294967295"/>
          </p:nvPr>
        </p:nvSpPr>
        <p:spPr>
          <a:xfrm>
            <a:off x="0" y="381000"/>
            <a:ext cx="9144000" cy="990600"/>
          </a:xfrm>
        </p:spPr>
        <p:txBody>
          <a:bodyPr/>
          <a:lstStyle/>
          <a:p>
            <a:pPr eaLnBrk="1" hangingPunct="1"/>
            <a:r>
              <a:rPr lang="en-US" sz="4800" dirty="0" smtClean="0"/>
              <a:t>Why Program Reporting?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4294967295"/>
          </p:nvPr>
        </p:nvSpPr>
        <p:spPr>
          <a:xfrm>
            <a:off x="0" y="1981200"/>
            <a:ext cx="9144000" cy="3733800"/>
          </a:xfrm>
        </p:spPr>
        <p:txBody>
          <a:bodyPr lIns="914400" rIns="914400"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All Federal funding sources require reporting for three basic reasons:</a:t>
            </a:r>
          </a:p>
          <a:p>
            <a:pPr lvl="2" eaLnBrk="1" hangingPunct="1">
              <a:buFont typeface="Arial" charset="0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Monitoring use of funds</a:t>
            </a:r>
          </a:p>
          <a:p>
            <a:pPr lvl="2" eaLnBrk="1" hangingPunct="1">
              <a:buFont typeface="Arial" charset="0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Assessment of progress</a:t>
            </a:r>
          </a:p>
          <a:p>
            <a:pPr lvl="2" eaLnBrk="1" hangingPunct="1">
              <a:buFont typeface="Arial" charset="0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Improvement assistance</a:t>
            </a:r>
          </a:p>
          <a:p>
            <a:pPr lvl="2" eaLnBrk="1" hangingPunct="1">
              <a:buFont typeface="Arial" charset="0"/>
              <a:buAutoNum type="arabicPeriod"/>
            </a:pPr>
            <a:endParaRPr lang="en-US" sz="2400" dirty="0" smtClean="0">
              <a:solidFill>
                <a:schemeClr val="tx1"/>
              </a:solidFill>
              <a:latin typeface="+mn-lt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i="1" dirty="0" smtClean="0">
                <a:solidFill>
                  <a:schemeClr val="tx1"/>
                </a:solidFill>
                <a:latin typeface="+mn-lt"/>
              </a:rPr>
              <a:t>Reporting makes the case for continued/increased funding</a:t>
            </a:r>
          </a:p>
        </p:txBody>
      </p:sp>
    </p:spTree>
    <p:extLst>
      <p:ext uri="{BB962C8B-B14F-4D97-AF65-F5344CB8AC3E}">
        <p14:creationId xmlns:p14="http://schemas.microsoft.com/office/powerpoint/2010/main" val="4055339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14400"/>
            <a:ext cx="8153400" cy="1143000"/>
          </a:xfrm>
        </p:spPr>
        <p:txBody>
          <a:bodyPr anchor="ctr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/>
              <a:t>VSSR </a:t>
            </a:r>
            <a:r>
              <a:rPr lang="en-US" sz="4800" dirty="0" smtClean="0"/>
              <a:t>Deadlines</a:t>
            </a:r>
            <a:endParaRPr lang="en-US" sz="4800" dirty="0" smtClean="0">
              <a:solidFill>
                <a:schemeClr val="tx1"/>
              </a:solidFill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457200" y="1920875"/>
            <a:ext cx="4038600" cy="1127125"/>
          </a:xfrm>
        </p:spPr>
        <p:txBody>
          <a:bodyPr anchor="b"/>
          <a:lstStyle/>
          <a:p>
            <a:pPr algn="ctr" eaLnBrk="1" hangingPunct="1"/>
            <a:endParaRPr lang="en-US" dirty="0" smtClean="0">
              <a:solidFill>
                <a:schemeClr val="tx2"/>
              </a:solidFill>
            </a:endParaRPr>
          </a:p>
          <a:p>
            <a:pPr algn="ctr" eaLnBrk="1" hangingPunct="1"/>
            <a:endParaRPr lang="en-US" dirty="0" smtClean="0">
              <a:solidFill>
                <a:schemeClr val="tx2"/>
              </a:solidFill>
            </a:endParaRPr>
          </a:p>
        </p:txBody>
      </p:sp>
      <p:sp>
        <p:nvSpPr>
          <p:cNvPr id="65541" name="Text Box 7"/>
          <p:cNvSpPr txBox="1">
            <a:spLocks noChangeArrowheads="1"/>
          </p:cNvSpPr>
          <p:nvPr/>
        </p:nvSpPr>
        <p:spPr bwMode="auto">
          <a:xfrm>
            <a:off x="4648200" y="4495800"/>
            <a:ext cx="4191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prstClr val="black"/>
              </a:buClr>
              <a:buSzPct val="75000"/>
              <a:buFont typeface="Wingdings" pitchFamily="2" charset="2"/>
              <a:buNone/>
            </a:pPr>
            <a:endParaRPr lang="en-US" sz="2100" b="1">
              <a:solidFill>
                <a:srgbClr val="646B86"/>
              </a:solidFill>
              <a:latin typeface="Times New Roman" pitchFamily="18" charset="0"/>
            </a:endParaRPr>
          </a:p>
          <a:p>
            <a:pPr eaLnBrk="1" hangingPunct="1"/>
            <a:endParaRPr lang="en-US" sz="21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7" name="Content Placeholder 6"/>
          <p:cNvSpPr txBox="1">
            <a:spLocks/>
          </p:cNvSpPr>
          <p:nvPr/>
        </p:nvSpPr>
        <p:spPr bwMode="auto">
          <a:xfrm>
            <a:off x="457200" y="2590800"/>
            <a:ext cx="8534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z="2000" dirty="0" smtClean="0">
              <a:solidFill>
                <a:prstClr val="black"/>
              </a:solidFill>
              <a:latin typeface="Constantia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006016"/>
              </p:ext>
            </p:extLst>
          </p:nvPr>
        </p:nvGraphicFramePr>
        <p:xfrm>
          <a:off x="609600" y="2895600"/>
          <a:ext cx="7772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3124200"/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Quarter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Reporting</a:t>
                      </a:r>
                      <a:r>
                        <a:rPr lang="en-US" baseline="0" dirty="0" smtClean="0"/>
                        <a:t> Period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Due Date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Quarter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October 1 - December 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January 30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Quarter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January 1 - March 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April 30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Quarter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April 1 - June 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July 30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Quarter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July 1 - September 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October 30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8365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14400"/>
            <a:ext cx="8077200" cy="1143000"/>
          </a:xfrm>
        </p:spPr>
        <p:txBody>
          <a:bodyPr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/>
              <a:t>OPM Deadlines</a:t>
            </a:r>
            <a:endParaRPr lang="en-US" sz="4800" dirty="0" smtClean="0">
              <a:solidFill>
                <a:schemeClr val="tx1"/>
              </a:solidFill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457200" y="1920875"/>
            <a:ext cx="4038600" cy="1127125"/>
          </a:xfrm>
        </p:spPr>
        <p:txBody>
          <a:bodyPr anchor="b"/>
          <a:lstStyle/>
          <a:p>
            <a:pPr algn="ctr" eaLnBrk="1" hangingPunct="1"/>
            <a:endParaRPr lang="en-US" dirty="0" smtClean="0">
              <a:solidFill>
                <a:schemeClr val="tx2"/>
              </a:solidFill>
            </a:endParaRPr>
          </a:p>
          <a:p>
            <a:pPr algn="ctr" eaLnBrk="1" hangingPunct="1"/>
            <a:endParaRPr lang="en-US" dirty="0" smtClean="0">
              <a:solidFill>
                <a:schemeClr val="tx2"/>
              </a:solidFill>
            </a:endParaRPr>
          </a:p>
        </p:txBody>
      </p:sp>
      <p:sp>
        <p:nvSpPr>
          <p:cNvPr id="65541" name="Text Box 7"/>
          <p:cNvSpPr txBox="1">
            <a:spLocks noChangeArrowheads="1"/>
          </p:cNvSpPr>
          <p:nvPr/>
        </p:nvSpPr>
        <p:spPr bwMode="auto">
          <a:xfrm>
            <a:off x="4648200" y="4495800"/>
            <a:ext cx="4191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prstClr val="black"/>
              </a:buClr>
              <a:buSzPct val="75000"/>
              <a:buFont typeface="Wingdings" pitchFamily="2" charset="2"/>
              <a:buNone/>
            </a:pPr>
            <a:endParaRPr lang="en-US" sz="2100" b="1">
              <a:solidFill>
                <a:srgbClr val="646B86"/>
              </a:solidFill>
              <a:latin typeface="Times New Roman" pitchFamily="18" charset="0"/>
            </a:endParaRPr>
          </a:p>
          <a:p>
            <a:pPr eaLnBrk="1" hangingPunct="1"/>
            <a:endParaRPr lang="en-US" sz="21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7" name="Content Placeholder 6"/>
          <p:cNvSpPr txBox="1">
            <a:spLocks/>
          </p:cNvSpPr>
          <p:nvPr/>
        </p:nvSpPr>
        <p:spPr bwMode="auto">
          <a:xfrm>
            <a:off x="457200" y="2378075"/>
            <a:ext cx="8534400" cy="394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z="2000" dirty="0" smtClean="0">
              <a:solidFill>
                <a:prstClr val="black"/>
              </a:solidFill>
              <a:latin typeface="Constantia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58679"/>
              </p:ext>
            </p:extLst>
          </p:nvPr>
        </p:nvGraphicFramePr>
        <p:xfrm>
          <a:off x="609600" y="2895600"/>
          <a:ext cx="7772400" cy="1112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62200"/>
                <a:gridCol w="3200400"/>
                <a:gridCol w="220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Period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Reporting</a:t>
                      </a:r>
                      <a:r>
                        <a:rPr lang="en-US" baseline="0" dirty="0" smtClean="0"/>
                        <a:t> Period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Due Date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Period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kern="1200" dirty="0" smtClean="0"/>
                        <a:t>November</a:t>
                      </a:r>
                      <a:r>
                        <a:rPr kumimoji="0" lang="en-US" kern="1200" baseline="0" dirty="0" smtClean="0"/>
                        <a:t> 1</a:t>
                      </a:r>
                      <a:r>
                        <a:rPr kumimoji="0" lang="en-US" kern="1200" dirty="0" smtClean="0"/>
                        <a:t> -  April 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1" kern="1200" dirty="0" smtClean="0"/>
                        <a:t>May 30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Period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kern="1200" dirty="0" smtClean="0"/>
                        <a:t>May 1 – October 31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b="1" kern="1200" dirty="0" smtClean="0"/>
                        <a:t>November 30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8167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990599"/>
          </a:xfrm>
        </p:spPr>
        <p:txBody>
          <a:bodyPr/>
          <a:lstStyle/>
          <a:p>
            <a:r>
              <a:rPr lang="en-US" sz="4800" b="1" dirty="0" smtClean="0"/>
              <a:t>Agenda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1752600"/>
            <a:ext cx="6400800" cy="4267200"/>
          </a:xfrm>
        </p:spPr>
        <p:txBody>
          <a:bodyPr>
            <a:normAutofit/>
          </a:bodyPr>
          <a:lstStyle/>
          <a:p>
            <a:pPr marL="914400" indent="-914400" algn="l">
              <a:lnSpc>
                <a:spcPct val="90000"/>
              </a:lnSpc>
              <a:buFont typeface="+mj-lt"/>
              <a:buAutoNum type="romanUcPeriod"/>
            </a:pPr>
            <a:r>
              <a:rPr lang="en-US" dirty="0" smtClean="0">
                <a:solidFill>
                  <a:schemeClr val="tx1"/>
                </a:solidFill>
              </a:rPr>
              <a:t>Welcome</a:t>
            </a:r>
            <a:endParaRPr lang="en-US" dirty="0">
              <a:solidFill>
                <a:schemeClr val="tx1"/>
              </a:solidFill>
            </a:endParaRPr>
          </a:p>
          <a:p>
            <a:pPr marL="914400" indent="-914400" algn="l">
              <a:lnSpc>
                <a:spcPct val="90000"/>
              </a:lnSpc>
              <a:buFont typeface="+mj-lt"/>
              <a:buAutoNum type="romanUcPeriod"/>
            </a:pPr>
            <a:r>
              <a:rPr lang="en-US" dirty="0">
                <a:solidFill>
                  <a:schemeClr val="tx1"/>
                </a:solidFill>
              </a:rPr>
              <a:t>Introductions</a:t>
            </a:r>
          </a:p>
          <a:p>
            <a:pPr marL="914400" indent="-914400" algn="l">
              <a:lnSpc>
                <a:spcPct val="90000"/>
              </a:lnSpc>
              <a:buFont typeface="+mj-lt"/>
              <a:buAutoNum type="romanUcPeriod"/>
            </a:pPr>
            <a:r>
              <a:rPr lang="en-US" dirty="0">
                <a:solidFill>
                  <a:schemeClr val="tx1"/>
                </a:solidFill>
              </a:rPr>
              <a:t>Overview of VOCA</a:t>
            </a:r>
          </a:p>
          <a:p>
            <a:pPr marL="914400" indent="-914400" algn="l">
              <a:lnSpc>
                <a:spcPct val="90000"/>
              </a:lnSpc>
              <a:buFont typeface="+mj-lt"/>
              <a:buAutoNum type="romanUcPeriod"/>
            </a:pPr>
            <a:r>
              <a:rPr lang="en-US" dirty="0">
                <a:solidFill>
                  <a:schemeClr val="tx1"/>
                </a:solidFill>
              </a:rPr>
              <a:t>Eligibility</a:t>
            </a:r>
          </a:p>
          <a:p>
            <a:pPr marL="914400" indent="-914400" algn="l">
              <a:lnSpc>
                <a:spcPct val="90000"/>
              </a:lnSpc>
              <a:buFont typeface="+mj-lt"/>
              <a:buAutoNum type="romanUcPeriod"/>
            </a:pPr>
            <a:r>
              <a:rPr lang="en-US" dirty="0">
                <a:solidFill>
                  <a:schemeClr val="tx1"/>
                </a:solidFill>
              </a:rPr>
              <a:t>Grant Awards</a:t>
            </a:r>
            <a:endParaRPr lang="en-US" b="1" dirty="0">
              <a:solidFill>
                <a:schemeClr val="tx1"/>
              </a:solidFill>
            </a:endParaRPr>
          </a:p>
          <a:p>
            <a:pPr marL="914400" indent="-914400" algn="l">
              <a:lnSpc>
                <a:spcPct val="90000"/>
              </a:lnSpc>
              <a:buFont typeface="+mj-lt"/>
              <a:buAutoNum type="romanUcPeriod"/>
            </a:pPr>
            <a:r>
              <a:rPr lang="en-US" dirty="0">
                <a:solidFill>
                  <a:schemeClr val="tx1"/>
                </a:solidFill>
              </a:rPr>
              <a:t>Reporting Requirements</a:t>
            </a:r>
          </a:p>
          <a:p>
            <a:pPr marL="914400" indent="-914400" algn="l">
              <a:lnSpc>
                <a:spcPct val="90000"/>
              </a:lnSpc>
              <a:buFont typeface="+mj-lt"/>
              <a:buAutoNum type="romanUcPeriod"/>
            </a:pPr>
            <a:r>
              <a:rPr lang="en-US" dirty="0">
                <a:solidFill>
                  <a:schemeClr val="tx1"/>
                </a:solidFill>
              </a:rPr>
              <a:t>Match and Other Requirements</a:t>
            </a:r>
          </a:p>
          <a:p>
            <a:pPr marL="914400" indent="-914400" algn="l">
              <a:lnSpc>
                <a:spcPct val="90000"/>
              </a:lnSpc>
              <a:buFont typeface="+mj-lt"/>
              <a:buAutoNum type="romanUcPeriod"/>
            </a:pPr>
            <a:r>
              <a:rPr lang="en-US" dirty="0">
                <a:solidFill>
                  <a:schemeClr val="tx1"/>
                </a:solidFill>
              </a:rPr>
              <a:t>Completing the Application</a:t>
            </a:r>
          </a:p>
          <a:p>
            <a:pPr marL="914400" indent="-914400" algn="l">
              <a:lnSpc>
                <a:spcPct val="90000"/>
              </a:lnSpc>
              <a:buFont typeface="+mj-lt"/>
              <a:buAutoNum type="romanUcPeriod"/>
            </a:pPr>
            <a:r>
              <a:rPr lang="en-US" dirty="0">
                <a:solidFill>
                  <a:schemeClr val="tx1"/>
                </a:solidFill>
              </a:rPr>
              <a:t>Timeline</a:t>
            </a:r>
          </a:p>
          <a:p>
            <a:pPr marL="914400" indent="-914400" algn="l">
              <a:lnSpc>
                <a:spcPct val="90000"/>
              </a:lnSpc>
              <a:buFont typeface="+mj-lt"/>
              <a:buAutoNum type="romanUcPeriod"/>
            </a:pPr>
            <a:r>
              <a:rPr lang="en-US" dirty="0">
                <a:solidFill>
                  <a:schemeClr val="tx1"/>
                </a:solidFill>
              </a:rPr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3017455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9525" y="457200"/>
            <a:ext cx="9144000" cy="3124199"/>
          </a:xfrm>
        </p:spPr>
        <p:txBody>
          <a:bodyPr lIns="0" rIns="0"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endParaRPr lang="en-US" sz="1000" dirty="0" smtClean="0"/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sz="4800" dirty="0" err="1" smtClean="0">
                <a:solidFill>
                  <a:schemeClr val="tx2"/>
                </a:solidFill>
                <a:latin typeface="Palatino Linotype" panose="02040502050505030304" pitchFamily="18" charset="0"/>
                <a:ea typeface="+mj-ea"/>
                <a:cs typeface="+mj-cs"/>
              </a:rPr>
              <a:t>Subgrant</a:t>
            </a:r>
            <a:r>
              <a:rPr lang="en-US" sz="4800" dirty="0" smtClean="0">
                <a:solidFill>
                  <a:schemeClr val="tx2"/>
                </a:solidFill>
                <a:latin typeface="Palatino Linotype" panose="02040502050505030304" pitchFamily="18" charset="0"/>
                <a:ea typeface="+mj-ea"/>
                <a:cs typeface="+mj-cs"/>
              </a:rPr>
              <a:t> </a:t>
            </a:r>
            <a:r>
              <a:rPr lang="en-US" sz="4800" dirty="0">
                <a:solidFill>
                  <a:schemeClr val="tx2"/>
                </a:solidFill>
                <a:latin typeface="Palatino Linotype" panose="02040502050505030304" pitchFamily="18" charset="0"/>
                <a:ea typeface="+mj-ea"/>
                <a:cs typeface="+mj-cs"/>
              </a:rPr>
              <a:t>Expenditure Reports (SER) </a:t>
            </a:r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>
              <a:latin typeface="+mn-lt"/>
            </a:endParaRPr>
          </a:p>
          <a:p>
            <a:pPr marL="0" indent="0" algn="ctr" eaLnBrk="1" hangingPunct="1">
              <a:buNone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Monthly - due 15 days after end of month</a:t>
            </a:r>
          </a:p>
          <a:p>
            <a:pPr marL="0" indent="0" algn="ctr" eaLnBrk="1" hangingPunct="1"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or</a:t>
            </a:r>
          </a:p>
          <a:p>
            <a:pPr marL="0" indent="0" algn="ctr" eaLnBrk="1" hangingPunct="1">
              <a:buNone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Quarterly – due 30 days after end of the quarter</a:t>
            </a:r>
          </a:p>
          <a:p>
            <a:endParaRPr lang="en-US" sz="20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173204"/>
              </p:ext>
            </p:extLst>
          </p:nvPr>
        </p:nvGraphicFramePr>
        <p:xfrm>
          <a:off x="990600" y="3810000"/>
          <a:ext cx="7010400" cy="1828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33600"/>
                <a:gridCol w="2895600"/>
                <a:gridCol w="1981200"/>
              </a:tblGrid>
              <a:tr h="327152">
                <a:tc>
                  <a:txBody>
                    <a:bodyPr/>
                    <a:lstStyle/>
                    <a:p>
                      <a:r>
                        <a:rPr lang="en-US" dirty="0" smtClean="0"/>
                        <a:t>Quarter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Reporting</a:t>
                      </a:r>
                      <a:r>
                        <a:rPr lang="en-US" baseline="0" dirty="0" smtClean="0"/>
                        <a:t> Period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Due Date</a:t>
                      </a:r>
                      <a:endParaRPr lang="en-US" dirty="0"/>
                    </a:p>
                  </a:txBody>
                  <a:tcPr/>
                </a:tc>
              </a:tr>
              <a:tr h="327152">
                <a:tc>
                  <a:txBody>
                    <a:bodyPr/>
                    <a:lstStyle/>
                    <a:p>
                      <a:r>
                        <a:rPr lang="en-US" dirty="0" smtClean="0"/>
                        <a:t>Quarter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January – March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April 30</a:t>
                      </a:r>
                      <a:endParaRPr lang="en-US" dirty="0"/>
                    </a:p>
                  </a:txBody>
                  <a:tcPr/>
                </a:tc>
              </a:tr>
              <a:tr h="327152">
                <a:tc>
                  <a:txBody>
                    <a:bodyPr/>
                    <a:lstStyle/>
                    <a:p>
                      <a:r>
                        <a:rPr lang="en-US" dirty="0" smtClean="0"/>
                        <a:t>Quarter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April – June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July 30</a:t>
                      </a:r>
                      <a:endParaRPr lang="en-US" dirty="0"/>
                    </a:p>
                  </a:txBody>
                  <a:tcPr/>
                </a:tc>
              </a:tr>
              <a:tr h="327152">
                <a:tc>
                  <a:txBody>
                    <a:bodyPr/>
                    <a:lstStyle/>
                    <a:p>
                      <a:r>
                        <a:rPr lang="en-US" dirty="0" smtClean="0"/>
                        <a:t>Quarter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July – September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October 30</a:t>
                      </a:r>
                      <a:endParaRPr lang="en-US" dirty="0"/>
                    </a:p>
                  </a:txBody>
                  <a:tcPr/>
                </a:tc>
              </a:tr>
              <a:tr h="327152">
                <a:tc>
                  <a:txBody>
                    <a:bodyPr/>
                    <a:lstStyle/>
                    <a:p>
                      <a:r>
                        <a:rPr lang="en-US" dirty="0" smtClean="0"/>
                        <a:t>Quarter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October - December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January 30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96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791200"/>
          </a:xfrm>
        </p:spPr>
        <p:txBody>
          <a:bodyPr>
            <a:normAutofit/>
          </a:bodyPr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sz="4800" dirty="0" err="1" smtClean="0">
                <a:solidFill>
                  <a:schemeClr val="tx2"/>
                </a:solidFill>
                <a:latin typeface="Palatino Linotype" panose="02040502050505030304" pitchFamily="18" charset="0"/>
                <a:ea typeface="+mj-ea"/>
                <a:cs typeface="+mj-cs"/>
              </a:rPr>
              <a:t>Subgrant</a:t>
            </a:r>
            <a:r>
              <a:rPr lang="en-US" sz="4800" dirty="0" smtClean="0">
                <a:solidFill>
                  <a:schemeClr val="tx2"/>
                </a:solidFill>
                <a:latin typeface="Palatino Linotype" panose="02040502050505030304" pitchFamily="18" charset="0"/>
                <a:ea typeface="+mj-ea"/>
                <a:cs typeface="+mj-cs"/>
              </a:rPr>
              <a:t> </a:t>
            </a:r>
            <a:r>
              <a:rPr lang="en-US" sz="4800" dirty="0">
                <a:solidFill>
                  <a:schemeClr val="tx2"/>
                </a:solidFill>
                <a:latin typeface="Palatino Linotype" panose="02040502050505030304" pitchFamily="18" charset="0"/>
                <a:ea typeface="+mj-ea"/>
                <a:cs typeface="+mj-cs"/>
              </a:rPr>
              <a:t>Adjustment Requests (SAR</a:t>
            </a:r>
            <a:r>
              <a:rPr lang="en-US" sz="4800" dirty="0" smtClean="0">
                <a:solidFill>
                  <a:schemeClr val="tx2"/>
                </a:solidFill>
                <a:latin typeface="Palatino Linotype" panose="02040502050505030304" pitchFamily="18" charset="0"/>
                <a:ea typeface="+mj-ea"/>
                <a:cs typeface="+mj-cs"/>
              </a:rPr>
              <a:t>)</a:t>
            </a:r>
          </a:p>
          <a:p>
            <a:pPr marL="0" indent="0" eaLnBrk="1" hangingPunct="1">
              <a:buNone/>
            </a:pPr>
            <a:endParaRPr lang="en-US" sz="1000" dirty="0" smtClean="0">
              <a:latin typeface="+mn-lt"/>
            </a:endParaRPr>
          </a:p>
          <a:p>
            <a:pPr marL="1257300" eaLnBrk="1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Required when there is a change in:</a:t>
            </a:r>
          </a:p>
          <a:p>
            <a:pPr marL="1600200" lvl="1" indent="-342900" eaLnBrk="1" hangingPunct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The budget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1600200" lvl="1" indent="-342900" eaLnBrk="1" hangingPunct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Project personnel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1600200" lvl="1" indent="-342900" eaLnBrk="1" hangingPunct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The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percentage of time charged to the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grant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1600200" lvl="1" indent="-342900" eaLnBrk="1" hangingPunct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The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goals,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objectives,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or services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provided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1600200" lvl="1" indent="-342900" eaLnBrk="1" hangingPunct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The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project period</a:t>
            </a:r>
          </a:p>
          <a:p>
            <a:pPr marL="1257300" eaLnBrk="1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All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requests should be submitted no later than 14 calendar days after the effective date of the change</a:t>
            </a:r>
          </a:p>
          <a:p>
            <a:pPr eaLnBrk="1" hangingPunct="1">
              <a:buFont typeface="Wingdings" pitchFamily="2" charset="2"/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20513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6043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2">
                    <a:satMod val="130000"/>
                  </a:schemeClr>
                </a:solidFill>
              </a:rPr>
              <a:t>Application Checklist</a:t>
            </a:r>
            <a:endParaRPr lang="en-US" sz="4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1442" name="Content Placeholder 2"/>
          <p:cNvSpPr>
            <a:spLocks noGrp="1"/>
          </p:cNvSpPr>
          <p:nvPr>
            <p:ph sz="half" idx="2"/>
          </p:nvPr>
        </p:nvSpPr>
        <p:spPr>
          <a:xfrm>
            <a:off x="838200" y="1295400"/>
            <a:ext cx="7620000" cy="5105400"/>
          </a:xfrm>
        </p:spPr>
        <p:txBody>
          <a:bodyPr>
            <a:normAutofit fontScale="92500"/>
          </a:bodyPr>
          <a:lstStyle/>
          <a:p>
            <a:pPr marL="457200" indent="-457200" eaLnBrk="1" hangingPunct="1">
              <a:buFont typeface="+mj-lt"/>
              <a:buAutoNum type="alphaUcPeriod"/>
            </a:pPr>
            <a:r>
              <a:rPr lang="en-US" sz="2600" b="1" dirty="0" smtClean="0">
                <a:solidFill>
                  <a:schemeClr val="tx1"/>
                </a:solidFill>
                <a:latin typeface="+mn-lt"/>
              </a:rPr>
              <a:t>Project Narrative </a:t>
            </a:r>
            <a:r>
              <a:rPr lang="en-US" sz="1900" dirty="0" smtClean="0">
                <a:solidFill>
                  <a:schemeClr val="tx1"/>
                </a:solidFill>
                <a:latin typeface="+mn-lt"/>
              </a:rPr>
              <a:t>(not to exceed 12-pages)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Project Description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Needs Statement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Project Goals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Project Activities and Services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Resources Needed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Evaluation Plan</a:t>
            </a:r>
          </a:p>
          <a:p>
            <a:pPr marL="457200" indent="-457200" eaLnBrk="1" hangingPunct="1">
              <a:buFont typeface="Wingdings 2" pitchFamily="18" charset="2"/>
              <a:buAutoNum type="alphaUcPeriod" startAt="2"/>
            </a:pPr>
            <a:r>
              <a:rPr lang="en-US" sz="2600" b="1" dirty="0" smtClean="0">
                <a:solidFill>
                  <a:schemeClr val="tx1"/>
                </a:solidFill>
                <a:latin typeface="+mn-lt"/>
              </a:rPr>
              <a:t>Detailed Budget Worksheet</a:t>
            </a:r>
          </a:p>
          <a:p>
            <a:pPr marL="457200" indent="-457200" eaLnBrk="1" hangingPunct="1">
              <a:buFont typeface="Wingdings 2" pitchFamily="18" charset="2"/>
              <a:buAutoNum type="alphaUcPeriod" startAt="2"/>
            </a:pPr>
            <a:r>
              <a:rPr lang="en-US" sz="2600" b="1" dirty="0" smtClean="0">
                <a:solidFill>
                  <a:schemeClr val="tx1"/>
                </a:solidFill>
                <a:latin typeface="+mn-lt"/>
              </a:rPr>
              <a:t>Supporting Documentation for Budgeted Items </a:t>
            </a:r>
          </a:p>
          <a:p>
            <a:pPr marL="457200" indent="-457200" eaLnBrk="1" hangingPunct="1">
              <a:buFont typeface="Wingdings 2" pitchFamily="18" charset="2"/>
              <a:buAutoNum type="alphaUcPeriod" startAt="2"/>
            </a:pPr>
            <a:r>
              <a:rPr lang="en-US" sz="2600" b="1" dirty="0" smtClean="0">
                <a:solidFill>
                  <a:schemeClr val="tx1"/>
                </a:solidFill>
                <a:latin typeface="+mn-lt"/>
              </a:rPr>
              <a:t>Documentation of Non-Profit Status</a:t>
            </a:r>
          </a:p>
          <a:p>
            <a:pPr marL="457200" indent="-457200" eaLnBrk="1" hangingPunct="1">
              <a:buFont typeface="Wingdings 2" pitchFamily="18" charset="2"/>
              <a:buAutoNum type="alphaUcPeriod" startAt="2"/>
            </a:pPr>
            <a:r>
              <a:rPr lang="en-US" sz="2600" b="1" dirty="0" smtClean="0">
                <a:solidFill>
                  <a:schemeClr val="tx1"/>
                </a:solidFill>
                <a:latin typeface="+mn-lt"/>
              </a:rPr>
              <a:t>Organizational Chart (Structure)</a:t>
            </a:r>
          </a:p>
          <a:p>
            <a:pPr marL="457200" indent="-457200" eaLnBrk="1" hangingPunct="1">
              <a:buFont typeface="Wingdings 2" pitchFamily="18" charset="2"/>
              <a:buAutoNum type="alphaUcPeriod" startAt="2"/>
            </a:pPr>
            <a:r>
              <a:rPr lang="en-US" sz="2600" b="1" dirty="0" smtClean="0">
                <a:solidFill>
                  <a:schemeClr val="tx1"/>
                </a:solidFill>
                <a:latin typeface="+mn-lt"/>
              </a:rPr>
              <a:t>Other Documents (submit as one file)</a:t>
            </a:r>
          </a:p>
        </p:txBody>
      </p:sp>
    </p:spTree>
    <p:extLst>
      <p:ext uri="{BB962C8B-B14F-4D97-AF65-F5344CB8AC3E}">
        <p14:creationId xmlns:p14="http://schemas.microsoft.com/office/powerpoint/2010/main" val="198946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199"/>
            <a:ext cx="9144000" cy="10001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2">
                    <a:satMod val="130000"/>
                  </a:schemeClr>
                </a:solidFill>
              </a:rPr>
              <a:t>Applying for Multiple Grants </a:t>
            </a:r>
            <a:endParaRPr lang="en-US" sz="4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7315200" cy="3657600"/>
          </a:xfrm>
        </p:spPr>
        <p:txBody>
          <a:bodyPr>
            <a:normAutofit/>
          </a:bodyPr>
          <a:lstStyle/>
          <a:p>
            <a:pPr marL="425196" eaLnBrk="1" fontAlgn="auto" hangingPunct="1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You will be considered separately for each grant for which you apply </a:t>
            </a:r>
          </a:p>
          <a:p>
            <a:pPr marL="425196" eaLnBrk="1" fontAlgn="auto" hangingPunct="1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You may be awarded all, some, or none of the grants for which you apply</a:t>
            </a:r>
          </a:p>
          <a:p>
            <a:pPr marL="425196" eaLnBrk="1" fontAlgn="auto" hangingPunct="1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Be careful of the grant eligibility requirements</a:t>
            </a:r>
          </a:p>
        </p:txBody>
      </p:sp>
    </p:spTree>
    <p:extLst>
      <p:ext uri="{BB962C8B-B14F-4D97-AF65-F5344CB8AC3E}">
        <p14:creationId xmlns:p14="http://schemas.microsoft.com/office/powerpoint/2010/main" val="303572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8842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2">
                    <a:satMod val="130000"/>
                  </a:schemeClr>
                </a:solidFill>
              </a:rPr>
              <a:t>Project Narrative</a:t>
            </a:r>
            <a:endParaRPr lang="en-US" sz="4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800600"/>
          </a:xfrm>
        </p:spPr>
        <p:txBody>
          <a:bodyPr lIns="1828800" rIns="1371600">
            <a:normAutofit/>
          </a:bodyPr>
          <a:lstStyle/>
          <a:p>
            <a:pPr marL="368046" indent="-28575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chemeClr val="tx1"/>
                </a:solidFill>
                <a:latin typeface="+mn-lt"/>
              </a:rPr>
              <a:t>Section 1: Project Description</a:t>
            </a:r>
          </a:p>
          <a:p>
            <a:pPr marL="640080" lvl="1" indent="-237744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Agency basic information</a:t>
            </a:r>
          </a:p>
          <a:p>
            <a:pPr marL="640080" lvl="1" indent="-237744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Target area and population</a:t>
            </a:r>
          </a:p>
          <a:p>
            <a:pPr marL="640080" lvl="1" indent="-237744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Multi-Disciplinary and/or Community Response Teams</a:t>
            </a:r>
          </a:p>
          <a:p>
            <a:pPr marL="640080" lvl="1" indent="-237744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Language Access Plan</a:t>
            </a:r>
          </a:p>
          <a:p>
            <a:pPr marL="640080" lvl="1" indent="-237744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Credentials/Accolades </a:t>
            </a:r>
          </a:p>
        </p:txBody>
      </p:sp>
    </p:spTree>
    <p:extLst>
      <p:ext uri="{BB962C8B-B14F-4D97-AF65-F5344CB8AC3E}">
        <p14:creationId xmlns:p14="http://schemas.microsoft.com/office/powerpoint/2010/main" val="1671119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8842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2">
                    <a:satMod val="130000"/>
                  </a:schemeClr>
                </a:solidFill>
              </a:rPr>
              <a:t>Project Narrative</a:t>
            </a:r>
            <a:endParaRPr lang="en-US" sz="4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9525" y="1752600"/>
            <a:ext cx="9144000" cy="4724400"/>
          </a:xfrm>
        </p:spPr>
        <p:txBody>
          <a:bodyPr lIns="1828800" rIns="1371600">
            <a:normAutofit/>
          </a:bodyPr>
          <a:lstStyle/>
          <a:p>
            <a:pPr marL="368046" indent="-28575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chemeClr val="tx1"/>
                </a:solidFill>
                <a:latin typeface="+mn-lt"/>
              </a:rPr>
              <a:t>Section 2: Needs Statement</a:t>
            </a:r>
          </a:p>
          <a:p>
            <a:pPr marL="640080" lvl="1" indent="-237744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Identify specific gaps/problems with supporting data</a:t>
            </a:r>
          </a:p>
          <a:p>
            <a:pPr marL="640080" lvl="1" indent="-237744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Discuss how the project will meet needs of target population</a:t>
            </a:r>
          </a:p>
          <a:p>
            <a:pPr marL="640080" lvl="1" indent="-237744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Discuss any changes to agency scope/activities/services </a:t>
            </a:r>
          </a:p>
        </p:txBody>
      </p:sp>
    </p:spTree>
    <p:extLst>
      <p:ext uri="{BB962C8B-B14F-4D97-AF65-F5344CB8AC3E}">
        <p14:creationId xmlns:p14="http://schemas.microsoft.com/office/powerpoint/2010/main" val="320488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8842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2">
                    <a:satMod val="130000"/>
                  </a:schemeClr>
                </a:solidFill>
              </a:rPr>
              <a:t>Project Narrative</a:t>
            </a:r>
            <a:endParaRPr lang="en-US" sz="4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648200"/>
          </a:xfrm>
        </p:spPr>
        <p:txBody>
          <a:bodyPr lIns="1828800" rIns="1371600">
            <a:normAutofit/>
          </a:bodyPr>
          <a:lstStyle/>
          <a:p>
            <a:pPr marL="368046" indent="-28575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chemeClr val="tx1"/>
                </a:solidFill>
                <a:latin typeface="+mn-lt"/>
              </a:rPr>
              <a:t>Section 3: Project Goals</a:t>
            </a:r>
          </a:p>
          <a:p>
            <a:pPr marL="640080" lvl="1" indent="-237744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State and explain project goals</a:t>
            </a:r>
          </a:p>
          <a:p>
            <a:pPr marL="640080" lvl="1" indent="-237744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Discuss expected impact of project goals</a:t>
            </a:r>
          </a:p>
          <a:p>
            <a:pPr marL="640080" lvl="1" indent="-237744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Describe specific, measurable, action-oriented, reasonable, and time-sensitive performance indicators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7665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8842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2">
                    <a:satMod val="130000"/>
                  </a:schemeClr>
                </a:solidFill>
              </a:rPr>
              <a:t>Project Narrative</a:t>
            </a:r>
            <a:endParaRPr lang="en-US" sz="4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5538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495800"/>
          </a:xfrm>
        </p:spPr>
        <p:txBody>
          <a:bodyPr lIns="1828800" rIns="914400">
            <a:normAutofit/>
          </a:bodyPr>
          <a:lstStyle/>
          <a:p>
            <a:pPr marL="368046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</a:rPr>
              <a:t>Section 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4: Project Activities and Services</a:t>
            </a: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640080" lvl="1" indent="-237744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Describe the intended service delivery plan</a:t>
            </a:r>
            <a:endParaRPr lang="en-US" sz="2200" dirty="0">
              <a:solidFill>
                <a:schemeClr val="tx1"/>
              </a:solidFill>
              <a:latin typeface="+mn-lt"/>
            </a:endParaRPr>
          </a:p>
          <a:p>
            <a:pPr marL="640080" lvl="1" indent="-237744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Outline personnel responsibilities to roll out the plan</a:t>
            </a:r>
            <a:endParaRPr lang="en-US" sz="2200" dirty="0">
              <a:solidFill>
                <a:schemeClr val="tx1"/>
              </a:solidFill>
              <a:latin typeface="+mn-lt"/>
            </a:endParaRPr>
          </a:p>
          <a:p>
            <a:pPr marL="640080" lvl="1" indent="-237744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Provide a timeline, description, and/or methods related to activities and services</a:t>
            </a:r>
            <a:endParaRPr lang="en-US" sz="2200" dirty="0">
              <a:solidFill>
                <a:schemeClr val="tx1"/>
              </a:solidFill>
              <a:latin typeface="+mn-lt"/>
            </a:endParaRPr>
          </a:p>
          <a:p>
            <a:pPr marL="640080" lvl="1" indent="-237744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Explain how this plan will meet target population’s needs</a:t>
            </a:r>
            <a:endParaRPr lang="en-US" sz="2200" dirty="0">
              <a:solidFill>
                <a:schemeClr val="tx1"/>
              </a:solidFill>
              <a:latin typeface="+mn-lt"/>
            </a:endParaRPr>
          </a:p>
          <a:p>
            <a:pPr marL="640080" lvl="1" indent="-237744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Provide justification for why activities and services are necessary </a:t>
            </a:r>
            <a:endParaRPr lang="en-US" sz="22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0071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8842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2">
                    <a:satMod val="130000"/>
                  </a:schemeClr>
                </a:solidFill>
              </a:rPr>
              <a:t>Project Narrative</a:t>
            </a:r>
            <a:endParaRPr lang="en-US" sz="4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5538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724400"/>
          </a:xfrm>
        </p:spPr>
        <p:txBody>
          <a:bodyPr lIns="1828800" rIns="1371600">
            <a:normAutofit/>
          </a:bodyPr>
          <a:lstStyle/>
          <a:p>
            <a:pPr marL="368046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 smtClean="0">
                <a:solidFill>
                  <a:schemeClr val="tx1"/>
                </a:solidFill>
                <a:latin typeface="+mn-lt"/>
              </a:rPr>
              <a:t>Section 5: Evaluation Plan</a:t>
            </a:r>
            <a:endParaRPr lang="en-US" b="1" dirty="0">
              <a:solidFill>
                <a:schemeClr val="tx1"/>
              </a:solidFill>
              <a:latin typeface="+mn-lt"/>
            </a:endParaRPr>
          </a:p>
          <a:p>
            <a:pPr marL="640080" lvl="1" indent="-237744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Describe data collection process</a:t>
            </a:r>
          </a:p>
          <a:p>
            <a:pPr marL="640080" lvl="1" indent="-237744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Verdana"/>
              <a:buChar char="◦"/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Explain the meaning of “success” for the project 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1691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/>
          </p:cNvSpPr>
          <p:nvPr>
            <p:ph type="title"/>
          </p:nvPr>
        </p:nvSpPr>
        <p:spPr bwMode="auto">
          <a:xfrm>
            <a:off x="1295400" y="-76200"/>
            <a:ext cx="6596063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800" dirty="0"/>
              <a:t>Budget</a:t>
            </a:r>
            <a:r>
              <a:rPr lang="en-US" sz="4800" dirty="0" smtClean="0">
                <a:solidFill>
                  <a:srgbClr val="93540A"/>
                </a:solidFill>
                <a:effectLst/>
              </a:rPr>
              <a:t> </a:t>
            </a:r>
            <a:r>
              <a:rPr lang="en-US" sz="4800" dirty="0"/>
              <a:t>Categories</a:t>
            </a:r>
          </a:p>
        </p:txBody>
      </p:sp>
      <p:sp>
        <p:nvSpPr>
          <p:cNvPr id="194563" name="Rectangle 3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562600"/>
          </a:xfrm>
        </p:spPr>
        <p:txBody>
          <a:bodyPr lIns="1828800" rIns="1371600">
            <a:normAutofit fontScale="92500" lnSpcReduction="10000"/>
          </a:bodyPr>
          <a:lstStyle/>
          <a:p>
            <a:pPr marL="425196" eaLnBrk="1" fontAlgn="auto" hangingPunct="1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All costs must be identifiable with one of these budget categories:</a:t>
            </a:r>
          </a:p>
          <a:p>
            <a:pPr marL="745236" lvl="1" indent="-342900" eaLnBrk="1" fontAlgn="auto" hangingPunct="1">
              <a:lnSpc>
                <a:spcPct val="120000"/>
              </a:lnSpc>
              <a:spcBef>
                <a:spcPts val="1200"/>
              </a:spcBef>
              <a:defRPr/>
            </a:pPr>
            <a:r>
              <a:rPr lang="en-US" sz="1900" dirty="0" smtClean="0">
                <a:solidFill>
                  <a:schemeClr val="tx1"/>
                </a:solidFill>
                <a:latin typeface="+mn-lt"/>
              </a:rPr>
              <a:t>Personnel</a:t>
            </a:r>
          </a:p>
          <a:p>
            <a:pPr marL="745236" lvl="1" indent="-342900" eaLnBrk="1" fontAlgn="auto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900" dirty="0" smtClean="0">
                <a:solidFill>
                  <a:schemeClr val="tx1"/>
                </a:solidFill>
                <a:latin typeface="+mn-lt"/>
              </a:rPr>
              <a:t>Travel</a:t>
            </a:r>
          </a:p>
          <a:p>
            <a:pPr marL="745236" lvl="1" indent="-342900" eaLnBrk="1" fontAlgn="auto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900" dirty="0" smtClean="0">
                <a:solidFill>
                  <a:schemeClr val="tx1"/>
                </a:solidFill>
                <a:latin typeface="+mn-lt"/>
              </a:rPr>
              <a:t>Equipment</a:t>
            </a:r>
          </a:p>
          <a:p>
            <a:pPr marL="745236" lvl="1" indent="-342900" eaLnBrk="1" fontAlgn="auto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900" dirty="0" smtClean="0">
                <a:solidFill>
                  <a:schemeClr val="tx1"/>
                </a:solidFill>
                <a:latin typeface="+mn-lt"/>
              </a:rPr>
              <a:t>Supplies</a:t>
            </a:r>
          </a:p>
          <a:p>
            <a:pPr marL="745236" lvl="1" indent="-342900" eaLnBrk="1" fontAlgn="auto" hangingPunct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900" dirty="0" smtClean="0">
                <a:solidFill>
                  <a:schemeClr val="tx1"/>
                </a:solidFill>
                <a:latin typeface="+mn-lt"/>
              </a:rPr>
              <a:t>Printing</a:t>
            </a:r>
          </a:p>
          <a:p>
            <a:pPr marL="745236" lvl="1" indent="-34290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900" dirty="0" smtClean="0">
                <a:solidFill>
                  <a:schemeClr val="tx1"/>
                </a:solidFill>
                <a:latin typeface="+mn-lt"/>
              </a:rPr>
              <a:t>Other</a:t>
            </a:r>
          </a:p>
          <a:p>
            <a:pPr marL="425196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Adhere to State and Federal Guidelines.</a:t>
            </a:r>
          </a:p>
          <a:p>
            <a:pPr marL="425196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All expenditures must be fully detailed, reasonable, necessary and allowable. </a:t>
            </a:r>
          </a:p>
          <a:p>
            <a:pPr marL="425196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A budget narrative/detail and a budget summary sheet was included in the grant application.</a:t>
            </a:r>
          </a:p>
        </p:txBody>
      </p:sp>
    </p:spTree>
    <p:extLst>
      <p:ext uri="{BB962C8B-B14F-4D97-AF65-F5344CB8AC3E}">
        <p14:creationId xmlns:p14="http://schemas.microsoft.com/office/powerpoint/2010/main" val="1140621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4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304800"/>
            <a:ext cx="9144000" cy="1143000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900" dirty="0" smtClean="0">
                <a:solidFill>
                  <a:schemeClr val="tx2">
                    <a:satMod val="130000"/>
                  </a:schemeClr>
                </a:solidFill>
                <a:latin typeface="Palatino Linotype" panose="02040502050505030304" pitchFamily="18" charset="0"/>
              </a:rPr>
              <a:t>Grants Division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  <a:latin typeface="Palatino Linotype" panose="02040502050505030304" pitchFamily="18" charset="0"/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2200" dirty="0" smtClean="0">
                <a:solidFill>
                  <a:schemeClr val="tx2">
                    <a:satMod val="130000"/>
                  </a:schemeClr>
                </a:solidFill>
                <a:latin typeface="Palatino Linotype" panose="02040502050505030304" pitchFamily="18" charset="0"/>
              </a:rPr>
              <a:t>Robert Thornton |Division Director</a:t>
            </a:r>
            <a:endParaRPr lang="en-US" sz="2200" dirty="0">
              <a:solidFill>
                <a:schemeClr val="tx2">
                  <a:satMod val="13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533400" y="1600201"/>
            <a:ext cx="3886200" cy="4495800"/>
          </a:xfrm>
          <a:ln>
            <a:solidFill>
              <a:schemeClr val="bg2"/>
            </a:solidFill>
          </a:ln>
        </p:spPr>
        <p:txBody>
          <a:bodyPr>
            <a:normAutofit/>
          </a:bodyPr>
          <a:lstStyle/>
          <a:p>
            <a:pPr marL="457200" indent="-283464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1800" u="sng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Victim Assistance Unit (Federal)</a:t>
            </a:r>
          </a:p>
          <a:p>
            <a:pPr marL="457200" indent="-283464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Shontel Wright |Program Director</a:t>
            </a:r>
          </a:p>
          <a:p>
            <a:pPr marL="457200" indent="-283464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6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16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Auditor/Examiners:</a:t>
            </a:r>
          </a:p>
          <a:p>
            <a:pPr marL="457200" indent="-283464">
              <a:spcBef>
                <a:spcPts val="0"/>
              </a:spcBef>
              <a:buFont typeface="Wingdings 2"/>
              <a:buChar char=""/>
              <a:defRPr/>
            </a:pP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Carlyle Roberts</a:t>
            </a: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Wingdings 2"/>
              <a:buChar char=""/>
              <a:defRPr/>
            </a:pP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LaTonya Smith</a:t>
            </a:r>
          </a:p>
          <a:p>
            <a:pPr marL="457200" indent="-283464">
              <a:spcBef>
                <a:spcPts val="0"/>
              </a:spcBef>
              <a:buFont typeface="Wingdings 2"/>
              <a:buChar char=""/>
              <a:defRPr/>
            </a:pP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Nikitris Deloach</a:t>
            </a: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Wingdings 2"/>
              <a:buChar char=""/>
              <a:defRPr/>
            </a:pP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Robyn Williams</a:t>
            </a: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6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16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Grants Specialist:</a:t>
            </a:r>
            <a:endParaRPr lang="en-US" sz="16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Wingdings 2"/>
              <a:buChar char=""/>
              <a:defRPr/>
            </a:pP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Ayanna Campbell-Williams</a:t>
            </a: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Wingdings 2"/>
              <a:buChar char=""/>
              <a:defRPr/>
            </a:pP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Letitia Lowe</a:t>
            </a: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Wingdings 2"/>
              <a:buChar char=""/>
              <a:defRPr/>
            </a:pP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Jonathan Peart (Lead)</a:t>
            </a: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6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16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Planning &amp; Evaluation:</a:t>
            </a:r>
          </a:p>
          <a:p>
            <a:pPr marL="457200" indent="-283464">
              <a:spcBef>
                <a:spcPts val="0"/>
              </a:spcBef>
              <a:buFont typeface="Wingdings 2"/>
              <a:buChar char=""/>
              <a:defRPr/>
            </a:pP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Kyra Matthews (VOCA)</a:t>
            </a: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Wingdings 2"/>
              <a:buChar char=""/>
              <a:defRPr/>
            </a:pP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Tiffany Williams (VLAN)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1600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600" b="1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4800600" y="1600200"/>
            <a:ext cx="3657600" cy="4495801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>
            <a:normAutofit/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457200" indent="-283464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1800" u="sng" dirty="0" smtClean="0"/>
              <a:t>Victim Assistance Unit (State) </a:t>
            </a:r>
          </a:p>
          <a:p>
            <a:pPr marL="457200" indent="-283464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1800" dirty="0" smtClean="0"/>
              <a:t>Kristy Carter |Program Director</a:t>
            </a: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600" dirty="0" smtClean="0"/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Clr>
                <a:srgbClr val="3891A7"/>
              </a:buClr>
              <a:buFont typeface="Wingdings 2"/>
              <a:buNone/>
              <a:defRPr/>
            </a:pPr>
            <a:r>
              <a:rPr lang="en-US" sz="1600" b="1" dirty="0" smtClean="0">
                <a:solidFill>
                  <a:prstClr val="black"/>
                </a:solidFill>
              </a:rPr>
              <a:t>Grants Specialist: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Wingdings 2"/>
              <a:buChar char=""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Liz Flowers</a:t>
            </a: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Clr>
                <a:srgbClr val="3891A7"/>
              </a:buClr>
              <a:buFont typeface="Wingdings 2"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Clr>
                <a:srgbClr val="3891A7"/>
              </a:buClr>
              <a:buFont typeface="Wingdings 2"/>
              <a:buNone/>
              <a:defRPr/>
            </a:pPr>
            <a:r>
              <a:rPr lang="en-US" sz="1600" b="1" dirty="0" smtClean="0">
                <a:solidFill>
                  <a:prstClr val="black"/>
                </a:solidFill>
              </a:rPr>
              <a:t>Planning &amp; Evaluation:</a:t>
            </a: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Wingdings 2"/>
              <a:buChar char=""/>
              <a:defRPr/>
            </a:pPr>
            <a:r>
              <a:rPr lang="en-US" sz="1600" dirty="0">
                <a:solidFill>
                  <a:prstClr val="black"/>
                </a:solidFill>
              </a:rPr>
              <a:t>Amy Hutsell (SART)</a:t>
            </a: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Wingdings 2"/>
              <a:buChar char=""/>
              <a:defRPr/>
            </a:pPr>
            <a:r>
              <a:rPr lang="en-US" sz="1600" dirty="0">
                <a:solidFill>
                  <a:prstClr val="black"/>
                </a:solidFill>
              </a:rPr>
              <a:t>Michelle Anderson </a:t>
            </a:r>
          </a:p>
          <a:p>
            <a:pPr marL="461963" indent="0" eaLnBrk="1" fontAlgn="auto" hangingPunct="1"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r>
              <a:rPr lang="en-US" sz="1600" dirty="0">
                <a:solidFill>
                  <a:prstClr val="black"/>
                </a:solidFill>
              </a:rPr>
              <a:t>(Human Trafficking)</a:t>
            </a:r>
          </a:p>
          <a:p>
            <a:pPr marL="457200" indent="-283464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Wingdings 2"/>
              <a:buChar char=""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Natalie Williams</a:t>
            </a: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600" u="sng" dirty="0"/>
          </a:p>
        </p:txBody>
      </p:sp>
    </p:spTree>
    <p:extLst>
      <p:ext uri="{BB962C8B-B14F-4D97-AF65-F5344CB8AC3E}">
        <p14:creationId xmlns:p14="http://schemas.microsoft.com/office/powerpoint/2010/main" val="1418977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4800" dirty="0" smtClean="0"/>
              <a:t>Matching Funds - VOCA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43000" y="2133600"/>
            <a:ext cx="8001000" cy="3733800"/>
          </a:xfrm>
        </p:spPr>
        <p:txBody>
          <a:bodyPr>
            <a:no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Same use as federal funds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Expended/obtained during contract period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Records of match maintained</a:t>
            </a:r>
          </a:p>
          <a:p>
            <a:pPr lvl="2"/>
            <a:r>
              <a:rPr lang="en-US" sz="2400" dirty="0" smtClean="0">
                <a:solidFill>
                  <a:schemeClr val="tx1"/>
                </a:solidFill>
                <a:latin typeface="+mn-lt"/>
              </a:rPr>
              <a:t>Source </a:t>
            </a:r>
          </a:p>
          <a:p>
            <a:pPr lvl="2"/>
            <a:r>
              <a:rPr lang="en-US" sz="2400" dirty="0" smtClean="0">
                <a:solidFill>
                  <a:schemeClr val="tx1"/>
                </a:solidFill>
                <a:latin typeface="+mn-lt"/>
              </a:rPr>
              <a:t>Amount</a:t>
            </a:r>
          </a:p>
          <a:p>
            <a:pPr lvl="2"/>
            <a:r>
              <a:rPr lang="en-US" sz="2400" dirty="0" smtClean="0">
                <a:solidFill>
                  <a:schemeClr val="tx1"/>
                </a:solidFill>
                <a:latin typeface="+mn-lt"/>
              </a:rPr>
              <a:t>Period used</a:t>
            </a:r>
          </a:p>
          <a:p>
            <a:pPr lvl="2"/>
            <a:r>
              <a:rPr lang="en-US" sz="2400" dirty="0" smtClean="0">
                <a:solidFill>
                  <a:schemeClr val="tx1"/>
                </a:solidFill>
                <a:latin typeface="+mn-lt"/>
              </a:rPr>
              <a:t>Contracts should be current</a:t>
            </a:r>
          </a:p>
        </p:txBody>
      </p:sp>
    </p:spTree>
    <p:extLst>
      <p:ext uri="{BB962C8B-B14F-4D97-AF65-F5344CB8AC3E}">
        <p14:creationId xmlns:p14="http://schemas.microsoft.com/office/powerpoint/2010/main" val="3183537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914400"/>
          </a:xfrm>
        </p:spPr>
        <p:txBody>
          <a:bodyPr/>
          <a:lstStyle/>
          <a:p>
            <a:pPr>
              <a:defRPr/>
            </a:pPr>
            <a:r>
              <a:rPr lang="en-US" sz="4800" dirty="0" smtClean="0"/>
              <a:t>Cash vs. In-kind Match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3886200"/>
          </a:xfrm>
        </p:spPr>
        <p:txBody>
          <a:bodyPr lIns="1371600" rIns="914400"/>
          <a:lstStyle/>
          <a:p>
            <a:pPr marL="434975" indent="-457200">
              <a:spcAft>
                <a:spcPts val="600"/>
              </a:spcAft>
              <a:buFont typeface="Wingdings 2" pitchFamily="18" charset="2"/>
              <a:buAutoNum type="arabicPeriod"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Cash Match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–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any allowable item or service </a:t>
            </a:r>
            <a:r>
              <a:rPr lang="en-US" sz="2000" u="sng" dirty="0">
                <a:solidFill>
                  <a:schemeClr val="tx1"/>
                </a:solidFill>
                <a:latin typeface="+mn-lt"/>
              </a:rPr>
              <a:t>paid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000" u="sng" dirty="0">
                <a:solidFill>
                  <a:schemeClr val="tx1"/>
                </a:solidFill>
                <a:latin typeface="+mn-lt"/>
              </a:rPr>
              <a:t>for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by the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agency</a:t>
            </a:r>
          </a:p>
          <a:p>
            <a:pPr marL="434975" indent="-457200">
              <a:spcAft>
                <a:spcPts val="600"/>
              </a:spcAft>
              <a:buFont typeface="Wingdings 2" pitchFamily="18" charset="2"/>
              <a:buAutoNum type="arabicPeriod"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In-kind Match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– non-cash contribution or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donation of tangible expendable goods, services or work space including allowable volunteer time  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pPr>
              <a:buFont typeface="Wingdings 2" pitchFamily="18" charset="2"/>
              <a:buNone/>
              <a:defRPr/>
            </a:pPr>
            <a:endParaRPr lang="en-US" sz="800" dirty="0" smtClean="0">
              <a:solidFill>
                <a:schemeClr val="tx1"/>
              </a:solidFill>
              <a:latin typeface="+mn-lt"/>
            </a:endParaRPr>
          </a:p>
          <a:p>
            <a:pPr marL="587375" lvl="1" indent="-587375">
              <a:buFont typeface="Verdana" pitchFamily="34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Match </a:t>
            </a:r>
            <a:r>
              <a:rPr lang="en-US" sz="2000" b="1" u="sng" dirty="0" smtClean="0">
                <a:solidFill>
                  <a:schemeClr val="tx1"/>
                </a:solidFill>
                <a:latin typeface="+mn-lt"/>
              </a:rPr>
              <a:t>cannot</a:t>
            </a:r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 be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:</a:t>
            </a:r>
          </a:p>
          <a:p>
            <a:pPr lvl="1">
              <a:defRPr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From a Federal source</a:t>
            </a:r>
          </a:p>
          <a:p>
            <a:pPr lvl="1">
              <a:defRPr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Program income</a:t>
            </a:r>
          </a:p>
          <a:p>
            <a:pPr lvl="1">
              <a:defRPr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Used to match another Federal grant</a:t>
            </a:r>
          </a:p>
        </p:txBody>
      </p:sp>
    </p:spTree>
    <p:extLst>
      <p:ext uri="{BB962C8B-B14F-4D97-AF65-F5344CB8AC3E}">
        <p14:creationId xmlns:p14="http://schemas.microsoft.com/office/powerpoint/2010/main" val="291871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/>
          </p:cNvSpPr>
          <p:nvPr>
            <p:ph type="title"/>
          </p:nvPr>
        </p:nvSpPr>
        <p:spPr bwMode="auto">
          <a:xfrm>
            <a:off x="0" y="152400"/>
            <a:ext cx="9144000" cy="12954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800" dirty="0" smtClean="0">
                <a:latin typeface="Palatino Linotype" panose="02040502050505030304" pitchFamily="18" charset="0"/>
              </a:rPr>
              <a:t>Calculating Match Requirement</a:t>
            </a:r>
            <a:endParaRPr lang="en-US" sz="4800" dirty="0">
              <a:latin typeface="Palatino Linotype" panose="02040502050505030304" pitchFamily="18" charset="0"/>
            </a:endParaRPr>
          </a:p>
        </p:txBody>
      </p:sp>
      <p:sp>
        <p:nvSpPr>
          <p:cNvPr id="35843" name="Rectangle 3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648200"/>
          </a:xfrm>
        </p:spPr>
        <p:txBody>
          <a:bodyPr lIns="1371600" rIns="914400">
            <a:normAutofit lnSpcReduction="10000"/>
          </a:bodyPr>
          <a:lstStyle/>
          <a:p>
            <a:pPr marL="365760" indent="-283464" eaLnBrk="1" fontAlgn="auto" hangingPunct="1">
              <a:spcAft>
                <a:spcPts val="120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For a $100,000 grant:</a:t>
            </a:r>
          </a:p>
          <a:p>
            <a:pPr marL="914400" lvl="1" indent="-236538" eaLnBrk="1" fontAlgn="auto" hangingPunct="1">
              <a:spcAft>
                <a:spcPts val="1200"/>
              </a:spcAft>
              <a:buFontTx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100% - 20% = 80%</a:t>
            </a:r>
          </a:p>
          <a:p>
            <a:pPr marL="914400" lvl="1" indent="-236538" eaLnBrk="1" fontAlgn="auto" hangingPunct="1">
              <a:spcAft>
                <a:spcPts val="1200"/>
              </a:spcAft>
              <a:buFontTx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$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100,000 / 0.80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= $125,000 (total project cost)</a:t>
            </a:r>
          </a:p>
          <a:p>
            <a:pPr marL="914400" lvl="1" indent="-236538" eaLnBrk="1" fontAlgn="auto" hangingPunct="1">
              <a:spcAft>
                <a:spcPts val="1200"/>
              </a:spcAft>
              <a:buFontTx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$125,000 - $100,000 = $25,000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(matching funds)</a:t>
            </a:r>
          </a:p>
          <a:p>
            <a:pPr marL="914400" lvl="1" indent="-236538" eaLnBrk="1" fontAlgn="auto" hangingPunct="1">
              <a:spcAft>
                <a:spcPts val="1200"/>
              </a:spcAft>
              <a:buFontTx/>
              <a:buNone/>
              <a:defRPr/>
            </a:pP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pPr marL="114300" lvl="1" indent="0" eaLnBrk="1" fontAlgn="auto" hangingPunct="1">
              <a:spcAft>
                <a:spcPts val="1200"/>
              </a:spcAft>
              <a:buFontTx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Out of the required match, 25% is required to be volunteer hours.</a:t>
            </a:r>
          </a:p>
          <a:p>
            <a:pPr marL="914400" lvl="1" indent="-228600">
              <a:spcAft>
                <a:spcPts val="1200"/>
              </a:spcAft>
              <a:buNone/>
              <a:defRPr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$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25,000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*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0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.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25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=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$6,250 worth of volunteer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hours</a:t>
            </a:r>
          </a:p>
          <a:p>
            <a:pPr marL="914400" lvl="1" indent="-228600">
              <a:spcAft>
                <a:spcPts val="1200"/>
              </a:spcAft>
              <a:buNone/>
              <a:defRPr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$6,250 / 12 = 520.83 hours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114300" lvl="1" indent="0" eaLnBrk="1" fontAlgn="auto" hangingPunct="1">
              <a:spcAft>
                <a:spcPts val="1200"/>
              </a:spcAft>
              <a:buFontTx/>
              <a:buNone/>
              <a:defRPr/>
            </a:pPr>
            <a:endParaRPr lang="en-US" sz="2400" dirty="0" smtClean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3429000" y="2838450"/>
            <a:ext cx="228600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2133600" y="1866900"/>
            <a:ext cx="13335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905000" y="3705880"/>
            <a:ext cx="1225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Total project </a:t>
            </a:r>
          </a:p>
          <a:p>
            <a:pPr algn="ctr"/>
            <a:r>
              <a:rPr lang="en-US" sz="1400" dirty="0" smtClean="0"/>
              <a:t>cost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3200400" y="3702129"/>
            <a:ext cx="101495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Grant </a:t>
            </a:r>
          </a:p>
          <a:p>
            <a:pPr algn="ctr"/>
            <a:r>
              <a:rPr lang="en-US" sz="1400" dirty="0" smtClean="0"/>
              <a:t>Amount </a:t>
            </a:r>
          </a:p>
          <a:p>
            <a:pPr algn="ctr"/>
            <a:r>
              <a:rPr lang="en-US" sz="1400" dirty="0" smtClean="0"/>
              <a:t>Requested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8920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066800"/>
          </a:xfrm>
        </p:spPr>
        <p:txBody>
          <a:bodyPr/>
          <a:lstStyle/>
          <a:p>
            <a:pPr>
              <a:defRPr/>
            </a:pPr>
            <a:r>
              <a:rPr lang="en-US" sz="4800" dirty="0" smtClean="0"/>
              <a:t>Budget Considerations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idx="1"/>
          </p:nvPr>
        </p:nvSpPr>
        <p:spPr>
          <a:xfrm>
            <a:off x="0" y="2057400"/>
            <a:ext cx="9144000" cy="3352800"/>
          </a:xfrm>
        </p:spPr>
        <p:txBody>
          <a:bodyPr lIns="914400" rIns="914400"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+mn-lt"/>
              </a:rPr>
              <a:t>The default value for volunteer hours is $12.00 per hour 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+mn-lt"/>
              </a:rPr>
              <a:t>Match may be in-kind or cash, but can only be used for allowable costs under the specific grant guidelines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+mn-lt"/>
              </a:rPr>
              <a:t>Complete the Detailed Budget Worksheet provided by CJCC</a:t>
            </a:r>
          </a:p>
        </p:txBody>
      </p:sp>
    </p:spTree>
    <p:extLst>
      <p:ext uri="{BB962C8B-B14F-4D97-AF65-F5344CB8AC3E}">
        <p14:creationId xmlns:p14="http://schemas.microsoft.com/office/powerpoint/2010/main" val="223757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391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Allowable Costs</a:t>
            </a:r>
          </a:p>
        </p:txBody>
      </p:sp>
      <p:sp>
        <p:nvSpPr>
          <p:cNvPr id="256003" name="Rectangle 1027"/>
          <p:cNvSpPr>
            <a:spLocks noGrp="1" noChangeArrowheads="1"/>
          </p:cNvSpPr>
          <p:nvPr>
            <p:ph idx="1"/>
          </p:nvPr>
        </p:nvSpPr>
        <p:spPr>
          <a:xfrm>
            <a:off x="0" y="1676400"/>
            <a:ext cx="9144000" cy="4648200"/>
          </a:xfrm>
        </p:spPr>
        <p:txBody>
          <a:bodyPr lIns="1371600" rIns="1371600">
            <a:normAutofit fontScale="92500" lnSpcReduction="10000"/>
          </a:bodyPr>
          <a:lstStyle/>
          <a:p>
            <a:pPr algn="just" eaLnBrk="1" hangingPunct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VOCA funds can only be used for </a:t>
            </a:r>
            <a:r>
              <a:rPr lang="en-US" u="sng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direct services to crime victims.</a:t>
            </a:r>
            <a:r>
              <a:rPr lang="en-US" sz="2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 </a:t>
            </a:r>
          </a:p>
          <a:p>
            <a:pPr algn="just" eaLnBrk="1" hangingPunct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These services include: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Immediate Health &amp; Safety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Mental Health Assistance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Assistance with Participation in Criminal Justice Proceedings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Costs Necessary to Provide Direct Services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Special Services</a:t>
            </a:r>
          </a:p>
          <a:p>
            <a:pPr lvl="1"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Personnel Costs</a:t>
            </a:r>
          </a:p>
          <a:p>
            <a:pPr lvl="2" algn="just" eaLnBrk="1" hangingPunct="1">
              <a:lnSpc>
                <a:spcPct val="80000"/>
              </a:lnSpc>
              <a:buClr>
                <a:srgbClr val="FF9900"/>
              </a:buClr>
              <a:buFont typeface="Wingdings" panose="05000000000000000000" pitchFamily="2" charset="2"/>
              <a:buNone/>
              <a:defRPr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301576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219200"/>
          </a:xfrm>
        </p:spPr>
        <p:txBody>
          <a:bodyPr/>
          <a:lstStyle/>
          <a:p>
            <a:pPr>
              <a:defRPr/>
            </a:pPr>
            <a:r>
              <a:rPr lang="en-US" sz="4800" dirty="0" smtClean="0"/>
              <a:t>Other Allowable Costs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9144000" cy="3886200"/>
          </a:xfrm>
        </p:spPr>
        <p:txBody>
          <a:bodyPr lIns="2743200" rIns="1828800"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+mn-lt"/>
              </a:rPr>
              <a:t>Skills Training for Staff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+mn-lt"/>
              </a:rPr>
              <a:t>Training and Materials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+mn-lt"/>
              </a:rPr>
              <a:t>Equipment and Furniture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+mn-lt"/>
              </a:rPr>
              <a:t>Operating Costs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en-US" dirty="0" smtClean="0">
                <a:solidFill>
                  <a:schemeClr val="tx1"/>
                </a:solidFill>
                <a:latin typeface="+mn-lt"/>
              </a:rPr>
              <a:t>Supervision of Direct Service Providers</a:t>
            </a:r>
          </a:p>
        </p:txBody>
      </p:sp>
    </p:spTree>
    <p:extLst>
      <p:ext uri="{BB962C8B-B14F-4D97-AF65-F5344CB8AC3E}">
        <p14:creationId xmlns:p14="http://schemas.microsoft.com/office/powerpoint/2010/main" val="513819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05619"/>
            <a:ext cx="9144000" cy="1524000"/>
          </a:xfrm>
        </p:spPr>
        <p:txBody>
          <a:bodyPr/>
          <a:lstStyle/>
          <a:p>
            <a:pPr>
              <a:defRPr/>
            </a:pPr>
            <a:r>
              <a:rPr lang="en-US" altLang="en-US" sz="4800" dirty="0" smtClean="0"/>
              <a:t>Examples of </a:t>
            </a:r>
            <a:r>
              <a:rPr lang="en-US" altLang="en-US" sz="4800" dirty="0"/>
              <a:t>Allowable </a:t>
            </a:r>
            <a:r>
              <a:rPr lang="en-US" altLang="en-US" sz="4800" dirty="0" smtClean="0"/>
              <a:t/>
            </a:r>
            <a:br>
              <a:rPr lang="en-US" altLang="en-US" sz="4800" dirty="0" smtClean="0"/>
            </a:br>
            <a:r>
              <a:rPr lang="en-US" altLang="en-US" sz="4800" dirty="0" smtClean="0"/>
              <a:t>Services </a:t>
            </a:r>
            <a:r>
              <a:rPr lang="en-US" altLang="en-US" sz="4800" dirty="0"/>
              <a:t>&amp; Costs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989806" y="2377076"/>
            <a:ext cx="3733800" cy="413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1" eaLnBrk="1" hangingPunct="1">
              <a:buClr>
                <a:srgbClr val="FFFFCC"/>
              </a:buClr>
              <a:buNone/>
            </a:pPr>
            <a:r>
              <a:rPr lang="en-US" alt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Shelter</a:t>
            </a:r>
          </a:p>
          <a:p>
            <a:pPr lvl="1" eaLnBrk="1" hangingPunct="1">
              <a:buClr>
                <a:srgbClr val="FFFFCC"/>
              </a:buClr>
              <a:buFontTx/>
              <a:buNone/>
            </a:pPr>
            <a:endParaRPr lang="en-US" altLang="en-US" sz="2500" dirty="0" smtClean="0">
              <a:latin typeface="Baskerville Old Face" panose="02020602080505020303" pitchFamily="18" charset="0"/>
            </a:endParaRPr>
          </a:p>
          <a:p>
            <a:pPr lvl="1" eaLnBrk="1" hangingPunct="1">
              <a:buClr>
                <a:srgbClr val="FFFFCC"/>
              </a:buClr>
              <a:buNone/>
            </a:pPr>
            <a:r>
              <a:rPr lang="en-US" alt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Food</a:t>
            </a:r>
          </a:p>
          <a:p>
            <a:pPr lvl="1" eaLnBrk="1" hangingPunct="1">
              <a:buClr>
                <a:srgbClr val="FFFFCC"/>
              </a:buClr>
              <a:buFontTx/>
              <a:buNone/>
            </a:pPr>
            <a:endParaRPr lang="en-US" altLang="en-US" sz="2500" dirty="0" smtClean="0">
              <a:latin typeface="Baskerville Old Face" panose="02020602080505020303" pitchFamily="18" charset="0"/>
            </a:endParaRPr>
          </a:p>
          <a:p>
            <a:pPr lvl="1" eaLnBrk="1" hangingPunct="1">
              <a:buClr>
                <a:srgbClr val="FFFFCC"/>
              </a:buClr>
              <a:buNone/>
            </a:pPr>
            <a:r>
              <a:rPr lang="en-US" alt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Crisis Hotline</a:t>
            </a:r>
          </a:p>
          <a:p>
            <a:pPr lvl="1" eaLnBrk="1" hangingPunct="1">
              <a:buClr>
                <a:srgbClr val="FFFFCC"/>
              </a:buClr>
              <a:buFontTx/>
              <a:buNone/>
            </a:pPr>
            <a:endParaRPr lang="en-US" altLang="en-US" sz="2500" dirty="0" smtClean="0">
              <a:latin typeface="Baskerville Old Face" panose="02020602080505020303" pitchFamily="18" charset="0"/>
            </a:endParaRPr>
          </a:p>
          <a:p>
            <a:pPr lvl="1" eaLnBrk="1" hangingPunct="1">
              <a:buClr>
                <a:srgbClr val="FFFFCC"/>
              </a:buClr>
              <a:buNone/>
            </a:pPr>
            <a:r>
              <a:rPr lang="en-US" alt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Counseling / Therapy</a:t>
            </a:r>
          </a:p>
          <a:p>
            <a:pPr lvl="1" eaLnBrk="1" hangingPunct="1">
              <a:buClr>
                <a:srgbClr val="FFFFCC"/>
              </a:buClr>
              <a:buFontTx/>
              <a:buNone/>
            </a:pPr>
            <a:endParaRPr lang="en-US" altLang="en-US" sz="2500" dirty="0" smtClean="0">
              <a:latin typeface="Baskerville Old Face" panose="02020602080505020303" pitchFamily="18" charset="0"/>
            </a:endParaRPr>
          </a:p>
          <a:p>
            <a:pPr lvl="1" eaLnBrk="1" hangingPunct="1">
              <a:buClr>
                <a:srgbClr val="FFFFCC"/>
              </a:buClr>
              <a:buNone/>
            </a:pPr>
            <a:r>
              <a:rPr lang="en-US" alt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Transportation</a:t>
            </a:r>
          </a:p>
        </p:txBody>
      </p:sp>
      <p:pic>
        <p:nvPicPr>
          <p:cNvPr id="11269" name="Picture 5" descr="MCj04247600000[2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43" y="2320541"/>
            <a:ext cx="569913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 descr="MPj04388910000[2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201" y="3361198"/>
            <a:ext cx="9144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7" descr="MCj0412272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903" y="4290346"/>
            <a:ext cx="83026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8" descr="MCj03980890000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5158951"/>
            <a:ext cx="577850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5319659" y="2363377"/>
            <a:ext cx="3824341" cy="367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1" eaLnBrk="1" hangingPunct="1">
              <a:buClr>
                <a:srgbClr val="FFFFCC"/>
              </a:buClr>
              <a:buNone/>
            </a:pPr>
            <a:r>
              <a:rPr lang="en-US" alt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Lock Repair</a:t>
            </a:r>
          </a:p>
          <a:p>
            <a:pPr lvl="1" eaLnBrk="1" hangingPunct="1">
              <a:buClr>
                <a:srgbClr val="FFFFCC"/>
              </a:buClr>
              <a:buFontTx/>
              <a:buNone/>
            </a:pPr>
            <a:endParaRPr lang="en-US" altLang="en-US" sz="2500" dirty="0" smtClean="0">
              <a:latin typeface="Baskerville Old Face" panose="02020602080505020303" pitchFamily="18" charset="0"/>
            </a:endParaRPr>
          </a:p>
          <a:p>
            <a:pPr lvl="1" eaLnBrk="1" hangingPunct="1">
              <a:buClr>
                <a:srgbClr val="FFFFCC"/>
              </a:buClr>
              <a:buNone/>
            </a:pPr>
            <a:r>
              <a:rPr lang="en-US" alt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Legal Assistance</a:t>
            </a:r>
          </a:p>
          <a:p>
            <a:pPr lvl="1" eaLnBrk="1" hangingPunct="1">
              <a:buClr>
                <a:srgbClr val="FFFFCC"/>
              </a:buClr>
              <a:buFontTx/>
              <a:buNone/>
            </a:pPr>
            <a:endParaRPr lang="en-US" altLang="en-US" sz="2500" dirty="0" smtClean="0">
              <a:latin typeface="Baskerville Old Face" panose="02020602080505020303" pitchFamily="18" charset="0"/>
            </a:endParaRPr>
          </a:p>
          <a:p>
            <a:pPr lvl="1" eaLnBrk="1" hangingPunct="1">
              <a:buClr>
                <a:srgbClr val="FFFFCC"/>
              </a:buClr>
              <a:buNone/>
            </a:pPr>
            <a:r>
              <a:rPr lang="en-US" alt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Application Assistance</a:t>
            </a:r>
          </a:p>
          <a:p>
            <a:pPr lvl="1" eaLnBrk="1" hangingPunct="1">
              <a:buClr>
                <a:srgbClr val="FFFFCC"/>
              </a:buClr>
              <a:buFontTx/>
              <a:buNone/>
            </a:pPr>
            <a:endParaRPr lang="en-US" altLang="en-US" sz="2500" dirty="0" smtClean="0">
              <a:latin typeface="Baskerville Old Face" panose="02020602080505020303" pitchFamily="18" charset="0"/>
            </a:endParaRPr>
          </a:p>
          <a:p>
            <a:pPr lvl="1" eaLnBrk="1" hangingPunct="1">
              <a:buClr>
                <a:srgbClr val="FFFFCC"/>
              </a:buClr>
              <a:buNone/>
            </a:pPr>
            <a:r>
              <a:rPr lang="en-US" alt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Accompaniment </a:t>
            </a:r>
          </a:p>
          <a:p>
            <a:pPr lvl="1" eaLnBrk="1" hangingPunct="1">
              <a:buClr>
                <a:srgbClr val="FFFFCC"/>
              </a:buClr>
              <a:buFontTx/>
              <a:buNone/>
            </a:pPr>
            <a:r>
              <a:rPr lang="en-US" alt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(court, hospital, etc.)</a:t>
            </a:r>
          </a:p>
        </p:txBody>
      </p:sp>
      <p:pic>
        <p:nvPicPr>
          <p:cNvPr id="11274" name="Picture 12" descr="MCj03266940000[1]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837" y="5992812"/>
            <a:ext cx="831850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Picture 13" descr="MCj04242020000[1]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325" y="2346171"/>
            <a:ext cx="349250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6" name="Picture 15" descr="MCj02871830000[1]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149" y="3345810"/>
            <a:ext cx="8286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7" name="Picture 16" descr="MCj04127540000[1]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711" y="4156791"/>
            <a:ext cx="57150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8" name="Picture 21" descr="MPj03143670000[1]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273" y="5190434"/>
            <a:ext cx="753517" cy="87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8010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Unallowable Costs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676400"/>
            <a:ext cx="9144000" cy="4724400"/>
          </a:xfrm>
        </p:spPr>
        <p:txBody>
          <a:bodyPr lIns="2057400" rIns="914400"/>
          <a:lstStyle/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Forensic Examinations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Vehicle Purchase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Lobbying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Perpetrator Rehabilitation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Needs Assessment, Surveys, Evaluations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Prosecution Activities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Fundraising Activities</a:t>
            </a:r>
          </a:p>
        </p:txBody>
      </p:sp>
    </p:spTree>
    <p:extLst>
      <p:ext uri="{BB962C8B-B14F-4D97-AF65-F5344CB8AC3E}">
        <p14:creationId xmlns:p14="http://schemas.microsoft.com/office/powerpoint/2010/main" val="3410121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Unallowable Costs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4527550"/>
          </a:xfrm>
        </p:spPr>
        <p:txBody>
          <a:bodyPr lIns="2057400" rIns="914400"/>
          <a:lstStyle/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Property Loss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Medical Costs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Administrative Staff Expense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Development of Protocols, Inter-Agency Agreements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Crime Investigation/Prevention Costs</a:t>
            </a:r>
          </a:p>
        </p:txBody>
      </p:sp>
    </p:spTree>
    <p:extLst>
      <p:ext uri="{BB962C8B-B14F-4D97-AF65-F5344CB8AC3E}">
        <p14:creationId xmlns:p14="http://schemas.microsoft.com/office/powerpoint/2010/main" val="3475148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" y="411163"/>
            <a:ext cx="9144000" cy="8842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2">
                    <a:satMod val="130000"/>
                  </a:schemeClr>
                </a:solidFill>
                <a:effectLst/>
              </a:rPr>
              <a:t>Examples of Unallowable Costs</a:t>
            </a:r>
            <a:endParaRPr lang="en-US" sz="4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00354" name="Rectangle 3"/>
          <p:cNvSpPr txBox="1">
            <a:spLocks noChangeArrowheads="1"/>
          </p:cNvSpPr>
          <p:nvPr/>
        </p:nvSpPr>
        <p:spPr bwMode="auto">
          <a:xfrm>
            <a:off x="19050" y="1524000"/>
            <a:ext cx="912495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57400" rIns="914400"/>
          <a:lstStyle/>
          <a:p>
            <a:pPr marL="425450" indent="-342900" eaLnBrk="1" hangingPunct="1">
              <a:spcBef>
                <a:spcPts val="12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Ø"/>
            </a:pPr>
            <a:r>
              <a:rPr lang="en-US" sz="2400" dirty="0">
                <a:latin typeface="+mn-lt"/>
                <a:cs typeface="Arial" charset="0"/>
              </a:rPr>
              <a:t>Bonuses</a:t>
            </a:r>
          </a:p>
          <a:p>
            <a:pPr marL="425450" indent="-342900" eaLnBrk="1" hangingPunct="1">
              <a:spcBef>
                <a:spcPts val="12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Ø"/>
            </a:pPr>
            <a:r>
              <a:rPr lang="en-US" sz="2400" dirty="0">
                <a:latin typeface="+mn-lt"/>
                <a:cs typeface="Arial" charset="0"/>
              </a:rPr>
              <a:t>Entertainment</a:t>
            </a:r>
          </a:p>
          <a:p>
            <a:pPr marL="425450" indent="-342900" eaLnBrk="1" hangingPunct="1">
              <a:spcBef>
                <a:spcPts val="12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Ø"/>
            </a:pPr>
            <a:r>
              <a:rPr lang="en-US" sz="2400" dirty="0">
                <a:latin typeface="+mn-lt"/>
                <a:cs typeface="Arial" charset="0"/>
              </a:rPr>
              <a:t>Alcohol</a:t>
            </a:r>
          </a:p>
          <a:p>
            <a:pPr marL="425450" indent="-342900" eaLnBrk="1" hangingPunct="1">
              <a:spcBef>
                <a:spcPts val="12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Ø"/>
            </a:pPr>
            <a:r>
              <a:rPr lang="en-US" sz="2400" dirty="0">
                <a:latin typeface="+mn-lt"/>
                <a:cs typeface="Arial" charset="0"/>
              </a:rPr>
              <a:t>Fundraising Costs</a:t>
            </a:r>
          </a:p>
          <a:p>
            <a:pPr marL="425450" indent="-342900" eaLnBrk="1" hangingPunct="1">
              <a:spcBef>
                <a:spcPts val="1200"/>
              </a:spcBef>
              <a:spcAft>
                <a:spcPts val="600"/>
              </a:spcAft>
              <a:buSzPct val="80000"/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+mn-lt"/>
                <a:cs typeface="Arial" charset="0"/>
              </a:rPr>
              <a:t>Unrelated Accounting/Bookkeeping </a:t>
            </a:r>
            <a:r>
              <a:rPr lang="en-US" sz="2400" dirty="0">
                <a:latin typeface="+mn-lt"/>
                <a:cs typeface="Arial" charset="0"/>
              </a:rPr>
              <a:t>Expenses </a:t>
            </a:r>
          </a:p>
          <a:p>
            <a:pPr marL="425450" indent="-342900" eaLnBrk="1" hangingPunct="1">
              <a:spcBef>
                <a:spcPts val="1200"/>
              </a:spcBef>
              <a:spcAft>
                <a:spcPts val="0"/>
              </a:spcAft>
              <a:buSzPct val="80000"/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+mn-lt"/>
                <a:cs typeface="Arial" charset="0"/>
              </a:rPr>
              <a:t>Renovations </a:t>
            </a:r>
          </a:p>
          <a:p>
            <a:pPr marL="400050" eaLnBrk="1" hangingPunct="1">
              <a:spcBef>
                <a:spcPts val="0"/>
              </a:spcBef>
              <a:spcAft>
                <a:spcPts val="0"/>
              </a:spcAft>
              <a:buSzPct val="80000"/>
            </a:pPr>
            <a:r>
              <a:rPr lang="en-US" sz="2000" dirty="0" smtClean="0">
                <a:latin typeface="+mn-lt"/>
                <a:cs typeface="Arial" charset="0"/>
              </a:rPr>
              <a:t>(unless to comply with ADA guidelines)</a:t>
            </a:r>
            <a:endParaRPr lang="en-US" sz="2000" dirty="0">
              <a:latin typeface="+mn-lt"/>
              <a:cs typeface="Arial" charset="0"/>
            </a:endParaRPr>
          </a:p>
          <a:p>
            <a:pPr marL="365125" indent="-282575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endParaRPr lang="en-US" sz="3200" dirty="0"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8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" y="457200"/>
            <a:ext cx="9144000" cy="1219200"/>
          </a:xfrm>
        </p:spPr>
        <p:txBody>
          <a:bodyPr/>
          <a:lstStyle/>
          <a:p>
            <a:pPr>
              <a:defRPr/>
            </a:pPr>
            <a:r>
              <a:rPr lang="en-US" sz="4800" dirty="0" smtClean="0"/>
              <a:t>Overview</a:t>
            </a:r>
            <a:endParaRPr lang="en-US" sz="4800" b="0" i="1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9525" y="1981200"/>
            <a:ext cx="9144000" cy="4343400"/>
          </a:xfrm>
        </p:spPr>
        <p:txBody>
          <a:bodyPr lIns="1371600" rIns="914400"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Office for Victims of Crime (OVC) is part of the Department of Justice’s Office of Justice Programs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Provides training and technical assistance opportunities to providers and advocates at all levels of victim services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Provides and disseminates information </a:t>
            </a:r>
            <a:r>
              <a:rPr lang="en-US" alt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for </a:t>
            </a:r>
            <a:r>
              <a:rPr lang="en-US" alt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victim services and criminal justice audiences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OVC mission is to enhance the Nation’s capacity to assist crime victims by providing leadership and funding on behalf of crime victims</a:t>
            </a:r>
          </a:p>
        </p:txBody>
      </p:sp>
    </p:spTree>
    <p:extLst>
      <p:ext uri="{BB962C8B-B14F-4D97-AF65-F5344CB8AC3E}">
        <p14:creationId xmlns:p14="http://schemas.microsoft.com/office/powerpoint/2010/main" val="1701437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4581" y="228600"/>
            <a:ext cx="9144000" cy="1371600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en-US" sz="4800" dirty="0" smtClean="0">
                <a:latin typeface="Palatino Linotype" pitchFamily="18" charset="0"/>
              </a:rPr>
              <a:t>EVALUATION PLAN</a:t>
            </a:r>
            <a:r>
              <a:rPr lang="en-US" dirty="0" smtClean="0">
                <a:latin typeface="Palatino Linotype" pitchFamily="18" charset="0"/>
              </a:rPr>
              <a:t/>
            </a:r>
            <a:br>
              <a:rPr lang="en-US" dirty="0" smtClean="0">
                <a:latin typeface="Palatino Linotype" pitchFamily="18" charset="0"/>
              </a:rPr>
            </a:br>
            <a:r>
              <a:rPr lang="en-US" sz="2400" dirty="0" smtClean="0">
                <a:latin typeface="Palatino Linotype" pitchFamily="18" charset="0"/>
              </a:rPr>
              <a:t>WHAT ARE WE LOOKING FOR ?</a:t>
            </a:r>
          </a:p>
        </p:txBody>
      </p:sp>
      <p:sp>
        <p:nvSpPr>
          <p:cNvPr id="48131" name="Rectangle 1027"/>
          <p:cNvSpPr>
            <a:spLocks noGrp="1" noChangeArrowheads="1"/>
          </p:cNvSpPr>
          <p:nvPr>
            <p:ph idx="1"/>
          </p:nvPr>
        </p:nvSpPr>
        <p:spPr>
          <a:xfrm>
            <a:off x="28575" y="1828800"/>
            <a:ext cx="9144000" cy="48768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2000" dirty="0" smtClean="0">
                <a:solidFill>
                  <a:schemeClr val="tx1"/>
                </a:solidFill>
              </a:rPr>
              <a:t>Goals that are: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altLang="en-US" sz="20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000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09282"/>
              </p:ext>
            </p:extLst>
          </p:nvPr>
        </p:nvGraphicFramePr>
        <p:xfrm>
          <a:off x="609600" y="2590800"/>
          <a:ext cx="8153400" cy="3200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3200"/>
                <a:gridCol w="541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Specific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Goals offer c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larity, direction, and focus</a:t>
                      </a:r>
                    </a:p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Are goals well-defined or vague?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Measurable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Identified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ranking/measurement tool/system</a:t>
                      </a:r>
                    </a:p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How can success be evaluated?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Action-Oriented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Achievability</a:t>
                      </a: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What is the strategy for maximum impact?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Reasonable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Goals must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be realistic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the appropriate resources in place/accessible?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Time-Sensitive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Milestones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and deadlines 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9586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97763" cy="8080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2">
                    <a:satMod val="130000"/>
                  </a:schemeClr>
                </a:solidFill>
              </a:rPr>
              <a:t>Required Attachments</a:t>
            </a:r>
          </a:p>
        </p:txBody>
      </p:sp>
      <p:sp>
        <p:nvSpPr>
          <p:cNvPr id="118786" name="Rectangle 3"/>
          <p:cNvSpPr>
            <a:spLocks noGrp="1"/>
          </p:cNvSpPr>
          <p:nvPr>
            <p:ph idx="1"/>
          </p:nvPr>
        </p:nvSpPr>
        <p:spPr>
          <a:xfrm>
            <a:off x="1676400" y="1143000"/>
            <a:ext cx="7391400" cy="5486400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Project Narrative </a:t>
            </a:r>
            <a:endParaRPr lang="en-US" sz="2400" i="1" dirty="0">
              <a:solidFill>
                <a:schemeClr val="tx1"/>
              </a:solidFill>
              <a:latin typeface="+mn-lt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Detailed Budget Worksheet</a:t>
            </a:r>
            <a:endParaRPr lang="en-US" sz="2400" i="1" dirty="0">
              <a:solidFill>
                <a:schemeClr val="tx1"/>
              </a:solidFill>
              <a:latin typeface="+mn-lt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Supporting Documentation for Budgeted Items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Documentation of Non-Profit Status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Organization Chart (Structure)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Name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Title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Salary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Other Documents, i.e.: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MOUs</a:t>
            </a:r>
          </a:p>
          <a:p>
            <a:pPr lvl="1"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Letters of Support</a:t>
            </a:r>
          </a:p>
          <a:p>
            <a:pPr eaLnBrk="1" hangingPunct="1"/>
            <a:endParaRPr lang="en-US" sz="2400" u="sng" dirty="0" smtClean="0">
              <a:solidFill>
                <a:srgbClr val="FF0000"/>
              </a:solidFill>
            </a:endParaRPr>
          </a:p>
          <a:p>
            <a:pPr lvl="1" eaLnBrk="1" hangingPunct="1"/>
            <a:endParaRPr lang="en-US" sz="2400" dirty="0" smtClean="0">
              <a:solidFill>
                <a:srgbClr val="CC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744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1676400"/>
            <a:ext cx="6096000" cy="2667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Grant Application</a:t>
            </a:r>
          </a:p>
        </p:txBody>
      </p:sp>
    </p:spTree>
    <p:extLst>
      <p:ext uri="{BB962C8B-B14F-4D97-AF65-F5344CB8AC3E}">
        <p14:creationId xmlns:p14="http://schemas.microsoft.com/office/powerpoint/2010/main" val="216486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Online Application Instructions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18097"/>
            <a:ext cx="9144000" cy="3820703"/>
          </a:xfrm>
        </p:spPr>
        <p:txBody>
          <a:bodyPr lIns="914400" rIns="914400"/>
          <a:lstStyle/>
          <a:p>
            <a:pPr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Technical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difficulties or emergency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circumstances? Contact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Shontel Wright immediately at </a:t>
            </a:r>
            <a:r>
              <a:rPr lang="en-US" u="sng" dirty="0">
                <a:solidFill>
                  <a:schemeClr val="tx1"/>
                </a:solidFill>
                <a:latin typeface="+mn-lt"/>
                <a:hlinkClick r:id="rId3"/>
              </a:rPr>
              <a:t>Shontel.Wright@cjcc.ga.gov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or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404.657.1956</a:t>
            </a:r>
            <a:r>
              <a:rPr lang="en-US" i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 </a:t>
            </a:r>
            <a:endParaRPr lang="en-US" sz="1800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+mn-lt"/>
              </a:rPr>
              <a:t>Applications must be submitted 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by 11:59pm on 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Monday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,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July 25, 2016. 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tx1"/>
                </a:solidFill>
                <a:latin typeface="+mn-lt"/>
              </a:rPr>
              <a:t>There  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is  no  commitment  on  the  part  of  CJCC  to  fund  an  application  or  to  fund  it  at  the  amount requested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95637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r>
              <a:rPr lang="en-US" sz="4800" dirty="0" smtClean="0"/>
              <a:t>Common Errors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16075"/>
            <a:ext cx="4572000" cy="44958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More than one priority area detailed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Budget related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Miscalculations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Unallowable and unreasonable costs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Missing Volunteer hours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Missing attachments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Not answering ALL questions asked</a:t>
            </a:r>
            <a:endParaRPr lang="en-US" sz="28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7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Competitive Application Award Timeline</a:t>
            </a:r>
            <a:endParaRPr lang="en-US" sz="4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794837"/>
              </p:ext>
            </p:extLst>
          </p:nvPr>
        </p:nvGraphicFramePr>
        <p:xfrm>
          <a:off x="990600" y="2133600"/>
          <a:ext cx="7180262" cy="30875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26403"/>
                <a:gridCol w="2253859"/>
              </a:tblGrid>
              <a:tr h="694340">
                <a:tc>
                  <a:txBody>
                    <a:bodyPr/>
                    <a:lstStyle/>
                    <a:p>
                      <a:pPr marL="0" marR="4889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Milestone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4889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Target Date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809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Release RFAs and open application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June 10, 2016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809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Application closes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July 25, 2016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907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CJCC sends award packets to </a:t>
                      </a:r>
                      <a:r>
                        <a:rPr lang="en-US" sz="1800" dirty="0" err="1">
                          <a:effectLst/>
                        </a:rPr>
                        <a:t>subgrantees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September 2016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004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Award packet webinars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September 2016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004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Award packets due to CJCC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October 2016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396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Start of VOCA grant year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October 1, 2016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9353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Conclusion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Remember to </a:t>
            </a:r>
            <a:r>
              <a:rPr lang="en-US" dirty="0" smtClean="0">
                <a:solidFill>
                  <a:schemeClr val="tx1"/>
                </a:solidFill>
              </a:rPr>
              <a:t>read the RFA </a:t>
            </a:r>
            <a:r>
              <a:rPr lang="en-US" b="1" i="1" u="sng" dirty="0" smtClean="0">
                <a:solidFill>
                  <a:schemeClr val="tx1"/>
                </a:solidFill>
              </a:rPr>
              <a:t>carefully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and </a:t>
            </a:r>
            <a:r>
              <a:rPr lang="en-US" dirty="0">
                <a:solidFill>
                  <a:schemeClr val="tx1"/>
                </a:solidFill>
              </a:rPr>
              <a:t>CONTACT us! We’re here for you</a:t>
            </a:r>
            <a:r>
              <a:rPr lang="en-US" dirty="0" smtClean="0">
                <a:solidFill>
                  <a:schemeClr val="tx1"/>
                </a:solidFill>
              </a:rPr>
              <a:t>!</a:t>
            </a:r>
          </a:p>
          <a:p>
            <a:pPr marL="0" indent="0"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tx1"/>
                </a:solidFill>
              </a:rPr>
              <a:t>Shontel Wright – </a:t>
            </a:r>
            <a:r>
              <a:rPr lang="en-US" sz="1600" dirty="0" smtClean="0">
                <a:solidFill>
                  <a:schemeClr val="tx1"/>
                </a:solidFill>
                <a:hlinkClick r:id="rId3"/>
              </a:rPr>
              <a:t>shontel.wright@cjcc.ga.gov</a:t>
            </a:r>
            <a:endParaRPr lang="en-US" sz="16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Kyra Matthews – </a:t>
            </a:r>
            <a:r>
              <a:rPr lang="en-US" sz="1600" dirty="0" smtClean="0">
                <a:solidFill>
                  <a:schemeClr val="tx1"/>
                </a:solidFill>
                <a:hlinkClick r:id="rId4"/>
              </a:rPr>
              <a:t>kyra.matthews@cjcc.ga.gov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Jonathan Peart – </a:t>
            </a:r>
            <a:r>
              <a:rPr lang="en-US" sz="1600" dirty="0" smtClean="0">
                <a:solidFill>
                  <a:schemeClr val="tx1"/>
                </a:solidFill>
                <a:hlinkClick r:id="rId5"/>
              </a:rPr>
              <a:t>peart.jonathan@cjcc.ga.gov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Ayana Campbell-Williams – </a:t>
            </a:r>
            <a:r>
              <a:rPr lang="en-US" sz="1600" dirty="0" smtClean="0">
                <a:solidFill>
                  <a:schemeClr val="tx1"/>
                </a:solidFill>
                <a:hlinkClick r:id="rId6"/>
              </a:rPr>
              <a:t>ayanna.campbell@cjcc.ga.gov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</a:p>
          <a:p>
            <a:pPr marL="0" lvl="1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Tiffany Williams </a:t>
            </a:r>
            <a:r>
              <a:rPr lang="en-US" dirty="0">
                <a:solidFill>
                  <a:schemeClr val="tx1"/>
                </a:solidFill>
              </a:rPr>
              <a:t>– </a:t>
            </a:r>
            <a:r>
              <a:rPr lang="en-US" dirty="0" smtClean="0">
                <a:solidFill>
                  <a:schemeClr val="tx1"/>
                </a:solidFill>
                <a:hlinkClick r:id="rId7"/>
              </a:rPr>
              <a:t>tiffany.williams@cjcc.ga.gov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marL="0" lvl="1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 Robyn Williams </a:t>
            </a:r>
            <a:r>
              <a:rPr lang="en-US" dirty="0">
                <a:solidFill>
                  <a:schemeClr val="tx1"/>
                </a:solidFill>
              </a:rPr>
              <a:t>– </a:t>
            </a:r>
            <a:r>
              <a:rPr lang="en-US" dirty="0" smtClean="0">
                <a:solidFill>
                  <a:schemeClr val="tx1"/>
                </a:solidFill>
                <a:hlinkClick r:id="rId8"/>
              </a:rPr>
              <a:t>robyn.williams@cjcc.ga.gov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marL="0" lvl="1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LaTonya Smith – </a:t>
            </a:r>
            <a:r>
              <a:rPr lang="en-US" dirty="0" smtClean="0">
                <a:solidFill>
                  <a:schemeClr val="tx1"/>
                </a:solidFill>
                <a:hlinkClick r:id="rId9"/>
              </a:rPr>
              <a:t>latonya.smith@cjcc.ga.gov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0" lvl="1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Carlyle Roberts – </a:t>
            </a:r>
            <a:r>
              <a:rPr lang="en-US" dirty="0" smtClean="0">
                <a:solidFill>
                  <a:schemeClr val="tx1"/>
                </a:solidFill>
                <a:hlinkClick r:id="rId6"/>
              </a:rPr>
              <a:t>carlyle.roberts@cjcc.ga.gov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marL="0" lvl="1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Letitia Lowe – </a:t>
            </a:r>
            <a:r>
              <a:rPr lang="en-US" dirty="0" smtClean="0">
                <a:solidFill>
                  <a:schemeClr val="tx1"/>
                </a:solidFill>
                <a:hlinkClick r:id="rId6"/>
              </a:rPr>
              <a:t>letitia.lowe@cjcc.ga.gov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marL="0" lvl="1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Nikitris Deloach – </a:t>
            </a:r>
            <a:r>
              <a:rPr lang="en-US" dirty="0" smtClean="0">
                <a:solidFill>
                  <a:schemeClr val="tx1"/>
                </a:solidFill>
                <a:hlinkClick r:id="rId10"/>
              </a:rPr>
              <a:t>nikitris.deloach@cjcc.ga.gov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marL="0" lvl="1" indent="0" algn="ctr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Thank you - we </a:t>
            </a:r>
            <a:r>
              <a:rPr lang="en-US" dirty="0">
                <a:solidFill>
                  <a:schemeClr val="tx1"/>
                </a:solidFill>
              </a:rPr>
              <a:t>appreciate </a:t>
            </a:r>
            <a:r>
              <a:rPr lang="en-US" dirty="0" smtClean="0">
                <a:solidFill>
                  <a:schemeClr val="tx1"/>
                </a:solidFill>
              </a:rPr>
              <a:t>your service and dedication to victims in Georgia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87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78205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tx2">
                    <a:satMod val="130000"/>
                  </a:schemeClr>
                </a:solidFill>
              </a:rPr>
              <a:t>CJCC Contact Information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524000"/>
            <a:ext cx="7023100" cy="4800600"/>
          </a:xfrm>
        </p:spPr>
        <p:txBody>
          <a:bodyPr/>
          <a:lstStyle/>
          <a:p>
            <a:pPr marL="365760" indent="-283464" eaLnBrk="1" fontAlgn="auto" hangingPunct="1"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 2"/>
              <a:buNone/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Arial" charset="0"/>
              </a:rPr>
              <a:t>Website Address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:  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hlinkClick r:id="rId3"/>
              </a:rPr>
              <a:t>cjcc.georgia.gov</a:t>
            </a:r>
            <a:endParaRPr lang="en-US" sz="2400" dirty="0" smtClean="0">
              <a:solidFill>
                <a:schemeClr val="tx1"/>
              </a:solidFill>
              <a:latin typeface="Arial" charset="0"/>
            </a:endParaRPr>
          </a:p>
          <a:p>
            <a:pPr marL="365760" indent="-283464" eaLnBrk="1" fontAlgn="auto" hangingPunct="1"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 2"/>
              <a:buNone/>
              <a:defRPr/>
            </a:pPr>
            <a:endParaRPr lang="en-US" sz="800" dirty="0" smtClean="0">
              <a:solidFill>
                <a:schemeClr val="tx1"/>
              </a:solidFill>
              <a:latin typeface="Arial" charset="0"/>
            </a:endParaRPr>
          </a:p>
          <a:p>
            <a:pPr marL="365760" indent="-283464" eaLnBrk="1" fontAlgn="auto" hangingPunct="1"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 2"/>
              <a:buNone/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Arial" charset="0"/>
              </a:rPr>
              <a:t>Mail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:	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</a:rPr>
              <a:t>Attn: Grants Division or Victims Compensation</a:t>
            </a:r>
          </a:p>
          <a:p>
            <a:pPr marL="365760" indent="-283464" eaLnBrk="1" fontAlgn="auto" hangingPunct="1"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 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</a:rPr>
              <a:t>		Criminal Justice Coordinating Council</a:t>
            </a:r>
          </a:p>
          <a:p>
            <a:pPr marL="868363" lvl="1" indent="-22860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buFont typeface="Wingdings 2" pitchFamily="18" charset="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</a:rPr>
              <a:t>  		104 Marietta Street, NW, Suite 440 </a:t>
            </a:r>
          </a:p>
          <a:p>
            <a:pPr marL="868363" lvl="1" indent="-22860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buFont typeface="Wingdings 2" pitchFamily="18" charset="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</a:rPr>
              <a:t>		Atlanta, GA  30303-2743</a:t>
            </a:r>
          </a:p>
          <a:p>
            <a:pPr marL="868363" lvl="1" indent="-228600" eaLnBrk="1" fontAlgn="auto" hangingPunct="1">
              <a:spcAft>
                <a:spcPts val="0"/>
              </a:spcAft>
              <a:buClr>
                <a:schemeClr val="accent2">
                  <a:lumMod val="75000"/>
                </a:schemeClr>
              </a:buClr>
              <a:buFont typeface="Wingdings 2" pitchFamily="18" charset="2"/>
              <a:buNone/>
              <a:defRPr/>
            </a:pPr>
            <a:endParaRPr lang="en-US" sz="800" dirty="0" smtClean="0">
              <a:solidFill>
                <a:schemeClr val="tx1"/>
              </a:solidFill>
              <a:latin typeface="Arial" charset="0"/>
            </a:endParaRPr>
          </a:p>
          <a:p>
            <a:pPr marL="365760" indent="-283464" eaLnBrk="1" fontAlgn="auto" hangingPunct="1"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 2"/>
              <a:buNone/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Arial" charset="0"/>
              </a:rPr>
              <a:t>Main Phone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:  404-657-1956</a:t>
            </a:r>
          </a:p>
          <a:p>
            <a:pPr marL="365760" indent="-283464" eaLnBrk="1" fontAlgn="auto" hangingPunct="1"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 2"/>
              <a:buNone/>
              <a:defRPr/>
            </a:pPr>
            <a:endParaRPr lang="en-US" sz="800" dirty="0" smtClean="0">
              <a:solidFill>
                <a:schemeClr val="tx1"/>
              </a:solidFill>
              <a:latin typeface="Arial" charset="0"/>
            </a:endParaRPr>
          </a:p>
          <a:p>
            <a:pPr marL="365760" indent="-283464" eaLnBrk="1" fontAlgn="auto" hangingPunct="1"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 2"/>
              <a:buNone/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Arial" charset="0"/>
              </a:rPr>
              <a:t>Victims Compensation Phone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:  404-657-2222</a:t>
            </a:r>
          </a:p>
          <a:p>
            <a:pPr marL="365760" indent="-283464" eaLnBrk="1" fontAlgn="auto" hangingPunct="1"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 2"/>
              <a:buNone/>
              <a:defRPr/>
            </a:pPr>
            <a:endParaRPr lang="en-US" sz="800" dirty="0" smtClean="0">
              <a:solidFill>
                <a:schemeClr val="tx1"/>
              </a:solidFill>
              <a:latin typeface="Arial" charset="0"/>
            </a:endParaRPr>
          </a:p>
          <a:p>
            <a:pPr marL="365760" indent="-283464" eaLnBrk="1" fontAlgn="auto" hangingPunct="1"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 2"/>
              <a:buNone/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Arial" charset="0"/>
              </a:rPr>
              <a:t>Fax Number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:  404-657-1957</a:t>
            </a:r>
          </a:p>
          <a:p>
            <a:pPr marL="365760" indent="-283464" eaLnBrk="1" fontAlgn="auto" hangingPunct="1"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 2"/>
              <a:buNone/>
              <a:defRPr/>
            </a:pPr>
            <a:endParaRPr lang="en-US" sz="800" dirty="0" smtClean="0">
              <a:solidFill>
                <a:schemeClr val="tx1"/>
              </a:solidFill>
              <a:latin typeface="Arial" charset="0"/>
            </a:endParaRPr>
          </a:p>
          <a:p>
            <a:pPr marL="365760" indent="-283464" eaLnBrk="1" fontAlgn="auto" hangingPunct="1">
              <a:spcAft>
                <a:spcPts val="0"/>
              </a:spcAft>
              <a:buClr>
                <a:schemeClr val="accent2">
                  <a:lumMod val="50000"/>
                </a:schemeClr>
              </a:buClr>
              <a:buFont typeface="Wingdings 2"/>
              <a:buNone/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Arial" charset="0"/>
              </a:rPr>
              <a:t>Email Subscription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: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/>
              </a:rPr>
              <a:t>Mail Chimp!</a:t>
            </a:r>
            <a:endParaRPr lang="en-US" sz="105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780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8120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Question and Answer</a:t>
            </a:r>
          </a:p>
        </p:txBody>
      </p:sp>
    </p:spTree>
    <p:extLst>
      <p:ext uri="{BB962C8B-B14F-4D97-AF65-F5344CB8AC3E}">
        <p14:creationId xmlns:p14="http://schemas.microsoft.com/office/powerpoint/2010/main" val="25259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228600"/>
            <a:ext cx="7924800" cy="1524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Victims of Crime Act (VOCA)</a:t>
            </a:r>
            <a:br>
              <a:rPr lang="en-US" alt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Workshop</a:t>
            </a:r>
          </a:p>
        </p:txBody>
      </p:sp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1066800" y="2438400"/>
            <a:ext cx="64008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1"/>
              </a:buClr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algn="ctr" eaLnBrk="1" hangingPunct="1">
              <a:buClr>
                <a:srgbClr val="FFFFCC"/>
              </a:buClr>
              <a:defRPr/>
            </a:pPr>
            <a:endParaRPr lang="en-US" altLang="en-US" sz="3000" dirty="0" smtClean="0">
              <a:solidFill>
                <a:srgbClr val="FFFFFF"/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31748" name="Picture 7" descr="MCj0424820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2438400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Text Box 8"/>
          <p:cNvSpPr txBox="1">
            <a:spLocks noChangeArrowheads="1"/>
          </p:cNvSpPr>
          <p:nvPr/>
        </p:nvSpPr>
        <p:spPr bwMode="auto">
          <a:xfrm>
            <a:off x="2438400" y="2643187"/>
            <a:ext cx="6019800" cy="170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5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Proposals must be submitted online by Monday, July 25, 2016 by 11:59pm</a:t>
            </a:r>
          </a:p>
        </p:txBody>
      </p:sp>
    </p:spTree>
    <p:extLst>
      <p:ext uri="{BB962C8B-B14F-4D97-AF65-F5344CB8AC3E}">
        <p14:creationId xmlns:p14="http://schemas.microsoft.com/office/powerpoint/2010/main" val="155996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Overview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3733800"/>
          </a:xfrm>
        </p:spPr>
        <p:txBody>
          <a:bodyPr lIns="1371600" rIns="914400"/>
          <a:lstStyle/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Office of Victims of Crime (OVC) provides 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federal funding 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to: 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Support </a:t>
            </a:r>
            <a:r>
              <a:rPr 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victim assistance and compensation programs, </a:t>
            </a:r>
            <a:endParaRPr lang="en-US" sz="20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Provide </a:t>
            </a:r>
            <a:r>
              <a:rPr 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training for diverse professionals who work with 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victims,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Develop </a:t>
            </a:r>
            <a:r>
              <a:rPr 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projects to enhance victims’ rights and 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services, and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Undertake </a:t>
            </a:r>
            <a:r>
              <a:rPr 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public education and awareness activities on behalf of crime 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victims</a:t>
            </a:r>
          </a:p>
        </p:txBody>
      </p:sp>
    </p:spTree>
    <p:extLst>
      <p:ext uri="{BB962C8B-B14F-4D97-AF65-F5344CB8AC3E}">
        <p14:creationId xmlns:p14="http://schemas.microsoft.com/office/powerpoint/2010/main" val="531686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228600"/>
            <a:ext cx="7848600" cy="1524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Victims of Crime Act (VOCA)</a:t>
            </a:r>
            <a:br>
              <a:rPr lang="en-US" alt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Workshop</a:t>
            </a:r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1066800" y="2438400"/>
            <a:ext cx="64008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1"/>
              </a:buClr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9pPr>
          </a:lstStyle>
          <a:p>
            <a:pPr algn="ctr" eaLnBrk="1" hangingPunct="1">
              <a:buClr>
                <a:srgbClr val="FFFFCC"/>
              </a:buClr>
              <a:defRPr/>
            </a:pPr>
            <a:endParaRPr lang="en-US" altLang="en-US" sz="3000" dirty="0" smtClean="0">
              <a:solidFill>
                <a:srgbClr val="FFFFFF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2772" name="Text Box 7"/>
          <p:cNvSpPr txBox="1">
            <a:spLocks noChangeArrowheads="1"/>
          </p:cNvSpPr>
          <p:nvPr/>
        </p:nvSpPr>
        <p:spPr bwMode="auto">
          <a:xfrm>
            <a:off x="1104900" y="2384425"/>
            <a:ext cx="73914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500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joining us!</a:t>
            </a:r>
          </a:p>
        </p:txBody>
      </p:sp>
      <p:pic>
        <p:nvPicPr>
          <p:cNvPr id="3277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905000"/>
            <a:ext cx="472440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202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Overview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981200"/>
            <a:ext cx="9105253" cy="4144963"/>
          </a:xfrm>
        </p:spPr>
        <p:txBody>
          <a:bodyPr lIns="914400" rIns="914400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According to 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VOCA 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Program Guidelines, services are defined as those efforts </a:t>
            </a:r>
            <a:r>
              <a:rPr lang="en-US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that: 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Respond </a:t>
            </a:r>
            <a:r>
              <a:rPr 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to the emotional and physical needs of crime 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victims, 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Assist </a:t>
            </a:r>
            <a:r>
              <a:rPr 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primary and secondary victims of crime to stabilize their lives after 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victimization, 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Help </a:t>
            </a:r>
            <a:r>
              <a:rPr 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victims understand and participate in the criminal justice </a:t>
            </a: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system, </a:t>
            </a:r>
            <a:r>
              <a:rPr 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and </a:t>
            </a:r>
            <a:endParaRPr lang="en-US" sz="20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en-US" sz="20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Provide </a:t>
            </a:r>
            <a:r>
              <a:rPr 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victims of crime with a measure of safety and security. </a:t>
            </a:r>
          </a:p>
        </p:txBody>
      </p:sp>
    </p:spTree>
    <p:extLst>
      <p:ext uri="{BB962C8B-B14F-4D97-AF65-F5344CB8AC3E}">
        <p14:creationId xmlns:p14="http://schemas.microsoft.com/office/powerpoint/2010/main" val="279721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Overview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57400"/>
            <a:ext cx="9144000" cy="4068763"/>
          </a:xfrm>
        </p:spPr>
        <p:txBody>
          <a:bodyPr lIns="1371600" rIns="914400"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For </a:t>
            </a:r>
            <a:r>
              <a:rPr lang="en-US" sz="2200" dirty="0">
                <a:solidFill>
                  <a:schemeClr val="tx1"/>
                </a:solidFill>
                <a:latin typeface="Palatino Linotype" panose="02040502050505030304" pitchFamily="18" charset="0"/>
              </a:rPr>
              <a:t>the purpose of the VOCA crime victim assistance grant program, a </a:t>
            </a:r>
            <a:r>
              <a:rPr lang="en-US" sz="22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crime victim </a:t>
            </a:r>
            <a:r>
              <a:rPr lang="en-US" sz="2200" dirty="0">
                <a:solidFill>
                  <a:schemeClr val="tx1"/>
                </a:solidFill>
                <a:latin typeface="Palatino Linotype" panose="02040502050505030304" pitchFamily="18" charset="0"/>
              </a:rPr>
              <a:t>is a person who has suffered physical, sexual, financial, or emotional harm as a result of the commission of a crime. </a:t>
            </a:r>
            <a:endParaRPr lang="en-US" sz="2200" dirty="0" smtClean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Funding </a:t>
            </a:r>
            <a:r>
              <a:rPr lang="en-US" sz="22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cannot</a:t>
            </a:r>
            <a:r>
              <a:rPr lang="en-US" sz="2200" dirty="0">
                <a:solidFill>
                  <a:schemeClr val="tx1"/>
                </a:solidFill>
                <a:latin typeface="Palatino Linotype" panose="02040502050505030304" pitchFamily="18" charset="0"/>
              </a:rPr>
              <a:t> be used for the investigation of crimes or collection of evidence to further the prosecution of crimes.</a:t>
            </a:r>
          </a:p>
        </p:txBody>
      </p:sp>
    </p:spTree>
    <p:extLst>
      <p:ext uri="{BB962C8B-B14F-4D97-AF65-F5344CB8AC3E}">
        <p14:creationId xmlns:p14="http://schemas.microsoft.com/office/powerpoint/2010/main" val="1261626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838200"/>
          </a:xfrm>
        </p:spPr>
        <p:txBody>
          <a:bodyPr/>
          <a:lstStyle/>
          <a:p>
            <a:pPr>
              <a:defRPr/>
            </a:pPr>
            <a:r>
              <a:rPr lang="en-US" sz="4800" dirty="0" smtClean="0"/>
              <a:t>Crime Victims Fund (CVF)</a:t>
            </a:r>
            <a:endParaRPr lang="en-US" sz="4800" b="0" i="1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0" y="2057400"/>
            <a:ext cx="9144000" cy="3200400"/>
          </a:xfrm>
        </p:spPr>
        <p:txBody>
          <a:bodyPr lIns="1371600" rIns="914400"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The CVF was established in 1984 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en-US" sz="2200" dirty="0">
                <a:solidFill>
                  <a:schemeClr val="tx1"/>
                </a:solidFill>
                <a:latin typeface="Palatino Linotype" panose="02040502050505030304" pitchFamily="18" charset="0"/>
              </a:rPr>
              <a:t>VOCA grants are supported by deposits </a:t>
            </a:r>
            <a:r>
              <a:rPr lang="en-US" alt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of criminal fines, forfeited bail bonds, penalty fees, and special assessments collected by U.S. Attorney’s Offices, Federal Courts, and the Bureau of Prisons – </a:t>
            </a:r>
            <a:r>
              <a:rPr lang="en-US" altLang="en-US" sz="2200" b="1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not taxpayer dollars.  </a:t>
            </a:r>
          </a:p>
        </p:txBody>
      </p:sp>
    </p:spTree>
    <p:extLst>
      <p:ext uri="{BB962C8B-B14F-4D97-AF65-F5344CB8AC3E}">
        <p14:creationId xmlns:p14="http://schemas.microsoft.com/office/powerpoint/2010/main" val="29175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Purpose of VOCA</a:t>
            </a:r>
          </a:p>
        </p:txBody>
      </p:sp>
      <p:sp>
        <p:nvSpPr>
          <p:cNvPr id="239619" name="Rectangle 1027"/>
          <p:cNvSpPr>
            <a:spLocks noGrp="1" noChangeArrowheads="1"/>
          </p:cNvSpPr>
          <p:nvPr>
            <p:ph idx="1"/>
          </p:nvPr>
        </p:nvSpPr>
        <p:spPr>
          <a:xfrm>
            <a:off x="0" y="1676400"/>
            <a:ext cx="9144000" cy="4343400"/>
          </a:xfrm>
        </p:spPr>
        <p:txBody>
          <a:bodyPr lIns="1371600" rIns="914400">
            <a:normAutofit/>
          </a:bodyPr>
          <a:lstStyle/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The purpose of VOCA is to expand and enhance direct services to victims of crime. This includes:</a:t>
            </a:r>
          </a:p>
          <a:p>
            <a:pPr marL="800100" eaLnBrk="1" hangingPunct="1"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Responding to the immediate needs of crime victims</a:t>
            </a:r>
          </a:p>
          <a:p>
            <a:pPr marL="800100" eaLnBrk="1" hangingPunct="1"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Reducing the severity of psychological consequences of victimization</a:t>
            </a:r>
          </a:p>
          <a:p>
            <a:pPr marL="800100" eaLnBrk="1" hangingPunct="1"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Helping restore a victim’s sense of dignity and self-esteem</a:t>
            </a:r>
          </a:p>
          <a:p>
            <a:pPr marL="800100" eaLnBrk="1" hangingPunct="1">
              <a:buFont typeface="Wingdings" panose="05000000000000000000" pitchFamily="2" charset="2"/>
              <a:buChar char="Ø"/>
              <a:defRPr/>
            </a:pPr>
            <a:r>
              <a:rPr lang="en-US" sz="22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Assisting and encouraging victims to participate in the criminal justice system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9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9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9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9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9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5225</TotalTime>
  <Words>2069</Words>
  <Application>Microsoft Office PowerPoint</Application>
  <PresentationFormat>On-screen Show (4:3)</PresentationFormat>
  <Paragraphs>475</Paragraphs>
  <Slides>50</Slides>
  <Notes>50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63" baseType="lpstr">
      <vt:lpstr>Arial</vt:lpstr>
      <vt:lpstr>Baskerville Old Face</vt:lpstr>
      <vt:lpstr>Calibri</vt:lpstr>
      <vt:lpstr>Century Gothic</vt:lpstr>
      <vt:lpstr>Constantia</vt:lpstr>
      <vt:lpstr>Courier New</vt:lpstr>
      <vt:lpstr>Palatino Linotype</vt:lpstr>
      <vt:lpstr>Tahoma</vt:lpstr>
      <vt:lpstr>Times New Roman</vt:lpstr>
      <vt:lpstr>Verdana</vt:lpstr>
      <vt:lpstr>Wingdings</vt:lpstr>
      <vt:lpstr>Wingdings 2</vt:lpstr>
      <vt:lpstr>Executive</vt:lpstr>
      <vt:lpstr>Victims of Crime Act (VOCA)  Grant Program 2016 Competitive Application</vt:lpstr>
      <vt:lpstr>Agenda</vt:lpstr>
      <vt:lpstr>PowerPoint Presentation</vt:lpstr>
      <vt:lpstr>Overview</vt:lpstr>
      <vt:lpstr>Overview</vt:lpstr>
      <vt:lpstr>Overview</vt:lpstr>
      <vt:lpstr>Overview</vt:lpstr>
      <vt:lpstr>Crime Victims Fund (CVF)</vt:lpstr>
      <vt:lpstr>Purpose of VOCA</vt:lpstr>
      <vt:lpstr>Purpose of  VOCA</vt:lpstr>
      <vt:lpstr>Eligibility Requirements</vt:lpstr>
      <vt:lpstr>Eligibility Requirements</vt:lpstr>
      <vt:lpstr>Eligibility Requirements</vt:lpstr>
      <vt:lpstr>Who should apply?</vt:lpstr>
      <vt:lpstr>VOCA Priority Areas</vt:lpstr>
      <vt:lpstr>Allocation Requirements</vt:lpstr>
      <vt:lpstr>Why Program Reporting?</vt:lpstr>
      <vt:lpstr>VSSR Deadlines</vt:lpstr>
      <vt:lpstr>OPM Deadlines</vt:lpstr>
      <vt:lpstr>PowerPoint Presentation</vt:lpstr>
      <vt:lpstr>PowerPoint Presentation</vt:lpstr>
      <vt:lpstr>Application Checklist</vt:lpstr>
      <vt:lpstr>Applying for Multiple Grants </vt:lpstr>
      <vt:lpstr>Project Narrative</vt:lpstr>
      <vt:lpstr>Project Narrative</vt:lpstr>
      <vt:lpstr>Project Narrative</vt:lpstr>
      <vt:lpstr>Project Narrative</vt:lpstr>
      <vt:lpstr>Project Narrative</vt:lpstr>
      <vt:lpstr>Budget Categories</vt:lpstr>
      <vt:lpstr>Matching Funds - VOCA</vt:lpstr>
      <vt:lpstr>Cash vs. In-kind Match</vt:lpstr>
      <vt:lpstr>Calculating Match Requirement</vt:lpstr>
      <vt:lpstr>Budget Considerations</vt:lpstr>
      <vt:lpstr>Allowable Costs</vt:lpstr>
      <vt:lpstr>Other Allowable Costs</vt:lpstr>
      <vt:lpstr>Examples of Allowable  Services &amp; Costs</vt:lpstr>
      <vt:lpstr>Unallowable Costs</vt:lpstr>
      <vt:lpstr>Unallowable Costs</vt:lpstr>
      <vt:lpstr>Examples of Unallowable Costs</vt:lpstr>
      <vt:lpstr>EVALUATION PLAN WHAT ARE WE LOOKING FOR ?</vt:lpstr>
      <vt:lpstr>Required Attachments</vt:lpstr>
      <vt:lpstr>  Grant Application</vt:lpstr>
      <vt:lpstr>Online Application Instructions</vt:lpstr>
      <vt:lpstr>Common Errors</vt:lpstr>
      <vt:lpstr>Competitive Application Award Timeline</vt:lpstr>
      <vt:lpstr>Conclusion</vt:lpstr>
      <vt:lpstr>CJCC Contact Information</vt:lpstr>
      <vt:lpstr>Question and Answer</vt:lpstr>
      <vt:lpstr>Victims of Crime Act (VOCA) Workshop</vt:lpstr>
      <vt:lpstr>Victims of Crime Act (VOCA) Workshop</vt:lpstr>
    </vt:vector>
  </TitlesOfParts>
  <Company>CJCC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CJCC</dc:creator>
  <cp:lastModifiedBy>Kyra Matthews</cp:lastModifiedBy>
  <cp:revision>254</cp:revision>
  <cp:lastPrinted>2016-06-23T13:25:46Z</cp:lastPrinted>
  <dcterms:created xsi:type="dcterms:W3CDTF">2001-04-27T12:50:02Z</dcterms:created>
  <dcterms:modified xsi:type="dcterms:W3CDTF">2016-06-23T13:25:50Z</dcterms:modified>
</cp:coreProperties>
</file>