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5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62" r:id="rId9"/>
    <p:sldId id="263" r:id="rId10"/>
    <p:sldId id="264" r:id="rId11"/>
    <p:sldId id="308" r:id="rId12"/>
    <p:sldId id="266" r:id="rId13"/>
    <p:sldId id="267" r:id="rId14"/>
    <p:sldId id="268" r:id="rId15"/>
    <p:sldId id="304" r:id="rId16"/>
    <p:sldId id="269" r:id="rId17"/>
    <p:sldId id="273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33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DEA0B7-1870-4246-AA5B-0CBD30095FBF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3F6A2-EF6D-4BCD-B478-73D5152E3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420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Monitoring, accountability and case for continued and increased</a:t>
            </a:r>
            <a:r>
              <a:rPr lang="en-US" baseline="0" dirty="0" smtClean="0"/>
              <a:t> funding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3F6A2-EF6D-4BCD-B478-73D5152E38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067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545C7-E3E5-4EC2-8DE7-91AE1EFDC67D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F3545C7-E3E5-4EC2-8DE7-91AE1EFDC67D}" type="datetimeFigureOut">
              <a:rPr lang="en-US" smtClean="0"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23738B1-341B-49AF-95EE-40024C14E5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hyperlink" Target="http://muskie.usm.maine.edu/vawamei/attachments/forms/STOPSubgranteeFormGMS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vawamei@usm.maine.edu" TargetMode="External"/><Relationship Id="rId2" Type="http://schemas.openxmlformats.org/officeDocument/2006/relationships/hyperlink" Target="http://muskie.usm.maine.edu/vawamei/attachments/instructions/STOPSubgranteeInstructions.pdf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adobeformscentral.com/?f=ZzVvNuKNPcThfDiNkF0cLQ" TargetMode="External"/><Relationship Id="rId4" Type="http://schemas.openxmlformats.org/officeDocument/2006/relationships/hyperlink" Target="mailto:betty.barnard@cjcc.ga.gov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vawamei@usm.maine.edu" TargetMode="External"/><Relationship Id="rId2" Type="http://schemas.openxmlformats.org/officeDocument/2006/relationships/hyperlink" Target="http://muskie.usm.maine.edu/vawamei/attachments/instructions/STOPSubgranteeInstructions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etty.barnard@cjcc.ga.go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124200"/>
            <a:ext cx="8458200" cy="2362200"/>
          </a:xfrm>
        </p:spPr>
        <p:txBody>
          <a:bodyPr/>
          <a:lstStyle/>
          <a:p>
            <a:r>
              <a:rPr lang="en-US" sz="7200" dirty="0" smtClean="0"/>
              <a:t>OVW Annual Report </a:t>
            </a:r>
            <a:r>
              <a:rPr lang="en-US" sz="7200" dirty="0" smtClean="0"/>
              <a:t>Webinar</a:t>
            </a:r>
            <a:br>
              <a:rPr lang="en-US" sz="7200" dirty="0" smtClean="0"/>
            </a:br>
            <a:r>
              <a:rPr lang="en-US" sz="4400" dirty="0" smtClean="0"/>
              <a:t>VAWA </a:t>
            </a:r>
            <a:r>
              <a:rPr lang="en-US" sz="4400" dirty="0" err="1" smtClean="0"/>
              <a:t>CJSI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638800"/>
            <a:ext cx="6400800" cy="8382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Criminal Justice Coordinating Council</a:t>
            </a:r>
            <a:endParaRPr lang="en-US" sz="2000" dirty="0"/>
          </a:p>
          <a:p>
            <a:r>
              <a:rPr lang="en-US" sz="2000" dirty="0" smtClean="0"/>
              <a:t>Betty Barnard, Planner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381000"/>
            <a:ext cx="2286000" cy="1897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22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Prorating Data: </a:t>
            </a:r>
            <a:br>
              <a:rPr lang="en-US" dirty="0" smtClean="0"/>
            </a:br>
            <a:r>
              <a:rPr lang="en-US" dirty="0" smtClean="0"/>
              <a:t>Example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smtClean="0"/>
              <a:t>Johnny Law is an officer funded </a:t>
            </a:r>
            <a:r>
              <a:rPr lang="en-US" dirty="0"/>
              <a:t>through </a:t>
            </a:r>
            <a:r>
              <a:rPr lang="en-US" dirty="0" smtClean="0"/>
              <a:t>Justice County’s VAWA </a:t>
            </a:r>
            <a:r>
              <a:rPr lang="en-US" dirty="0"/>
              <a:t>grant at 80% of </a:t>
            </a:r>
            <a:r>
              <a:rPr lang="en-US" dirty="0" smtClean="0"/>
              <a:t>his time. Johnny investigated 40 DV cases </a:t>
            </a:r>
            <a:r>
              <a:rPr lang="en-US" dirty="0"/>
              <a:t>this </a:t>
            </a:r>
            <a:r>
              <a:rPr lang="en-US" dirty="0" smtClean="0"/>
              <a:t>grant year. You </a:t>
            </a:r>
            <a:r>
              <a:rPr lang="en-US" dirty="0"/>
              <a:t>should report the following: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40 </a:t>
            </a:r>
            <a:r>
              <a:rPr lang="en-US" dirty="0" smtClean="0"/>
              <a:t>cases x </a:t>
            </a:r>
            <a:r>
              <a:rPr lang="en-US" dirty="0"/>
              <a:t>0.8 (proportion of time </a:t>
            </a:r>
            <a:r>
              <a:rPr lang="en-US" dirty="0" smtClean="0"/>
              <a:t>Johnny’s paid through VAWA funds) </a:t>
            </a:r>
            <a:r>
              <a:rPr lang="en-US" dirty="0"/>
              <a:t>= 32 </a:t>
            </a:r>
            <a:r>
              <a:rPr lang="en-US" dirty="0" smtClean="0"/>
              <a:t>investigations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44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Prorating Data: </a:t>
            </a:r>
            <a:br>
              <a:rPr lang="en-US" dirty="0" smtClean="0"/>
            </a:br>
            <a:r>
              <a:rPr lang="en-US" dirty="0" smtClean="0"/>
              <a:t>Example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dirty="0" smtClean="0"/>
              <a:t>Tameka Trial-Lawyer is a prosecutor funded </a:t>
            </a:r>
            <a:r>
              <a:rPr lang="en-US" dirty="0"/>
              <a:t>through </a:t>
            </a:r>
            <a:r>
              <a:rPr lang="en-US" dirty="0" smtClean="0"/>
              <a:t>Justice County’s VAWA </a:t>
            </a:r>
            <a:r>
              <a:rPr lang="en-US" dirty="0"/>
              <a:t>grant at </a:t>
            </a:r>
            <a:r>
              <a:rPr lang="en-US" dirty="0" smtClean="0"/>
              <a:t>75% </a:t>
            </a:r>
            <a:r>
              <a:rPr lang="en-US" dirty="0"/>
              <a:t>of </a:t>
            </a:r>
            <a:r>
              <a:rPr lang="en-US" dirty="0" smtClean="0"/>
              <a:t>her time</a:t>
            </a:r>
            <a:r>
              <a:rPr lang="en-US" dirty="0"/>
              <a:t>. </a:t>
            </a:r>
            <a:r>
              <a:rPr lang="en-US" dirty="0" smtClean="0"/>
              <a:t>During </a:t>
            </a:r>
            <a:r>
              <a:rPr lang="en-US" dirty="0"/>
              <a:t>this grant </a:t>
            </a:r>
            <a:r>
              <a:rPr lang="en-US" dirty="0" smtClean="0"/>
              <a:t>year, </a:t>
            </a:r>
            <a:r>
              <a:rPr lang="en-US" dirty="0"/>
              <a:t>Tameka </a:t>
            </a:r>
            <a:r>
              <a:rPr lang="en-US" dirty="0" smtClean="0"/>
              <a:t>received 30 referrals for sexual assault cases, accepted 20, declined 9 and 1 was transferred outside jurisdiction. </a:t>
            </a:r>
            <a:r>
              <a:rPr lang="en-US" dirty="0"/>
              <a:t>You should report the following: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sz="2000" dirty="0" smtClean="0"/>
              <a:t>30 cases x 0.75 </a:t>
            </a:r>
            <a:r>
              <a:rPr lang="en-US" sz="2000" dirty="0"/>
              <a:t>(proportion of time </a:t>
            </a:r>
            <a:r>
              <a:rPr lang="en-US" sz="2000" dirty="0" smtClean="0"/>
              <a:t>Tameka is paid through VAWA funds) </a:t>
            </a:r>
            <a:r>
              <a:rPr lang="en-US" sz="2000" dirty="0"/>
              <a:t>= </a:t>
            </a:r>
            <a:r>
              <a:rPr lang="en-US" sz="2000" dirty="0" smtClean="0"/>
              <a:t>23 (round up from 22.5) case referrals</a:t>
            </a:r>
          </a:p>
          <a:p>
            <a:r>
              <a:rPr lang="en-US" sz="2000" dirty="0" smtClean="0"/>
              <a:t>20 </a:t>
            </a:r>
            <a:r>
              <a:rPr lang="en-US" sz="2000" dirty="0"/>
              <a:t>cases x 0.75 </a:t>
            </a:r>
            <a:r>
              <a:rPr lang="en-US" sz="2000" dirty="0" smtClean="0"/>
              <a:t>= 15 cases accepted</a:t>
            </a:r>
          </a:p>
          <a:p>
            <a:r>
              <a:rPr lang="en-US" sz="2000" dirty="0" smtClean="0"/>
              <a:t>9 </a:t>
            </a:r>
            <a:r>
              <a:rPr lang="en-US" sz="2000" dirty="0"/>
              <a:t>cases x 0.75 = </a:t>
            </a:r>
            <a:r>
              <a:rPr lang="en-US" sz="2000" dirty="0" smtClean="0"/>
              <a:t>7 (round up from 6.75) </a:t>
            </a:r>
            <a:r>
              <a:rPr lang="en-US" sz="2000" dirty="0"/>
              <a:t>cases </a:t>
            </a:r>
            <a:r>
              <a:rPr lang="en-US" sz="2000" dirty="0" smtClean="0"/>
              <a:t>declined</a:t>
            </a:r>
            <a:endParaRPr lang="en-US" sz="2000" dirty="0"/>
          </a:p>
          <a:p>
            <a:r>
              <a:rPr lang="en-US" sz="2000" dirty="0" smtClean="0"/>
              <a:t>1 case </a:t>
            </a:r>
            <a:r>
              <a:rPr lang="en-US" sz="2000" dirty="0"/>
              <a:t>x 0.75 = </a:t>
            </a:r>
            <a:r>
              <a:rPr lang="en-US" sz="2000" dirty="0" smtClean="0"/>
              <a:t>1 transferred (just round up whenever needed)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99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Prorating Data:</a:t>
            </a:r>
            <a:br>
              <a:rPr lang="en-US" dirty="0" smtClean="0"/>
            </a:br>
            <a:r>
              <a:rPr lang="en-US" dirty="0" smtClean="0"/>
              <a:t>Example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Your agency’s budget breakdown is the following: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smtClean="0"/>
              <a:t>VAWA </a:t>
            </a:r>
            <a:r>
              <a:rPr lang="en-US" dirty="0"/>
              <a:t>Grant – </a:t>
            </a:r>
            <a:r>
              <a:rPr lang="en-US" dirty="0" smtClean="0"/>
              <a:t>15</a:t>
            </a:r>
            <a:r>
              <a:rPr lang="en-US" dirty="0"/>
              <a:t>%</a:t>
            </a:r>
          </a:p>
          <a:p>
            <a:pPr marL="0" indent="0">
              <a:buNone/>
            </a:pPr>
            <a:r>
              <a:rPr lang="en-US" dirty="0" smtClean="0"/>
              <a:t>County Funds – 75%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5% Funding – 10%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smtClean="0"/>
              <a:t>During the VAWA </a:t>
            </a:r>
            <a:r>
              <a:rPr lang="en-US" dirty="0"/>
              <a:t>g</a:t>
            </a:r>
            <a:r>
              <a:rPr lang="en-US" dirty="0" smtClean="0"/>
              <a:t>rant year (January 1-December </a:t>
            </a:r>
            <a:r>
              <a:rPr lang="en-US" dirty="0"/>
              <a:t>31) your agency </a:t>
            </a:r>
            <a:r>
              <a:rPr lang="en-US" dirty="0" smtClean="0"/>
              <a:t>worked on 183 cases of domestic violence, 40 sexual assault cases and 38 stalking cases. You would report the following: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0.15 x </a:t>
            </a:r>
            <a:r>
              <a:rPr lang="en-US" dirty="0" smtClean="0"/>
              <a:t>183 </a:t>
            </a:r>
            <a:r>
              <a:rPr lang="en-US" dirty="0"/>
              <a:t>= </a:t>
            </a:r>
            <a:r>
              <a:rPr lang="en-US" dirty="0" smtClean="0"/>
              <a:t>28 </a:t>
            </a:r>
            <a:r>
              <a:rPr lang="en-US" dirty="0"/>
              <a:t>domestic violence </a:t>
            </a:r>
            <a:r>
              <a:rPr lang="en-US" dirty="0" smtClean="0"/>
              <a:t>cases</a:t>
            </a:r>
            <a:endParaRPr lang="en-US" b="1" dirty="0"/>
          </a:p>
          <a:p>
            <a:pPr marL="0" indent="0">
              <a:buNone/>
            </a:pPr>
            <a:r>
              <a:rPr lang="en-US" dirty="0" smtClean="0"/>
              <a:t>0.15 x 40 </a:t>
            </a:r>
            <a:r>
              <a:rPr lang="en-US" dirty="0"/>
              <a:t>= </a:t>
            </a:r>
            <a:r>
              <a:rPr lang="en-US" dirty="0" smtClean="0"/>
              <a:t>6 sexual </a:t>
            </a:r>
            <a:r>
              <a:rPr lang="en-US" dirty="0"/>
              <a:t>assault </a:t>
            </a:r>
            <a:r>
              <a:rPr lang="en-US" dirty="0" smtClean="0"/>
              <a:t>cases</a:t>
            </a:r>
          </a:p>
          <a:p>
            <a:pPr marL="0" indent="0">
              <a:buNone/>
            </a:pPr>
            <a:r>
              <a:rPr lang="en-US" dirty="0"/>
              <a:t>0.15 x </a:t>
            </a:r>
            <a:r>
              <a:rPr lang="en-US" dirty="0" smtClean="0"/>
              <a:t>38 </a:t>
            </a:r>
            <a:r>
              <a:rPr lang="en-US" dirty="0"/>
              <a:t>= </a:t>
            </a:r>
            <a:r>
              <a:rPr lang="en-US" dirty="0" smtClean="0"/>
              <a:t>6 </a:t>
            </a:r>
            <a:r>
              <a:rPr lang="en-US" dirty="0"/>
              <a:t>stalking </a:t>
            </a:r>
            <a:r>
              <a:rPr lang="en-US" dirty="0" smtClean="0"/>
              <a:t>cases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27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Accurate Reporting is Important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No matter how you do it, your data MUST only reflect VAWA or SASP funded activities!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3716618"/>
            <a:ext cx="2438400" cy="1960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755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50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7" dur="150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" dur="150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50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600200"/>
          </a:xfrm>
        </p:spPr>
        <p:txBody>
          <a:bodyPr/>
          <a:lstStyle/>
          <a:p>
            <a:r>
              <a:rPr lang="en-US" sz="4800" dirty="0" smtClean="0"/>
              <a:t>Completing the </a:t>
            </a:r>
            <a:r>
              <a:rPr lang="en-US" sz="4800" dirty="0"/>
              <a:t>Annual Report</a:t>
            </a:r>
            <a:r>
              <a:rPr lang="en-US" dirty="0"/>
              <a:t/>
            </a:r>
            <a:br>
              <a:rPr lang="en-US" dirty="0"/>
            </a:br>
            <a:r>
              <a:rPr lang="en-US" sz="1600" dirty="0">
                <a:effectLst/>
                <a:hlinkClick r:id="rId2"/>
              </a:rPr>
              <a:t>http://muskie.usm.maine.edu/vawamei/attachments/forms/STOPSubgranteeFormGMS.pdf</a:t>
            </a:r>
            <a:endParaRPr lang="en-US" sz="1600" dirty="0">
              <a:effectLst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837" y="1905000"/>
            <a:ext cx="4962326" cy="3969861"/>
          </a:xfrm>
        </p:spPr>
      </p:pic>
    </p:spTree>
    <p:extLst>
      <p:ext uri="{BB962C8B-B14F-4D97-AF65-F5344CB8AC3E}">
        <p14:creationId xmlns:p14="http://schemas.microsoft.com/office/powerpoint/2010/main" val="359537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0144" y="381000"/>
            <a:ext cx="6858000" cy="1371600"/>
          </a:xfrm>
        </p:spPr>
        <p:txBody>
          <a:bodyPr/>
          <a:lstStyle/>
          <a:p>
            <a:r>
              <a:rPr lang="en-US" dirty="0" smtClean="0"/>
              <a:t>Remember….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057400"/>
            <a:ext cx="7246144" cy="3457575"/>
          </a:xfrm>
        </p:spPr>
        <p:txBody>
          <a:bodyPr>
            <a:normAutofit fontScale="77500" lnSpcReduction="20000"/>
          </a:bodyPr>
          <a:lstStyle/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en-US" dirty="0" smtClean="0"/>
              <a:t>You should </a:t>
            </a:r>
            <a:r>
              <a:rPr lang="en-US" b="1" dirty="0" smtClean="0"/>
              <a:t>only </a:t>
            </a:r>
            <a:r>
              <a:rPr lang="en-US" dirty="0" smtClean="0"/>
              <a:t>report data on the use of VAWA or SASP funds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en-US" dirty="0" smtClean="0"/>
              <a:t>Click the blue question mark boxes to get help for each question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en-US" dirty="0" smtClean="0"/>
              <a:t>Refer to the </a:t>
            </a:r>
            <a:r>
              <a:rPr lang="en-US" dirty="0" smtClean="0">
                <a:hlinkClick r:id="rId2"/>
              </a:rPr>
              <a:t>instructions </a:t>
            </a:r>
            <a:r>
              <a:rPr lang="en-US" dirty="0" smtClean="0"/>
              <a:t>for help if the blue question boxes don’t answer your question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en-US" dirty="0" smtClean="0"/>
              <a:t>If you need technical assistance with the .pdf form, contact Muskie at </a:t>
            </a:r>
            <a:r>
              <a:rPr lang="en-US" dirty="0"/>
              <a:t>1-800-922-VAWA (8292) </a:t>
            </a:r>
            <a:r>
              <a:rPr lang="en-US" dirty="0" smtClean="0"/>
              <a:t>or</a:t>
            </a:r>
            <a:r>
              <a:rPr lang="en-US" dirty="0"/>
              <a:t> </a:t>
            </a:r>
            <a:r>
              <a:rPr lang="en-US" dirty="0">
                <a:hlinkClick r:id="rId3"/>
              </a:rPr>
              <a:t>vawamei@usm.maine.edu</a:t>
            </a:r>
            <a:endParaRPr lang="en-US" dirty="0" smtClean="0"/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en-US" dirty="0" smtClean="0"/>
              <a:t>If you have questions after reviewing the instructions or calling Muskie, please email </a:t>
            </a:r>
            <a:r>
              <a:rPr lang="en-US" b="1" dirty="0" smtClean="0"/>
              <a:t>Betty </a:t>
            </a:r>
            <a:r>
              <a:rPr lang="en-US" dirty="0" smtClean="0"/>
              <a:t>at </a:t>
            </a:r>
            <a:r>
              <a:rPr lang="en-US" dirty="0" smtClean="0">
                <a:hlinkClick r:id="rId4"/>
              </a:rPr>
              <a:t>betty.barnard@cjcc.ga.gov</a:t>
            </a:r>
            <a:r>
              <a:rPr lang="en-US" dirty="0" smtClean="0"/>
              <a:t> 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en-US" dirty="0" smtClean="0"/>
              <a:t>Submit to CJCC via the </a:t>
            </a:r>
            <a:r>
              <a:rPr lang="en-US" dirty="0" smtClean="0">
                <a:hlinkClick r:id="rId5"/>
              </a:rPr>
              <a:t>Adobe form </a:t>
            </a:r>
            <a:r>
              <a:rPr lang="en-US" dirty="0" smtClean="0"/>
              <a:t>by February 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74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0" y="2057400"/>
            <a:ext cx="4572000" cy="3992563"/>
          </a:xfrm>
        </p:spPr>
        <p:txBody>
          <a:bodyPr>
            <a:noAutofit/>
          </a:bodyPr>
          <a:lstStyle/>
          <a:p>
            <a:r>
              <a:rPr lang="en-US" sz="2800" dirty="0" smtClean="0"/>
              <a:t>Failure to prorate data based on use of VAWA or SASP funds</a:t>
            </a:r>
          </a:p>
          <a:p>
            <a:r>
              <a:rPr lang="en-US" sz="2800" dirty="0" smtClean="0"/>
              <a:t>Data validation errors</a:t>
            </a:r>
          </a:p>
          <a:p>
            <a:r>
              <a:rPr lang="en-US" sz="2800" dirty="0" smtClean="0"/>
              <a:t>Incorrect Purpose Areas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438400"/>
            <a:ext cx="4007787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85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 &amp;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7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?</a:t>
            </a:r>
            <a:endParaRPr lang="en-US" sz="287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8362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r>
              <a:rPr lang="en-US" dirty="0"/>
              <a:t>Remember to look at the </a:t>
            </a:r>
            <a:r>
              <a:rPr lang="en-US" dirty="0">
                <a:hlinkClick r:id="rId2"/>
              </a:rPr>
              <a:t>instructions</a:t>
            </a:r>
            <a:r>
              <a:rPr lang="en-US" dirty="0" smtClean="0"/>
              <a:t> </a:t>
            </a:r>
            <a:r>
              <a:rPr lang="en-US" dirty="0"/>
              <a:t>and CONTACT </a:t>
            </a:r>
            <a:r>
              <a:rPr lang="en-US" dirty="0" smtClean="0"/>
              <a:t>us for help! </a:t>
            </a:r>
            <a:r>
              <a:rPr lang="en-US" dirty="0"/>
              <a:t>We’re here for you</a:t>
            </a:r>
            <a:r>
              <a:rPr lang="en-US" dirty="0" smtClean="0"/>
              <a:t>!</a:t>
            </a:r>
          </a:p>
          <a:p>
            <a:pPr marL="0" indent="0">
              <a:buNone/>
            </a:pPr>
            <a:r>
              <a:rPr lang="en-US" sz="2000" dirty="0"/>
              <a:t>Muskie </a:t>
            </a:r>
            <a:r>
              <a:rPr lang="en-US" sz="2000" dirty="0" smtClean="0"/>
              <a:t>- </a:t>
            </a:r>
            <a:r>
              <a:rPr lang="en-US" sz="2000" dirty="0"/>
              <a:t> </a:t>
            </a:r>
            <a:r>
              <a:rPr lang="en-US" sz="2000" dirty="0" smtClean="0">
                <a:hlinkClick r:id="rId3"/>
              </a:rPr>
              <a:t>vawamei@usm.maine.edu</a:t>
            </a:r>
            <a:r>
              <a:rPr lang="en-US" sz="2000" dirty="0" smtClean="0"/>
              <a:t>- 1-800-922-VAWA </a:t>
            </a:r>
            <a:r>
              <a:rPr lang="en-US" sz="2000" dirty="0"/>
              <a:t>(8292</a:t>
            </a:r>
            <a:r>
              <a:rPr lang="en-US" sz="2000" dirty="0" smtClean="0"/>
              <a:t>) Betty Barnard – </a:t>
            </a:r>
            <a:r>
              <a:rPr lang="en-US" sz="2000" dirty="0" smtClean="0">
                <a:hlinkClick r:id="rId4"/>
              </a:rPr>
              <a:t>betty.barnard@cjcc.ga.gov</a:t>
            </a:r>
            <a:r>
              <a:rPr lang="en-US" sz="2000" dirty="0" smtClean="0"/>
              <a:t> – 404-654-5691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dirty="0"/>
              <a:t>Create reminders </a:t>
            </a:r>
            <a:r>
              <a:rPr lang="en-US" dirty="0" smtClean="0"/>
              <a:t>for deadlines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elays </a:t>
            </a:r>
            <a:r>
              <a:rPr lang="en-US" dirty="0"/>
              <a:t>your reimbursements </a:t>
            </a:r>
            <a:endParaRPr lang="en-US" dirty="0" smtClean="0"/>
          </a:p>
          <a:p>
            <a:pPr lvl="1"/>
            <a:r>
              <a:rPr lang="en-US" dirty="0" smtClean="0"/>
              <a:t>Per </a:t>
            </a:r>
            <a:r>
              <a:rPr lang="en-US" dirty="0"/>
              <a:t>special conditions, subject to a reduction in your federal award </a:t>
            </a:r>
            <a:r>
              <a:rPr lang="en-US" dirty="0" smtClean="0"/>
              <a:t>amount</a:t>
            </a:r>
          </a:p>
          <a:p>
            <a:pPr lvl="1"/>
            <a:endParaRPr lang="en-US" dirty="0"/>
          </a:p>
          <a:p>
            <a:r>
              <a:rPr lang="en-US" dirty="0"/>
              <a:t>Thanks – this is important and we appreciate you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90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Purposes of reporting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Deadlines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Communications process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Completing more than one report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Common errors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Helpful resources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Q &amp; 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2396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poll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4114800" cy="4221163"/>
          </a:xfrm>
        </p:spPr>
        <p:txBody>
          <a:bodyPr>
            <a:normAutofit fontScale="92500"/>
          </a:bodyPr>
          <a:lstStyle/>
          <a:p>
            <a:r>
              <a:rPr lang="en-US" sz="3200" dirty="0" smtClean="0"/>
              <a:t>Have you done an annual report before?</a:t>
            </a:r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Does your agency have more than one VAWA or SASP grant from CJCC?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362200"/>
            <a:ext cx="3767328" cy="282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81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Purposes of reporting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4343400"/>
            <a:ext cx="2286000" cy="2112264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262" y="1828801"/>
            <a:ext cx="3791586" cy="28476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632" y="1493261"/>
            <a:ext cx="3048000" cy="3048000"/>
          </a:xfrm>
          <a:prstGeom prst="rect">
            <a:avLst/>
          </a:prstGeom>
        </p:spPr>
      </p:pic>
      <p:sp>
        <p:nvSpPr>
          <p:cNvPr id="8" name="Right Arrow 7"/>
          <p:cNvSpPr/>
          <p:nvPr/>
        </p:nvSpPr>
        <p:spPr>
          <a:xfrm>
            <a:off x="3657600" y="2667000"/>
            <a:ext cx="914400" cy="4572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13316479">
            <a:off x="2093353" y="4810676"/>
            <a:ext cx="914400" cy="4572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8034214">
            <a:off x="5891952" y="4823392"/>
            <a:ext cx="914400" cy="4572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72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Deadlines – Don’t Miss ‘</a:t>
            </a:r>
            <a:r>
              <a:rPr lang="en-US" sz="4800" dirty="0" err="1" smtClean="0"/>
              <a:t>Em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Submit your Annual Report to CJCC by </a:t>
            </a:r>
            <a:r>
              <a:rPr lang="en-US" b="1" dirty="0" smtClean="0"/>
              <a:t>February 15 </a:t>
            </a:r>
            <a:r>
              <a:rPr lang="en-US" dirty="0" smtClean="0"/>
              <a:t>annually.</a:t>
            </a:r>
          </a:p>
          <a:p>
            <a:endParaRPr lang="en-US" dirty="0"/>
          </a:p>
          <a:p>
            <a:r>
              <a:rPr lang="en-US" dirty="0" smtClean="0"/>
              <a:t>Don’t confuse with the OPM, </a:t>
            </a:r>
            <a:r>
              <a:rPr lang="en-US" dirty="0" err="1" smtClean="0"/>
              <a:t>CJSSR</a:t>
            </a:r>
            <a:r>
              <a:rPr lang="en-US" dirty="0" smtClean="0"/>
              <a:t> or VSSR deadlines!</a:t>
            </a:r>
          </a:p>
        </p:txBody>
      </p:sp>
    </p:spTree>
    <p:extLst>
      <p:ext uri="{BB962C8B-B14F-4D97-AF65-F5344CB8AC3E}">
        <p14:creationId xmlns:p14="http://schemas.microsoft.com/office/powerpoint/2010/main" val="174723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Tips for Deadline Compliance</a:t>
            </a:r>
            <a:endParaRPr lang="en-US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663011" y="1905000"/>
            <a:ext cx="7696200" cy="4604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Refer to special conditions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Communicate with Project Director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CJCC will not process </a:t>
            </a:r>
            <a:r>
              <a:rPr lang="en-US" sz="32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SERs</a:t>
            </a: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until the </a:t>
            </a: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Annual Report is submitted</a:t>
            </a: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Repeated lateness or failure to complete may result in penalties such as reductions to your award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91437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with CJCC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Planner sends instructions and login info at least 30 days before the report is due</a:t>
            </a:r>
          </a:p>
          <a:p>
            <a:r>
              <a:rPr lang="en-US" dirty="0" smtClean="0"/>
              <a:t>Info goes to Project Director ONLY. Ask them to forward to you if you report but are not the PD.</a:t>
            </a:r>
          </a:p>
          <a:p>
            <a:r>
              <a:rPr lang="en-US" dirty="0" smtClean="0"/>
              <a:t>NO User ID or Password!</a:t>
            </a:r>
          </a:p>
          <a:p>
            <a:r>
              <a:rPr lang="en-US" dirty="0" smtClean="0"/>
              <a:t>Make sure you can access </a:t>
            </a:r>
            <a:r>
              <a:rPr lang="en-US" dirty="0" err="1" smtClean="0"/>
              <a:t>MailChimp</a:t>
            </a:r>
            <a:r>
              <a:rPr lang="en-US" dirty="0" smtClean="0"/>
              <a:t> via your email system</a:t>
            </a:r>
          </a:p>
          <a:p>
            <a:r>
              <a:rPr lang="en-US" dirty="0" smtClean="0"/>
              <a:t>Contact Betty with questions </a:t>
            </a:r>
          </a:p>
          <a:p>
            <a:pPr lvl="1"/>
            <a:r>
              <a:rPr lang="en-US" dirty="0" smtClean="0"/>
              <a:t>Prefer email – include your grant number(s) for expedited service</a:t>
            </a:r>
          </a:p>
          <a:p>
            <a:pPr lvl="1"/>
            <a:r>
              <a:rPr lang="en-US" dirty="0" smtClean="0"/>
              <a:t>Don’t contact anyone else – I’m your gal!</a:t>
            </a:r>
          </a:p>
        </p:txBody>
      </p:sp>
    </p:spTree>
    <p:extLst>
      <p:ext uri="{BB962C8B-B14F-4D97-AF65-F5344CB8AC3E}">
        <p14:creationId xmlns:p14="http://schemas.microsoft.com/office/powerpoint/2010/main" val="67245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 I Complete More than One Report?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41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 smtClean="0"/>
              <a:t>ONLY for different </a:t>
            </a:r>
            <a:r>
              <a:rPr lang="en-US" sz="3600" dirty="0"/>
              <a:t>funding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streams!</a:t>
            </a:r>
          </a:p>
          <a:p>
            <a:r>
              <a:rPr lang="en-US" sz="3600" dirty="0" smtClean="0"/>
              <a:t>VAWA and a SASP award</a:t>
            </a:r>
          </a:p>
          <a:p>
            <a:r>
              <a:rPr lang="en-US" sz="3600" dirty="0" smtClean="0"/>
              <a:t>Ex: all VAWA data can be entered on one annual report regardless of program type or grant year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2209800"/>
            <a:ext cx="35560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48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I Report?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en-US" dirty="0" smtClean="0"/>
              <a:t>Basic agency information</a:t>
            </a:r>
          </a:p>
          <a:p>
            <a:r>
              <a:rPr lang="en-US" dirty="0" smtClean="0"/>
              <a:t>Staff information</a:t>
            </a:r>
          </a:p>
          <a:p>
            <a:r>
              <a:rPr lang="en-US" dirty="0" smtClean="0"/>
              <a:t>Percentages of victimization types addressed by the grant-funded project</a:t>
            </a:r>
          </a:p>
          <a:p>
            <a:r>
              <a:rPr lang="en-US" dirty="0" smtClean="0"/>
              <a:t>Program purpose areas</a:t>
            </a:r>
          </a:p>
          <a:p>
            <a:r>
              <a:rPr lang="en-US" dirty="0" smtClean="0"/>
              <a:t>CCR activities, if applicable</a:t>
            </a:r>
          </a:p>
          <a:p>
            <a:r>
              <a:rPr lang="en-US" b="1" dirty="0" smtClean="0"/>
              <a:t>Outputs</a:t>
            </a:r>
            <a:r>
              <a:rPr lang="en-US" dirty="0" smtClean="0"/>
              <a:t> </a:t>
            </a:r>
            <a:r>
              <a:rPr lang="en-US" dirty="0"/>
              <a:t>for </a:t>
            </a:r>
            <a:r>
              <a:rPr lang="en-US" dirty="0" smtClean="0"/>
              <a:t>all VAWA </a:t>
            </a:r>
            <a:r>
              <a:rPr lang="en-US" dirty="0"/>
              <a:t>or SASP-funded </a:t>
            </a:r>
            <a:r>
              <a:rPr lang="en-US" dirty="0" smtClean="0"/>
              <a:t>project activities </a:t>
            </a:r>
            <a:r>
              <a:rPr lang="en-US" dirty="0"/>
              <a:t>during the reporting quarter. This may mean you need to </a:t>
            </a:r>
            <a:r>
              <a:rPr lang="en-US" b="1" dirty="0" smtClean="0"/>
              <a:t>prorate</a:t>
            </a:r>
            <a:r>
              <a:rPr lang="en-US" dirty="0" smtClean="0"/>
              <a:t>.</a:t>
            </a:r>
          </a:p>
          <a:p>
            <a:r>
              <a:rPr lang="en-US" dirty="0" smtClean="0"/>
              <a:t>Narrative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069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559</TotalTime>
  <Words>615</Words>
  <Application>Microsoft Office PowerPoint</Application>
  <PresentationFormat>On-screen Show (4:3)</PresentationFormat>
  <Paragraphs>102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Courier New</vt:lpstr>
      <vt:lpstr>Palatino Linotype</vt:lpstr>
      <vt:lpstr>Executive</vt:lpstr>
      <vt:lpstr>OVW Annual Report Webinar VAWA CJSI</vt:lpstr>
      <vt:lpstr>Agenda</vt:lpstr>
      <vt:lpstr>Quick poll</vt:lpstr>
      <vt:lpstr>Purposes of reporting</vt:lpstr>
      <vt:lpstr>Deadlines – Don’t Miss ‘Em</vt:lpstr>
      <vt:lpstr>Tips for Deadline Compliance</vt:lpstr>
      <vt:lpstr>Communication with CJCC</vt:lpstr>
      <vt:lpstr>When Do I Complete More than One Report?</vt:lpstr>
      <vt:lpstr>What Do I Report?</vt:lpstr>
      <vt:lpstr>Prorating Data:  Example #1</vt:lpstr>
      <vt:lpstr>Prorating Data:  Example #2</vt:lpstr>
      <vt:lpstr>Prorating Data: Example #3</vt:lpstr>
      <vt:lpstr>Accurate Reporting is Important</vt:lpstr>
      <vt:lpstr>Completing the Annual Report http://muskie.usm.maine.edu/vawamei/attachments/forms/STOPSubgranteeFormGMS.pdf</vt:lpstr>
      <vt:lpstr>Remember….</vt:lpstr>
      <vt:lpstr>Common Errors</vt:lpstr>
      <vt:lpstr>Q &amp; A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bebarnard</dc:creator>
  <cp:lastModifiedBy>B Barnard</cp:lastModifiedBy>
  <cp:revision>29</cp:revision>
  <dcterms:created xsi:type="dcterms:W3CDTF">2014-04-10T12:57:58Z</dcterms:created>
  <dcterms:modified xsi:type="dcterms:W3CDTF">2015-02-04T15:20:48Z</dcterms:modified>
</cp:coreProperties>
</file>