
<file path=[Content_Types].xml><?xml version="1.0" encoding="utf-8"?>
<Types xmlns="http://schemas.openxmlformats.org/package/2006/content-types">
  <Default Extension="png" ContentType="image/png"/>
  <Default Extension="tmp" ContentType="image/png"/>
  <Default Extension="wmf" ContentType="image/x-wmf"/>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53" r:id="rId1"/>
  </p:sldMasterIdLst>
  <p:notesMasterIdLst>
    <p:notesMasterId r:id="rId26"/>
  </p:notesMasterIdLst>
  <p:handoutMasterIdLst>
    <p:handoutMasterId r:id="rId27"/>
  </p:handoutMasterIdLst>
  <p:sldIdLst>
    <p:sldId id="468" r:id="rId2"/>
    <p:sldId id="593" r:id="rId3"/>
    <p:sldId id="486" r:id="rId4"/>
    <p:sldId id="492" r:id="rId5"/>
    <p:sldId id="491" r:id="rId6"/>
    <p:sldId id="489" r:id="rId7"/>
    <p:sldId id="493" r:id="rId8"/>
    <p:sldId id="494" r:id="rId9"/>
    <p:sldId id="495" r:id="rId10"/>
    <p:sldId id="496" r:id="rId11"/>
    <p:sldId id="599" r:id="rId12"/>
    <p:sldId id="600" r:id="rId13"/>
    <p:sldId id="477" r:id="rId14"/>
    <p:sldId id="476" r:id="rId15"/>
    <p:sldId id="589" r:id="rId16"/>
    <p:sldId id="584" r:id="rId17"/>
    <p:sldId id="602" r:id="rId18"/>
    <p:sldId id="594" r:id="rId19"/>
    <p:sldId id="595" r:id="rId20"/>
    <p:sldId id="596" r:id="rId21"/>
    <p:sldId id="601" r:id="rId22"/>
    <p:sldId id="598" r:id="rId23"/>
    <p:sldId id="591" r:id="rId24"/>
    <p:sldId id="592" r:id="rId25"/>
  </p:sldIdLst>
  <p:sldSz cx="9144000" cy="6858000" type="screen4x3"/>
  <p:notesSz cx="6900863" cy="9291638"/>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6" userDrawn="1">
          <p15:clr>
            <a:srgbClr val="A4A3A4"/>
          </p15:clr>
        </p15:guide>
        <p15:guide id="2" pos="217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80A8"/>
    <a:srgbClr val="B00000"/>
    <a:srgbClr val="B80000"/>
    <a:srgbClr val="9485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181" autoAdjust="0"/>
    <p:restoredTop sz="83429" autoAdjust="0"/>
  </p:normalViewPr>
  <p:slideViewPr>
    <p:cSldViewPr>
      <p:cViewPr varScale="1">
        <p:scale>
          <a:sx n="77" d="100"/>
          <a:sy n="77" d="100"/>
        </p:scale>
        <p:origin x="2010"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302"/>
    </p:cViewPr>
  </p:sorterViewPr>
  <p:notesViewPr>
    <p:cSldViewPr>
      <p:cViewPr varScale="1">
        <p:scale>
          <a:sx n="55" d="100"/>
          <a:sy n="55" d="100"/>
        </p:scale>
        <p:origin x="-1866" y="-96"/>
      </p:cViewPr>
      <p:guideLst>
        <p:guide orient="horz" pos="2926"/>
        <p:guide pos="217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2274" name="Rectangle 2"/>
          <p:cNvSpPr>
            <a:spLocks noGrp="1" noChangeArrowheads="1"/>
          </p:cNvSpPr>
          <p:nvPr>
            <p:ph type="hdr" sz="quarter"/>
          </p:nvPr>
        </p:nvSpPr>
        <p:spPr bwMode="auto">
          <a:xfrm>
            <a:off x="1" y="0"/>
            <a:ext cx="2990999" cy="464900"/>
          </a:xfrm>
          <a:prstGeom prst="rect">
            <a:avLst/>
          </a:prstGeom>
          <a:noFill/>
          <a:ln w="9525">
            <a:noFill/>
            <a:miter lim="800000"/>
            <a:headEnd/>
            <a:tailEnd/>
          </a:ln>
        </p:spPr>
        <p:txBody>
          <a:bodyPr vert="horz" wrap="square" lIns="92171" tIns="46086" rIns="92171" bIns="46086" numCol="1" anchor="t" anchorCtr="0" compatLnSpc="1">
            <a:prstTxWarp prst="textNoShape">
              <a:avLst/>
            </a:prstTxWarp>
          </a:bodyPr>
          <a:lstStyle>
            <a:lvl1pPr defTabSz="920518">
              <a:defRPr sz="1300"/>
            </a:lvl1pPr>
          </a:lstStyle>
          <a:p>
            <a:endParaRPr lang="en-US"/>
          </a:p>
        </p:txBody>
      </p:sp>
      <p:sp>
        <p:nvSpPr>
          <p:cNvPr id="182275" name="Rectangle 3"/>
          <p:cNvSpPr>
            <a:spLocks noGrp="1" noChangeArrowheads="1"/>
          </p:cNvSpPr>
          <p:nvPr>
            <p:ph type="dt" sz="quarter" idx="1"/>
          </p:nvPr>
        </p:nvSpPr>
        <p:spPr bwMode="auto">
          <a:xfrm>
            <a:off x="3909864" y="0"/>
            <a:ext cx="2990999" cy="464900"/>
          </a:xfrm>
          <a:prstGeom prst="rect">
            <a:avLst/>
          </a:prstGeom>
          <a:noFill/>
          <a:ln w="9525">
            <a:noFill/>
            <a:miter lim="800000"/>
            <a:headEnd/>
            <a:tailEnd/>
          </a:ln>
        </p:spPr>
        <p:txBody>
          <a:bodyPr vert="horz" wrap="square" lIns="92171" tIns="46086" rIns="92171" bIns="46086" numCol="1" anchor="t" anchorCtr="0" compatLnSpc="1">
            <a:prstTxWarp prst="textNoShape">
              <a:avLst/>
            </a:prstTxWarp>
          </a:bodyPr>
          <a:lstStyle>
            <a:lvl1pPr algn="r" defTabSz="920518">
              <a:defRPr sz="1300"/>
            </a:lvl1pPr>
          </a:lstStyle>
          <a:p>
            <a:fld id="{1D3A0AB5-9163-415C-9823-C1E0910F1805}" type="datetime1">
              <a:rPr lang="en-US"/>
              <a:pPr/>
              <a:t>8/12/2014</a:t>
            </a:fld>
            <a:endParaRPr lang="en-US"/>
          </a:p>
        </p:txBody>
      </p:sp>
      <p:sp>
        <p:nvSpPr>
          <p:cNvPr id="182276" name="Rectangle 4"/>
          <p:cNvSpPr>
            <a:spLocks noGrp="1" noChangeArrowheads="1"/>
          </p:cNvSpPr>
          <p:nvPr>
            <p:ph type="ftr" sz="quarter" idx="2"/>
          </p:nvPr>
        </p:nvSpPr>
        <p:spPr bwMode="auto">
          <a:xfrm>
            <a:off x="1" y="8826740"/>
            <a:ext cx="2990999" cy="464899"/>
          </a:xfrm>
          <a:prstGeom prst="rect">
            <a:avLst/>
          </a:prstGeom>
          <a:noFill/>
          <a:ln w="9525">
            <a:noFill/>
            <a:miter lim="800000"/>
            <a:headEnd/>
            <a:tailEnd/>
          </a:ln>
        </p:spPr>
        <p:txBody>
          <a:bodyPr vert="horz" wrap="square" lIns="92171" tIns="46086" rIns="92171" bIns="46086" numCol="1" anchor="b" anchorCtr="0" compatLnSpc="1">
            <a:prstTxWarp prst="textNoShape">
              <a:avLst/>
            </a:prstTxWarp>
          </a:bodyPr>
          <a:lstStyle>
            <a:lvl1pPr defTabSz="920518">
              <a:defRPr sz="1300"/>
            </a:lvl1pPr>
          </a:lstStyle>
          <a:p>
            <a:endParaRPr lang="en-US"/>
          </a:p>
        </p:txBody>
      </p:sp>
      <p:sp>
        <p:nvSpPr>
          <p:cNvPr id="182277" name="Rectangle 5"/>
          <p:cNvSpPr>
            <a:spLocks noGrp="1" noChangeArrowheads="1"/>
          </p:cNvSpPr>
          <p:nvPr>
            <p:ph type="sldNum" sz="quarter" idx="3"/>
          </p:nvPr>
        </p:nvSpPr>
        <p:spPr bwMode="auto">
          <a:xfrm>
            <a:off x="3909864" y="8826740"/>
            <a:ext cx="2990999" cy="464899"/>
          </a:xfrm>
          <a:prstGeom prst="rect">
            <a:avLst/>
          </a:prstGeom>
          <a:noFill/>
          <a:ln w="9525">
            <a:noFill/>
            <a:miter lim="800000"/>
            <a:headEnd/>
            <a:tailEnd/>
          </a:ln>
        </p:spPr>
        <p:txBody>
          <a:bodyPr vert="horz" wrap="square" lIns="92171" tIns="46086" rIns="92171" bIns="46086" numCol="1" anchor="b" anchorCtr="0" compatLnSpc="1">
            <a:prstTxWarp prst="textNoShape">
              <a:avLst/>
            </a:prstTxWarp>
          </a:bodyPr>
          <a:lstStyle>
            <a:lvl1pPr algn="r" defTabSz="920518">
              <a:defRPr sz="1300"/>
            </a:lvl1pPr>
          </a:lstStyle>
          <a:p>
            <a:fld id="{FF2902F7-0EF3-4F6F-8DE5-A17BCCD92EE1}" type="slidenum">
              <a:rPr lang="en-US"/>
              <a:pPr/>
              <a:t>‹#›</a:t>
            </a:fld>
            <a:endParaRPr lang="en-US"/>
          </a:p>
        </p:txBody>
      </p:sp>
    </p:spTree>
    <p:extLst>
      <p:ext uri="{BB962C8B-B14F-4D97-AF65-F5344CB8AC3E}">
        <p14:creationId xmlns:p14="http://schemas.microsoft.com/office/powerpoint/2010/main" val="345527147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1" y="0"/>
            <a:ext cx="2990999" cy="464900"/>
          </a:xfrm>
          <a:prstGeom prst="rect">
            <a:avLst/>
          </a:prstGeom>
          <a:noFill/>
          <a:ln w="9525">
            <a:noFill/>
            <a:miter lim="800000"/>
            <a:headEnd/>
            <a:tailEnd/>
          </a:ln>
        </p:spPr>
        <p:txBody>
          <a:bodyPr vert="horz" wrap="square" lIns="92171" tIns="46086" rIns="92171" bIns="46086" numCol="1" anchor="t" anchorCtr="0" compatLnSpc="1">
            <a:prstTxWarp prst="textNoShape">
              <a:avLst/>
            </a:prstTxWarp>
          </a:bodyPr>
          <a:lstStyle>
            <a:lvl1pPr defTabSz="920518">
              <a:defRPr sz="1300"/>
            </a:lvl1pPr>
          </a:lstStyle>
          <a:p>
            <a:endParaRPr lang="en-US"/>
          </a:p>
        </p:txBody>
      </p:sp>
      <p:sp>
        <p:nvSpPr>
          <p:cNvPr id="49155" name="Rectangle 3"/>
          <p:cNvSpPr>
            <a:spLocks noGrp="1" noChangeArrowheads="1"/>
          </p:cNvSpPr>
          <p:nvPr>
            <p:ph type="dt" idx="1"/>
          </p:nvPr>
        </p:nvSpPr>
        <p:spPr bwMode="auto">
          <a:xfrm>
            <a:off x="3909864" y="0"/>
            <a:ext cx="2990999" cy="464900"/>
          </a:xfrm>
          <a:prstGeom prst="rect">
            <a:avLst/>
          </a:prstGeom>
          <a:noFill/>
          <a:ln w="9525">
            <a:noFill/>
            <a:miter lim="800000"/>
            <a:headEnd/>
            <a:tailEnd/>
          </a:ln>
        </p:spPr>
        <p:txBody>
          <a:bodyPr vert="horz" wrap="square" lIns="92171" tIns="46086" rIns="92171" bIns="46086" numCol="1" anchor="t" anchorCtr="0" compatLnSpc="1">
            <a:prstTxWarp prst="textNoShape">
              <a:avLst/>
            </a:prstTxWarp>
          </a:bodyPr>
          <a:lstStyle>
            <a:lvl1pPr algn="r" defTabSz="920518">
              <a:defRPr sz="1300"/>
            </a:lvl1pPr>
          </a:lstStyle>
          <a:p>
            <a:fld id="{BC05B886-A140-4F2C-8303-3841C67B35FA}" type="datetime1">
              <a:rPr lang="en-US"/>
              <a:pPr/>
              <a:t>8/12/2014</a:t>
            </a:fld>
            <a:endParaRPr lang="en-US"/>
          </a:p>
        </p:txBody>
      </p:sp>
      <p:sp>
        <p:nvSpPr>
          <p:cNvPr id="86020" name="Rectangle 4"/>
          <p:cNvSpPr>
            <a:spLocks noGrp="1" noRot="1" noChangeAspect="1" noChangeArrowheads="1" noTextEdit="1"/>
          </p:cNvSpPr>
          <p:nvPr>
            <p:ph type="sldImg" idx="2"/>
          </p:nvPr>
        </p:nvSpPr>
        <p:spPr bwMode="auto">
          <a:xfrm>
            <a:off x="1143000" y="0"/>
            <a:ext cx="4413250" cy="3309938"/>
          </a:xfrm>
          <a:prstGeom prst="rect">
            <a:avLst/>
          </a:prstGeom>
          <a:noFill/>
          <a:ln w="9525">
            <a:solidFill>
              <a:srgbClr val="000000"/>
            </a:solidFill>
            <a:miter lim="800000"/>
            <a:headEnd/>
            <a:tailEnd/>
          </a:ln>
        </p:spPr>
      </p:sp>
      <p:sp>
        <p:nvSpPr>
          <p:cNvPr id="49157" name="Rectangle 5"/>
          <p:cNvSpPr>
            <a:spLocks noGrp="1" noChangeArrowheads="1"/>
          </p:cNvSpPr>
          <p:nvPr>
            <p:ph type="body" sz="quarter" idx="3"/>
          </p:nvPr>
        </p:nvSpPr>
        <p:spPr bwMode="auto">
          <a:xfrm>
            <a:off x="229717" y="3462151"/>
            <a:ext cx="6441431" cy="5131345"/>
          </a:xfrm>
          <a:prstGeom prst="rect">
            <a:avLst/>
          </a:prstGeom>
          <a:noFill/>
          <a:ln w="9525">
            <a:noFill/>
            <a:miter lim="800000"/>
            <a:headEnd/>
            <a:tailEnd/>
          </a:ln>
        </p:spPr>
        <p:txBody>
          <a:bodyPr vert="horz" wrap="square" lIns="92171" tIns="46086" rIns="92171" bIns="4608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9158" name="Rectangle 6"/>
          <p:cNvSpPr>
            <a:spLocks noGrp="1" noChangeArrowheads="1"/>
          </p:cNvSpPr>
          <p:nvPr>
            <p:ph type="ftr" sz="quarter" idx="4"/>
          </p:nvPr>
        </p:nvSpPr>
        <p:spPr bwMode="auto">
          <a:xfrm>
            <a:off x="1" y="8826740"/>
            <a:ext cx="2990999" cy="464899"/>
          </a:xfrm>
          <a:prstGeom prst="rect">
            <a:avLst/>
          </a:prstGeom>
          <a:noFill/>
          <a:ln w="9525">
            <a:noFill/>
            <a:miter lim="800000"/>
            <a:headEnd/>
            <a:tailEnd/>
          </a:ln>
        </p:spPr>
        <p:txBody>
          <a:bodyPr vert="horz" wrap="square" lIns="92171" tIns="46086" rIns="92171" bIns="46086" numCol="1" anchor="b" anchorCtr="0" compatLnSpc="1">
            <a:prstTxWarp prst="textNoShape">
              <a:avLst/>
            </a:prstTxWarp>
          </a:bodyPr>
          <a:lstStyle>
            <a:lvl1pPr defTabSz="920518">
              <a:defRPr sz="1300"/>
            </a:lvl1pPr>
          </a:lstStyle>
          <a:p>
            <a:endParaRPr lang="en-US"/>
          </a:p>
        </p:txBody>
      </p:sp>
      <p:sp>
        <p:nvSpPr>
          <p:cNvPr id="49159" name="Rectangle 7"/>
          <p:cNvSpPr>
            <a:spLocks noGrp="1" noChangeArrowheads="1"/>
          </p:cNvSpPr>
          <p:nvPr>
            <p:ph type="sldNum" sz="quarter" idx="5"/>
          </p:nvPr>
        </p:nvSpPr>
        <p:spPr bwMode="auto">
          <a:xfrm>
            <a:off x="3909864" y="8826740"/>
            <a:ext cx="2990999" cy="464899"/>
          </a:xfrm>
          <a:prstGeom prst="rect">
            <a:avLst/>
          </a:prstGeom>
          <a:noFill/>
          <a:ln w="9525">
            <a:noFill/>
            <a:miter lim="800000"/>
            <a:headEnd/>
            <a:tailEnd/>
          </a:ln>
        </p:spPr>
        <p:txBody>
          <a:bodyPr vert="horz" wrap="square" lIns="92171" tIns="46086" rIns="92171" bIns="46086" numCol="1" anchor="b" anchorCtr="0" compatLnSpc="1">
            <a:prstTxWarp prst="textNoShape">
              <a:avLst/>
            </a:prstTxWarp>
          </a:bodyPr>
          <a:lstStyle>
            <a:lvl1pPr algn="r" defTabSz="920518">
              <a:defRPr sz="1300"/>
            </a:lvl1pPr>
          </a:lstStyle>
          <a:p>
            <a:fld id="{C2B3E2DA-7370-49C2-A203-7B881A6C387A}" type="slidenum">
              <a:rPr lang="en-US"/>
              <a:pPr/>
              <a:t>‹#›</a:t>
            </a:fld>
            <a:endParaRPr lang="en-US"/>
          </a:p>
        </p:txBody>
      </p:sp>
    </p:spTree>
    <p:extLst>
      <p:ext uri="{BB962C8B-B14F-4D97-AF65-F5344CB8AC3E}">
        <p14:creationId xmlns:p14="http://schemas.microsoft.com/office/powerpoint/2010/main" val="61626371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txBox="1">
            <a:spLocks noGrp="1" noChangeArrowheads="1"/>
          </p:cNvSpPr>
          <p:nvPr/>
        </p:nvSpPr>
        <p:spPr bwMode="auto">
          <a:xfrm>
            <a:off x="1" y="0"/>
            <a:ext cx="2990999" cy="464900"/>
          </a:xfrm>
          <a:prstGeom prst="rect">
            <a:avLst/>
          </a:prstGeom>
          <a:noFill/>
          <a:ln w="9525">
            <a:noFill/>
            <a:miter lim="800000"/>
            <a:headEnd/>
            <a:tailEnd/>
          </a:ln>
        </p:spPr>
        <p:txBody>
          <a:bodyPr lIns="92171" tIns="46086" rIns="92171" bIns="46086"/>
          <a:lstStyle/>
          <a:p>
            <a:pPr defTabSz="920518"/>
            <a:r>
              <a:rPr lang="en-US" sz="1300"/>
              <a:t>Recovery Act - Victim Services Workshop</a:t>
            </a:r>
          </a:p>
        </p:txBody>
      </p:sp>
      <p:sp>
        <p:nvSpPr>
          <p:cNvPr id="87043" name="Rectangle 7"/>
          <p:cNvSpPr txBox="1">
            <a:spLocks noGrp="1" noChangeArrowheads="1"/>
          </p:cNvSpPr>
          <p:nvPr/>
        </p:nvSpPr>
        <p:spPr bwMode="auto">
          <a:xfrm>
            <a:off x="3909864" y="8826740"/>
            <a:ext cx="2990999" cy="464899"/>
          </a:xfrm>
          <a:prstGeom prst="rect">
            <a:avLst/>
          </a:prstGeom>
          <a:noFill/>
          <a:ln w="9525">
            <a:noFill/>
            <a:miter lim="800000"/>
            <a:headEnd/>
            <a:tailEnd/>
          </a:ln>
        </p:spPr>
        <p:txBody>
          <a:bodyPr lIns="92171" tIns="46086" rIns="92171" bIns="46086" anchor="b"/>
          <a:lstStyle/>
          <a:p>
            <a:pPr algn="r" defTabSz="920518"/>
            <a:fld id="{D54EF6AC-2EF0-42F9-84F7-8705697323F3}" type="slidenum">
              <a:rPr lang="en-US" sz="1300"/>
              <a:pPr algn="r" defTabSz="920518"/>
              <a:t>1</a:t>
            </a:fld>
            <a:endParaRPr lang="en-US" sz="1300"/>
          </a:p>
        </p:txBody>
      </p:sp>
      <p:sp>
        <p:nvSpPr>
          <p:cNvPr id="87044" name="Rectangle 7"/>
          <p:cNvSpPr txBox="1">
            <a:spLocks noGrp="1" noChangeArrowheads="1"/>
          </p:cNvSpPr>
          <p:nvPr/>
        </p:nvSpPr>
        <p:spPr bwMode="auto">
          <a:xfrm>
            <a:off x="3909864" y="8826740"/>
            <a:ext cx="2990999" cy="464899"/>
          </a:xfrm>
          <a:prstGeom prst="rect">
            <a:avLst/>
          </a:prstGeom>
          <a:noFill/>
          <a:ln w="9525">
            <a:noFill/>
            <a:miter lim="800000"/>
            <a:headEnd/>
            <a:tailEnd/>
          </a:ln>
        </p:spPr>
        <p:txBody>
          <a:bodyPr lIns="92171" tIns="46086" rIns="92171" bIns="46086" anchor="b"/>
          <a:lstStyle/>
          <a:p>
            <a:pPr algn="r" defTabSz="920518"/>
            <a:fld id="{F2B2360F-F27A-4C5B-8AF3-29453A466746}" type="slidenum">
              <a:rPr lang="en-US" sz="1300"/>
              <a:pPr algn="r" defTabSz="920518"/>
              <a:t>1</a:t>
            </a:fld>
            <a:endParaRPr lang="en-US" sz="1300"/>
          </a:p>
        </p:txBody>
      </p:sp>
      <p:sp>
        <p:nvSpPr>
          <p:cNvPr id="87045" name="Slide Image Placeholder 1"/>
          <p:cNvSpPr>
            <a:spLocks noGrp="1" noRot="1" noChangeAspect="1" noTextEdit="1"/>
          </p:cNvSpPr>
          <p:nvPr>
            <p:ph type="sldImg"/>
          </p:nvPr>
        </p:nvSpPr>
        <p:spPr>
          <a:ln/>
        </p:spPr>
      </p:sp>
      <p:sp>
        <p:nvSpPr>
          <p:cNvPr id="87046" name="Notes Placeholder 2"/>
          <p:cNvSpPr>
            <a:spLocks noGrp="1"/>
          </p:cNvSpPr>
          <p:nvPr>
            <p:ph type="body" idx="1"/>
          </p:nvPr>
        </p:nvSpPr>
        <p:spPr>
          <a:noFill/>
        </p:spPr>
        <p:txBody>
          <a:bodyPr/>
          <a:lstStyle/>
          <a:p>
            <a:pPr eaLnBrk="1" hangingPunct="1"/>
            <a:endParaRPr lang="en-US" dirty="0" smtClean="0"/>
          </a:p>
        </p:txBody>
      </p:sp>
      <p:sp>
        <p:nvSpPr>
          <p:cNvPr id="87047" name="Slide Number Placeholder 3"/>
          <p:cNvSpPr txBox="1">
            <a:spLocks noGrp="1"/>
          </p:cNvSpPr>
          <p:nvPr/>
        </p:nvSpPr>
        <p:spPr bwMode="auto">
          <a:xfrm>
            <a:off x="3909864" y="8826740"/>
            <a:ext cx="2990999" cy="464899"/>
          </a:xfrm>
          <a:prstGeom prst="rect">
            <a:avLst/>
          </a:prstGeom>
          <a:noFill/>
          <a:ln w="9525">
            <a:noFill/>
            <a:miter lim="800000"/>
            <a:headEnd/>
            <a:tailEnd/>
          </a:ln>
        </p:spPr>
        <p:txBody>
          <a:bodyPr lIns="92171" tIns="46086" rIns="92171" bIns="46086" anchor="b"/>
          <a:lstStyle/>
          <a:p>
            <a:pPr algn="r" defTabSz="920518"/>
            <a:fld id="{8BFF1873-3A5D-4F03-8B2F-E5A6EB86D647}" type="slidenum">
              <a:rPr lang="en-US" sz="1300"/>
              <a:pPr algn="r" defTabSz="920518"/>
              <a:t>1</a:t>
            </a:fld>
            <a:endParaRPr lang="en-US" sz="1300"/>
          </a:p>
        </p:txBody>
      </p:sp>
    </p:spTree>
    <p:extLst>
      <p:ext uri="{BB962C8B-B14F-4D97-AF65-F5344CB8AC3E}">
        <p14:creationId xmlns:p14="http://schemas.microsoft.com/office/powerpoint/2010/main" val="14584047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B3E2DA-7370-49C2-A203-7B881A6C387A}" type="slidenum">
              <a:rPr lang="en-US" smtClean="0"/>
              <a:pPr/>
              <a:t>11</a:t>
            </a:fld>
            <a:endParaRPr lang="en-US"/>
          </a:p>
        </p:txBody>
      </p:sp>
    </p:spTree>
    <p:extLst>
      <p:ext uri="{BB962C8B-B14F-4D97-AF65-F5344CB8AC3E}">
        <p14:creationId xmlns:p14="http://schemas.microsoft.com/office/powerpoint/2010/main" val="42686030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txBox="1">
            <a:spLocks noGrp="1" noChangeArrowheads="1"/>
          </p:cNvSpPr>
          <p:nvPr/>
        </p:nvSpPr>
        <p:spPr bwMode="auto">
          <a:xfrm>
            <a:off x="1" y="0"/>
            <a:ext cx="2990999" cy="464900"/>
          </a:xfrm>
          <a:prstGeom prst="rect">
            <a:avLst/>
          </a:prstGeom>
          <a:noFill/>
          <a:ln w="9525">
            <a:noFill/>
            <a:miter lim="800000"/>
            <a:headEnd/>
            <a:tailEnd/>
          </a:ln>
        </p:spPr>
        <p:txBody>
          <a:bodyPr lIns="92171" tIns="46086" rIns="92171" bIns="46086"/>
          <a:lstStyle/>
          <a:p>
            <a:pPr defTabSz="920518"/>
            <a:r>
              <a:rPr lang="en-US" sz="1300"/>
              <a:t>Recovery Act - Victim Services Workshop</a:t>
            </a:r>
          </a:p>
        </p:txBody>
      </p:sp>
      <p:sp>
        <p:nvSpPr>
          <p:cNvPr id="106499" name="Rectangle 7"/>
          <p:cNvSpPr txBox="1">
            <a:spLocks noGrp="1" noChangeArrowheads="1"/>
          </p:cNvSpPr>
          <p:nvPr/>
        </p:nvSpPr>
        <p:spPr bwMode="auto">
          <a:xfrm>
            <a:off x="3909864" y="8826740"/>
            <a:ext cx="2990999" cy="464899"/>
          </a:xfrm>
          <a:prstGeom prst="rect">
            <a:avLst/>
          </a:prstGeom>
          <a:noFill/>
          <a:ln w="9525">
            <a:noFill/>
            <a:miter lim="800000"/>
            <a:headEnd/>
            <a:tailEnd/>
          </a:ln>
        </p:spPr>
        <p:txBody>
          <a:bodyPr lIns="92171" tIns="46086" rIns="92171" bIns="46086" anchor="b"/>
          <a:lstStyle/>
          <a:p>
            <a:pPr algn="r" defTabSz="920518"/>
            <a:fld id="{BC4ED3B0-3D7A-4400-80D4-00C126E3DD09}" type="slidenum">
              <a:rPr lang="en-US" sz="1300"/>
              <a:pPr algn="r" defTabSz="920518"/>
              <a:t>13</a:t>
            </a:fld>
            <a:endParaRPr lang="en-US" sz="1300"/>
          </a:p>
        </p:txBody>
      </p:sp>
      <p:sp>
        <p:nvSpPr>
          <p:cNvPr id="106500" name="Rectangle 2"/>
          <p:cNvSpPr>
            <a:spLocks noGrp="1" noRot="1" noChangeAspect="1" noChangeArrowheads="1" noTextEdit="1"/>
          </p:cNvSpPr>
          <p:nvPr>
            <p:ph type="sldImg"/>
          </p:nvPr>
        </p:nvSpPr>
        <p:spPr>
          <a:ln/>
        </p:spPr>
      </p:sp>
      <p:sp>
        <p:nvSpPr>
          <p:cNvPr id="106501" name="Rectangle 3"/>
          <p:cNvSpPr>
            <a:spLocks noGrp="1" noChangeArrowheads="1"/>
          </p:cNvSpPr>
          <p:nvPr>
            <p:ph type="body" idx="1"/>
          </p:nvPr>
        </p:nvSpPr>
        <p:spPr>
          <a:noFill/>
        </p:spPr>
        <p:txBody>
          <a:bodyPr/>
          <a:lstStyle/>
          <a:p>
            <a:endParaRPr lang="en-US" dirty="0" smtClean="0"/>
          </a:p>
        </p:txBody>
      </p:sp>
    </p:spTree>
    <p:extLst>
      <p:ext uri="{BB962C8B-B14F-4D97-AF65-F5344CB8AC3E}">
        <p14:creationId xmlns:p14="http://schemas.microsoft.com/office/powerpoint/2010/main" val="553929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txBox="1">
            <a:spLocks noGrp="1" noChangeArrowheads="1"/>
          </p:cNvSpPr>
          <p:nvPr/>
        </p:nvSpPr>
        <p:spPr bwMode="auto">
          <a:xfrm>
            <a:off x="1" y="0"/>
            <a:ext cx="2990999" cy="464900"/>
          </a:xfrm>
          <a:prstGeom prst="rect">
            <a:avLst/>
          </a:prstGeom>
          <a:noFill/>
          <a:ln w="9525">
            <a:noFill/>
            <a:miter lim="800000"/>
            <a:headEnd/>
            <a:tailEnd/>
          </a:ln>
        </p:spPr>
        <p:txBody>
          <a:bodyPr lIns="92171" tIns="46086" rIns="92171" bIns="46086"/>
          <a:lstStyle/>
          <a:p>
            <a:pPr defTabSz="920518"/>
            <a:r>
              <a:rPr lang="en-US" sz="1300"/>
              <a:t>Recovery Act - Victim Services Workshop</a:t>
            </a:r>
          </a:p>
        </p:txBody>
      </p:sp>
      <p:sp>
        <p:nvSpPr>
          <p:cNvPr id="107523" name="Rectangle 7"/>
          <p:cNvSpPr txBox="1">
            <a:spLocks noGrp="1" noChangeArrowheads="1"/>
          </p:cNvSpPr>
          <p:nvPr/>
        </p:nvSpPr>
        <p:spPr bwMode="auto">
          <a:xfrm>
            <a:off x="3909864" y="8826740"/>
            <a:ext cx="2990999" cy="464899"/>
          </a:xfrm>
          <a:prstGeom prst="rect">
            <a:avLst/>
          </a:prstGeom>
          <a:noFill/>
          <a:ln w="9525">
            <a:noFill/>
            <a:miter lim="800000"/>
            <a:headEnd/>
            <a:tailEnd/>
          </a:ln>
        </p:spPr>
        <p:txBody>
          <a:bodyPr lIns="92171" tIns="46086" rIns="92171" bIns="46086" anchor="b"/>
          <a:lstStyle/>
          <a:p>
            <a:pPr algn="r" defTabSz="920518"/>
            <a:fld id="{F25E03CF-C95A-4CB7-BAF6-7CD2F0943E95}" type="slidenum">
              <a:rPr lang="en-US" sz="1300"/>
              <a:pPr algn="r" defTabSz="920518"/>
              <a:t>14</a:t>
            </a:fld>
            <a:endParaRPr lang="en-US" sz="1300"/>
          </a:p>
        </p:txBody>
      </p:sp>
      <p:sp>
        <p:nvSpPr>
          <p:cNvPr id="107524" name="Rectangle 2"/>
          <p:cNvSpPr>
            <a:spLocks noGrp="1" noRot="1" noChangeAspect="1" noChangeArrowheads="1" noTextEdit="1"/>
          </p:cNvSpPr>
          <p:nvPr>
            <p:ph type="sldImg"/>
          </p:nvPr>
        </p:nvSpPr>
        <p:spPr>
          <a:ln/>
        </p:spPr>
      </p:sp>
      <p:sp>
        <p:nvSpPr>
          <p:cNvPr id="107525" name="Rectangle 3"/>
          <p:cNvSpPr>
            <a:spLocks noGrp="1" noChangeArrowheads="1"/>
          </p:cNvSpPr>
          <p:nvPr>
            <p:ph type="body" idx="1"/>
          </p:nvPr>
        </p:nvSpPr>
        <p:spPr>
          <a:noFill/>
        </p:spPr>
        <p:txBody>
          <a:bodyPr/>
          <a:lstStyle/>
          <a:p>
            <a:endParaRPr lang="en-US" dirty="0" smtClean="0"/>
          </a:p>
        </p:txBody>
      </p:sp>
    </p:spTree>
    <p:extLst>
      <p:ext uri="{BB962C8B-B14F-4D97-AF65-F5344CB8AC3E}">
        <p14:creationId xmlns:p14="http://schemas.microsoft.com/office/powerpoint/2010/main" val="19866032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Original signature not required – subgrantees can email or fax a copy.</a:t>
            </a:r>
            <a:endParaRPr lang="en-US" dirty="0"/>
          </a:p>
        </p:txBody>
      </p:sp>
      <p:sp>
        <p:nvSpPr>
          <p:cNvPr id="4" name="Slide Number Placeholder 3"/>
          <p:cNvSpPr>
            <a:spLocks noGrp="1"/>
          </p:cNvSpPr>
          <p:nvPr>
            <p:ph type="sldNum" sz="quarter" idx="10"/>
          </p:nvPr>
        </p:nvSpPr>
        <p:spPr/>
        <p:txBody>
          <a:bodyPr/>
          <a:lstStyle/>
          <a:p>
            <a:fld id="{C2B3E2DA-7370-49C2-A203-7B881A6C387A}" type="slidenum">
              <a:rPr lang="en-US" smtClean="0"/>
              <a:pPr/>
              <a:t>15</a:t>
            </a:fld>
            <a:endParaRPr lang="en-US"/>
          </a:p>
        </p:txBody>
      </p:sp>
    </p:spTree>
    <p:extLst>
      <p:ext uri="{BB962C8B-B14F-4D97-AF65-F5344CB8AC3E}">
        <p14:creationId xmlns:p14="http://schemas.microsoft.com/office/powerpoint/2010/main" val="11117336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B3E2DA-7370-49C2-A203-7B881A6C387A}" type="slidenum">
              <a:rPr lang="en-US" smtClean="0"/>
              <a:pPr/>
              <a:t>16</a:t>
            </a:fld>
            <a:endParaRPr lang="en-US"/>
          </a:p>
        </p:txBody>
      </p:sp>
    </p:spTree>
    <p:extLst>
      <p:ext uri="{BB962C8B-B14F-4D97-AF65-F5344CB8AC3E}">
        <p14:creationId xmlns:p14="http://schemas.microsoft.com/office/powerpoint/2010/main" val="16687174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B3E2DA-7370-49C2-A203-7B881A6C387A}" type="slidenum">
              <a:rPr lang="en-US" smtClean="0"/>
              <a:pPr/>
              <a:t>17</a:t>
            </a:fld>
            <a:endParaRPr lang="en-US"/>
          </a:p>
        </p:txBody>
      </p:sp>
    </p:spTree>
    <p:extLst>
      <p:ext uri="{BB962C8B-B14F-4D97-AF65-F5344CB8AC3E}">
        <p14:creationId xmlns:p14="http://schemas.microsoft.com/office/powerpoint/2010/main" val="6326173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B3E2DA-7370-49C2-A203-7B881A6C387A}" type="slidenum">
              <a:rPr lang="en-US" smtClean="0"/>
              <a:pPr/>
              <a:t>23</a:t>
            </a:fld>
            <a:endParaRPr lang="en-US"/>
          </a:p>
        </p:txBody>
      </p:sp>
    </p:spTree>
    <p:extLst>
      <p:ext uri="{BB962C8B-B14F-4D97-AF65-F5344CB8AC3E}">
        <p14:creationId xmlns:p14="http://schemas.microsoft.com/office/powerpoint/2010/main" val="25710236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txBox="1">
            <a:spLocks noGrp="1" noChangeArrowheads="1"/>
          </p:cNvSpPr>
          <p:nvPr/>
        </p:nvSpPr>
        <p:spPr bwMode="auto">
          <a:xfrm>
            <a:off x="1" y="0"/>
            <a:ext cx="2990999" cy="464900"/>
          </a:xfrm>
          <a:prstGeom prst="rect">
            <a:avLst/>
          </a:prstGeom>
          <a:noFill/>
          <a:ln w="9525">
            <a:noFill/>
            <a:miter lim="800000"/>
            <a:headEnd/>
            <a:tailEnd/>
          </a:ln>
        </p:spPr>
        <p:txBody>
          <a:bodyPr lIns="92171" tIns="46086" rIns="92171" bIns="46086"/>
          <a:lstStyle/>
          <a:p>
            <a:pPr defTabSz="920518"/>
            <a:r>
              <a:rPr lang="en-US" sz="1300"/>
              <a:t>Recovery Act - Victim Services Workshop</a:t>
            </a:r>
          </a:p>
        </p:txBody>
      </p:sp>
      <p:sp>
        <p:nvSpPr>
          <p:cNvPr id="113667" name="Rectangle 7"/>
          <p:cNvSpPr txBox="1">
            <a:spLocks noGrp="1" noChangeArrowheads="1"/>
          </p:cNvSpPr>
          <p:nvPr/>
        </p:nvSpPr>
        <p:spPr bwMode="auto">
          <a:xfrm>
            <a:off x="3909864" y="8826740"/>
            <a:ext cx="2990999" cy="464899"/>
          </a:xfrm>
          <a:prstGeom prst="rect">
            <a:avLst/>
          </a:prstGeom>
          <a:noFill/>
          <a:ln w="9525">
            <a:noFill/>
            <a:miter lim="800000"/>
            <a:headEnd/>
            <a:tailEnd/>
          </a:ln>
        </p:spPr>
        <p:txBody>
          <a:bodyPr lIns="92171" tIns="46086" rIns="92171" bIns="46086" anchor="b"/>
          <a:lstStyle/>
          <a:p>
            <a:pPr algn="r" defTabSz="920518"/>
            <a:fld id="{2B85EAF7-87BD-4B62-9DAC-57D524D33564}" type="slidenum">
              <a:rPr lang="en-US" sz="1300"/>
              <a:pPr algn="r" defTabSz="920518"/>
              <a:t>3</a:t>
            </a:fld>
            <a:endParaRPr lang="en-US" sz="1300"/>
          </a:p>
        </p:txBody>
      </p:sp>
      <p:sp>
        <p:nvSpPr>
          <p:cNvPr id="113668" name="Rectangle 7"/>
          <p:cNvSpPr txBox="1">
            <a:spLocks noGrp="1" noChangeArrowheads="1"/>
          </p:cNvSpPr>
          <p:nvPr/>
        </p:nvSpPr>
        <p:spPr bwMode="auto">
          <a:xfrm>
            <a:off x="3909864" y="8826740"/>
            <a:ext cx="2990999" cy="464899"/>
          </a:xfrm>
          <a:prstGeom prst="rect">
            <a:avLst/>
          </a:prstGeom>
          <a:noFill/>
          <a:ln w="9525">
            <a:noFill/>
            <a:miter lim="800000"/>
            <a:headEnd/>
            <a:tailEnd/>
          </a:ln>
        </p:spPr>
        <p:txBody>
          <a:bodyPr lIns="92171" tIns="46086" rIns="92171" bIns="46086" anchor="b"/>
          <a:lstStyle/>
          <a:p>
            <a:pPr algn="r" defTabSz="922094"/>
            <a:fld id="{B918ABEF-7F04-45FB-B4C7-4C14D69EAAE8}" type="slidenum">
              <a:rPr lang="en-US" sz="1300"/>
              <a:pPr algn="r" defTabSz="922094"/>
              <a:t>3</a:t>
            </a:fld>
            <a:endParaRPr lang="en-US" sz="1300"/>
          </a:p>
        </p:txBody>
      </p:sp>
      <p:sp>
        <p:nvSpPr>
          <p:cNvPr id="113669" name="Rectangle 2"/>
          <p:cNvSpPr>
            <a:spLocks noGrp="1" noRot="1" noChangeAspect="1" noChangeArrowheads="1" noTextEdit="1"/>
          </p:cNvSpPr>
          <p:nvPr>
            <p:ph type="sldImg"/>
          </p:nvPr>
        </p:nvSpPr>
        <p:spPr>
          <a:ln/>
        </p:spPr>
      </p:sp>
      <p:sp>
        <p:nvSpPr>
          <p:cNvPr id="113670"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12712298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txBox="1">
            <a:spLocks noGrp="1" noChangeArrowheads="1"/>
          </p:cNvSpPr>
          <p:nvPr/>
        </p:nvSpPr>
        <p:spPr bwMode="auto">
          <a:xfrm>
            <a:off x="1" y="0"/>
            <a:ext cx="2990999" cy="464900"/>
          </a:xfrm>
          <a:prstGeom prst="rect">
            <a:avLst/>
          </a:prstGeom>
          <a:noFill/>
          <a:ln w="9525">
            <a:noFill/>
            <a:miter lim="800000"/>
            <a:headEnd/>
            <a:tailEnd/>
          </a:ln>
        </p:spPr>
        <p:txBody>
          <a:bodyPr lIns="92171" tIns="46086" rIns="92171" bIns="46086"/>
          <a:lstStyle/>
          <a:p>
            <a:pPr defTabSz="920518"/>
            <a:r>
              <a:rPr lang="en-US" sz="1300"/>
              <a:t>Recovery Act - Victim Services Workshop</a:t>
            </a:r>
          </a:p>
        </p:txBody>
      </p:sp>
      <p:sp>
        <p:nvSpPr>
          <p:cNvPr id="119811" name="Rectangle 7"/>
          <p:cNvSpPr txBox="1">
            <a:spLocks noGrp="1" noChangeArrowheads="1"/>
          </p:cNvSpPr>
          <p:nvPr/>
        </p:nvSpPr>
        <p:spPr bwMode="auto">
          <a:xfrm>
            <a:off x="3909864" y="8826740"/>
            <a:ext cx="2990999" cy="464899"/>
          </a:xfrm>
          <a:prstGeom prst="rect">
            <a:avLst/>
          </a:prstGeom>
          <a:noFill/>
          <a:ln w="9525">
            <a:noFill/>
            <a:miter lim="800000"/>
            <a:headEnd/>
            <a:tailEnd/>
          </a:ln>
        </p:spPr>
        <p:txBody>
          <a:bodyPr lIns="92171" tIns="46086" rIns="92171" bIns="46086" anchor="b"/>
          <a:lstStyle/>
          <a:p>
            <a:pPr algn="r" defTabSz="920518"/>
            <a:fld id="{69E58C3C-9D94-4BB2-B752-2ED640ADFE92}" type="slidenum">
              <a:rPr lang="en-US" sz="1300"/>
              <a:pPr algn="r" defTabSz="920518"/>
              <a:t>4</a:t>
            </a:fld>
            <a:endParaRPr lang="en-US" sz="1300"/>
          </a:p>
        </p:txBody>
      </p:sp>
      <p:sp>
        <p:nvSpPr>
          <p:cNvPr id="119812" name="Rectangle 7"/>
          <p:cNvSpPr txBox="1">
            <a:spLocks noGrp="1" noChangeArrowheads="1"/>
          </p:cNvSpPr>
          <p:nvPr/>
        </p:nvSpPr>
        <p:spPr bwMode="auto">
          <a:xfrm>
            <a:off x="3909864" y="8826740"/>
            <a:ext cx="2990999" cy="464899"/>
          </a:xfrm>
          <a:prstGeom prst="rect">
            <a:avLst/>
          </a:prstGeom>
          <a:noFill/>
          <a:ln w="9525">
            <a:noFill/>
            <a:miter lim="800000"/>
            <a:headEnd/>
            <a:tailEnd/>
          </a:ln>
        </p:spPr>
        <p:txBody>
          <a:bodyPr lIns="92171" tIns="46086" rIns="92171" bIns="46086" anchor="b"/>
          <a:lstStyle/>
          <a:p>
            <a:pPr algn="r" defTabSz="922094"/>
            <a:fld id="{7CDDFCD9-5A90-4AC3-8F2B-AC17371DD45A}" type="slidenum">
              <a:rPr lang="en-US" sz="1300"/>
              <a:pPr algn="r" defTabSz="922094"/>
              <a:t>4</a:t>
            </a:fld>
            <a:endParaRPr lang="en-US" sz="1300"/>
          </a:p>
        </p:txBody>
      </p:sp>
      <p:sp>
        <p:nvSpPr>
          <p:cNvPr id="119813" name="Rectangle 2"/>
          <p:cNvSpPr>
            <a:spLocks noGrp="1" noRot="1" noChangeAspect="1" noChangeArrowheads="1" noTextEdit="1"/>
          </p:cNvSpPr>
          <p:nvPr>
            <p:ph type="sldImg"/>
          </p:nvPr>
        </p:nvSpPr>
        <p:spPr>
          <a:ln/>
        </p:spPr>
      </p:sp>
      <p:sp>
        <p:nvSpPr>
          <p:cNvPr id="119814" name="Rectangle 3"/>
          <p:cNvSpPr>
            <a:spLocks noGrp="1" noChangeArrowheads="1"/>
          </p:cNvSpPr>
          <p:nvPr>
            <p:ph type="body" idx="1"/>
          </p:nvPr>
        </p:nvSpPr>
        <p:spPr/>
        <p:txBody>
          <a:bodyPr/>
          <a:lstStyle/>
          <a:p>
            <a:pPr eaLnBrk="1" hangingPunct="1"/>
            <a:endParaRPr lang="en-US" dirty="0" smtClean="0"/>
          </a:p>
        </p:txBody>
      </p:sp>
    </p:spTree>
    <p:extLst>
      <p:ext uri="{BB962C8B-B14F-4D97-AF65-F5344CB8AC3E}">
        <p14:creationId xmlns:p14="http://schemas.microsoft.com/office/powerpoint/2010/main" val="6816727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txBox="1">
            <a:spLocks noGrp="1" noChangeArrowheads="1"/>
          </p:cNvSpPr>
          <p:nvPr/>
        </p:nvSpPr>
        <p:spPr bwMode="auto">
          <a:xfrm>
            <a:off x="1" y="0"/>
            <a:ext cx="2990999" cy="464900"/>
          </a:xfrm>
          <a:prstGeom prst="rect">
            <a:avLst/>
          </a:prstGeom>
          <a:noFill/>
          <a:ln w="9525">
            <a:noFill/>
            <a:miter lim="800000"/>
            <a:headEnd/>
            <a:tailEnd/>
          </a:ln>
        </p:spPr>
        <p:txBody>
          <a:bodyPr lIns="92171" tIns="46086" rIns="92171" bIns="46086"/>
          <a:lstStyle/>
          <a:p>
            <a:pPr defTabSz="920518"/>
            <a:r>
              <a:rPr lang="en-US" sz="1300"/>
              <a:t>Recovery Act - Victim Services Workshop</a:t>
            </a:r>
          </a:p>
        </p:txBody>
      </p:sp>
      <p:sp>
        <p:nvSpPr>
          <p:cNvPr id="118787" name="Rectangle 7"/>
          <p:cNvSpPr txBox="1">
            <a:spLocks noGrp="1" noChangeArrowheads="1"/>
          </p:cNvSpPr>
          <p:nvPr/>
        </p:nvSpPr>
        <p:spPr bwMode="auto">
          <a:xfrm>
            <a:off x="3909864" y="8826740"/>
            <a:ext cx="2990999" cy="464899"/>
          </a:xfrm>
          <a:prstGeom prst="rect">
            <a:avLst/>
          </a:prstGeom>
          <a:noFill/>
          <a:ln w="9525">
            <a:noFill/>
            <a:miter lim="800000"/>
            <a:headEnd/>
            <a:tailEnd/>
          </a:ln>
        </p:spPr>
        <p:txBody>
          <a:bodyPr lIns="92171" tIns="46086" rIns="92171" bIns="46086" anchor="b"/>
          <a:lstStyle/>
          <a:p>
            <a:pPr algn="r" defTabSz="920518"/>
            <a:fld id="{25D4F40E-98E7-4CC3-8D06-E4ADBDFB83A6}" type="slidenum">
              <a:rPr lang="en-US" sz="1300"/>
              <a:pPr algn="r" defTabSz="920518"/>
              <a:t>5</a:t>
            </a:fld>
            <a:endParaRPr lang="en-US" sz="1300"/>
          </a:p>
        </p:txBody>
      </p:sp>
      <p:sp>
        <p:nvSpPr>
          <p:cNvPr id="118788" name="Rectangle 2"/>
          <p:cNvSpPr>
            <a:spLocks noGrp="1" noRot="1" noChangeAspect="1" noChangeArrowheads="1" noTextEdit="1"/>
          </p:cNvSpPr>
          <p:nvPr>
            <p:ph type="sldImg"/>
          </p:nvPr>
        </p:nvSpPr>
        <p:spPr>
          <a:ln/>
        </p:spPr>
      </p:sp>
      <p:sp>
        <p:nvSpPr>
          <p:cNvPr id="118789" name="Rectangle 3"/>
          <p:cNvSpPr>
            <a:spLocks noGrp="1" noChangeArrowheads="1"/>
          </p:cNvSpPr>
          <p:nvPr>
            <p:ph type="body" idx="1"/>
          </p:nvPr>
        </p:nvSpPr>
        <p:spPr>
          <a:noFill/>
        </p:spPr>
        <p:txBody>
          <a:bodyPr/>
          <a:lstStyle/>
          <a:p>
            <a:endParaRPr lang="en-US" dirty="0" smtClean="0"/>
          </a:p>
        </p:txBody>
      </p:sp>
    </p:spTree>
    <p:extLst>
      <p:ext uri="{BB962C8B-B14F-4D97-AF65-F5344CB8AC3E}">
        <p14:creationId xmlns:p14="http://schemas.microsoft.com/office/powerpoint/2010/main" val="29576054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txBox="1">
            <a:spLocks noGrp="1" noChangeArrowheads="1"/>
          </p:cNvSpPr>
          <p:nvPr/>
        </p:nvSpPr>
        <p:spPr bwMode="auto">
          <a:xfrm>
            <a:off x="1" y="0"/>
            <a:ext cx="2990999" cy="464900"/>
          </a:xfrm>
          <a:prstGeom prst="rect">
            <a:avLst/>
          </a:prstGeom>
          <a:noFill/>
          <a:ln w="9525">
            <a:noFill/>
            <a:miter lim="800000"/>
            <a:headEnd/>
            <a:tailEnd/>
          </a:ln>
        </p:spPr>
        <p:txBody>
          <a:bodyPr lIns="92171" tIns="46086" rIns="92171" bIns="46086"/>
          <a:lstStyle/>
          <a:p>
            <a:pPr defTabSz="920518"/>
            <a:r>
              <a:rPr lang="en-US" sz="1300"/>
              <a:t>Recovery Act - Victim Services Workshop</a:t>
            </a:r>
          </a:p>
        </p:txBody>
      </p:sp>
      <p:sp>
        <p:nvSpPr>
          <p:cNvPr id="116739" name="Rectangle 7"/>
          <p:cNvSpPr txBox="1">
            <a:spLocks noGrp="1" noChangeArrowheads="1"/>
          </p:cNvSpPr>
          <p:nvPr/>
        </p:nvSpPr>
        <p:spPr bwMode="auto">
          <a:xfrm>
            <a:off x="3909864" y="8826740"/>
            <a:ext cx="2990999" cy="464899"/>
          </a:xfrm>
          <a:prstGeom prst="rect">
            <a:avLst/>
          </a:prstGeom>
          <a:noFill/>
          <a:ln w="9525">
            <a:noFill/>
            <a:miter lim="800000"/>
            <a:headEnd/>
            <a:tailEnd/>
          </a:ln>
        </p:spPr>
        <p:txBody>
          <a:bodyPr lIns="92171" tIns="46086" rIns="92171" bIns="46086" anchor="b"/>
          <a:lstStyle/>
          <a:p>
            <a:pPr algn="r" defTabSz="920518"/>
            <a:fld id="{AF06FB5A-F037-4D79-B4C0-F6ED45856208}" type="slidenum">
              <a:rPr lang="en-US" sz="1300"/>
              <a:pPr algn="r" defTabSz="920518"/>
              <a:t>6</a:t>
            </a:fld>
            <a:endParaRPr lang="en-US" sz="1300"/>
          </a:p>
        </p:txBody>
      </p:sp>
      <p:sp>
        <p:nvSpPr>
          <p:cNvPr id="116740" name="Rectangle 7"/>
          <p:cNvSpPr txBox="1">
            <a:spLocks noGrp="1" noChangeArrowheads="1"/>
          </p:cNvSpPr>
          <p:nvPr/>
        </p:nvSpPr>
        <p:spPr bwMode="auto">
          <a:xfrm>
            <a:off x="3909864" y="8826740"/>
            <a:ext cx="2990999" cy="464899"/>
          </a:xfrm>
          <a:prstGeom prst="rect">
            <a:avLst/>
          </a:prstGeom>
          <a:noFill/>
          <a:ln w="9525">
            <a:noFill/>
            <a:miter lim="800000"/>
            <a:headEnd/>
            <a:tailEnd/>
          </a:ln>
        </p:spPr>
        <p:txBody>
          <a:bodyPr lIns="92171" tIns="46086" rIns="92171" bIns="46086" anchor="b"/>
          <a:lstStyle/>
          <a:p>
            <a:pPr algn="r" defTabSz="922094"/>
            <a:fld id="{28BDF0F7-2B7A-43A3-8D28-57EF4E019EE5}" type="slidenum">
              <a:rPr lang="en-US" sz="1300"/>
              <a:pPr algn="r" defTabSz="922094"/>
              <a:t>6</a:t>
            </a:fld>
            <a:endParaRPr lang="en-US" sz="1300"/>
          </a:p>
        </p:txBody>
      </p:sp>
      <p:sp>
        <p:nvSpPr>
          <p:cNvPr id="116741" name="Rectangle 2"/>
          <p:cNvSpPr>
            <a:spLocks noGrp="1" noRot="1" noChangeAspect="1" noChangeArrowheads="1" noTextEdit="1"/>
          </p:cNvSpPr>
          <p:nvPr>
            <p:ph type="sldImg"/>
          </p:nvPr>
        </p:nvSpPr>
        <p:spPr>
          <a:ln/>
        </p:spPr>
      </p:sp>
      <p:sp>
        <p:nvSpPr>
          <p:cNvPr id="116742" name="Rectangle 3"/>
          <p:cNvSpPr>
            <a:spLocks noGrp="1" noChangeArrowheads="1"/>
          </p:cNvSpPr>
          <p:nvPr>
            <p:ph type="body" idx="1"/>
          </p:nvPr>
        </p:nvSpPr>
        <p:spPr/>
        <p:txBody>
          <a:bodyPr/>
          <a:lstStyle/>
          <a:p>
            <a:pPr eaLnBrk="1" hangingPunct="1"/>
            <a:endParaRPr lang="en-US" dirty="0" smtClean="0"/>
          </a:p>
        </p:txBody>
      </p:sp>
    </p:spTree>
    <p:extLst>
      <p:ext uri="{BB962C8B-B14F-4D97-AF65-F5344CB8AC3E}">
        <p14:creationId xmlns:p14="http://schemas.microsoft.com/office/powerpoint/2010/main" val="8083780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txBox="1">
            <a:spLocks noGrp="1" noChangeArrowheads="1"/>
          </p:cNvSpPr>
          <p:nvPr/>
        </p:nvSpPr>
        <p:spPr bwMode="auto">
          <a:xfrm>
            <a:off x="1" y="0"/>
            <a:ext cx="2990999" cy="464900"/>
          </a:xfrm>
          <a:prstGeom prst="rect">
            <a:avLst/>
          </a:prstGeom>
          <a:noFill/>
          <a:ln w="9525">
            <a:noFill/>
            <a:miter lim="800000"/>
            <a:headEnd/>
            <a:tailEnd/>
          </a:ln>
        </p:spPr>
        <p:txBody>
          <a:bodyPr lIns="92171" tIns="46086" rIns="92171" bIns="46086"/>
          <a:lstStyle/>
          <a:p>
            <a:pPr defTabSz="920518"/>
            <a:r>
              <a:rPr lang="en-US" sz="1300"/>
              <a:t>Recovery Act - Victim Services Workshop</a:t>
            </a:r>
          </a:p>
        </p:txBody>
      </p:sp>
      <p:sp>
        <p:nvSpPr>
          <p:cNvPr id="120835" name="Rectangle 7"/>
          <p:cNvSpPr txBox="1">
            <a:spLocks noGrp="1" noChangeArrowheads="1"/>
          </p:cNvSpPr>
          <p:nvPr/>
        </p:nvSpPr>
        <p:spPr bwMode="auto">
          <a:xfrm>
            <a:off x="3909864" y="8826740"/>
            <a:ext cx="2990999" cy="464899"/>
          </a:xfrm>
          <a:prstGeom prst="rect">
            <a:avLst/>
          </a:prstGeom>
          <a:noFill/>
          <a:ln w="9525">
            <a:noFill/>
            <a:miter lim="800000"/>
            <a:headEnd/>
            <a:tailEnd/>
          </a:ln>
        </p:spPr>
        <p:txBody>
          <a:bodyPr lIns="92171" tIns="46086" rIns="92171" bIns="46086" anchor="b"/>
          <a:lstStyle/>
          <a:p>
            <a:pPr algn="r" defTabSz="920518"/>
            <a:fld id="{5E08E652-414F-439D-B520-5916CEFBC574}" type="slidenum">
              <a:rPr lang="en-US" sz="1300"/>
              <a:pPr algn="r" defTabSz="920518"/>
              <a:t>7</a:t>
            </a:fld>
            <a:endParaRPr lang="en-US" sz="1300"/>
          </a:p>
        </p:txBody>
      </p:sp>
      <p:sp>
        <p:nvSpPr>
          <p:cNvPr id="120836" name="Rectangle 7"/>
          <p:cNvSpPr txBox="1">
            <a:spLocks noGrp="1" noChangeArrowheads="1"/>
          </p:cNvSpPr>
          <p:nvPr/>
        </p:nvSpPr>
        <p:spPr bwMode="auto">
          <a:xfrm>
            <a:off x="3909864" y="8826740"/>
            <a:ext cx="2990999" cy="464899"/>
          </a:xfrm>
          <a:prstGeom prst="rect">
            <a:avLst/>
          </a:prstGeom>
          <a:noFill/>
          <a:ln w="9525">
            <a:noFill/>
            <a:miter lim="800000"/>
            <a:headEnd/>
            <a:tailEnd/>
          </a:ln>
        </p:spPr>
        <p:txBody>
          <a:bodyPr lIns="92171" tIns="46086" rIns="92171" bIns="46086" anchor="b"/>
          <a:lstStyle/>
          <a:p>
            <a:pPr algn="r" defTabSz="922094"/>
            <a:fld id="{57B297A9-09E4-4175-AED4-FACED3AE6B89}" type="slidenum">
              <a:rPr lang="en-US" sz="1300"/>
              <a:pPr algn="r" defTabSz="922094"/>
              <a:t>7</a:t>
            </a:fld>
            <a:endParaRPr lang="en-US" sz="1300"/>
          </a:p>
        </p:txBody>
      </p:sp>
      <p:sp>
        <p:nvSpPr>
          <p:cNvPr id="120837" name="Rectangle 2"/>
          <p:cNvSpPr>
            <a:spLocks noGrp="1" noRot="1" noChangeAspect="1" noChangeArrowheads="1" noTextEdit="1"/>
          </p:cNvSpPr>
          <p:nvPr>
            <p:ph type="sldImg"/>
          </p:nvPr>
        </p:nvSpPr>
        <p:spPr>
          <a:ln/>
        </p:spPr>
      </p:sp>
      <p:sp>
        <p:nvSpPr>
          <p:cNvPr id="120838" name="Rectangle 3"/>
          <p:cNvSpPr>
            <a:spLocks noGrp="1" noChangeArrowheads="1"/>
          </p:cNvSpPr>
          <p:nvPr>
            <p:ph type="body" idx="1"/>
          </p:nvPr>
        </p:nvSpPr>
        <p:spPr/>
        <p:txBody>
          <a:bodyPr/>
          <a:lstStyle/>
          <a:p>
            <a:pPr eaLnBrk="1" hangingPunct="1"/>
            <a:endParaRPr lang="en-US" dirty="0" smtClean="0"/>
          </a:p>
        </p:txBody>
      </p:sp>
    </p:spTree>
    <p:extLst>
      <p:ext uri="{BB962C8B-B14F-4D97-AF65-F5344CB8AC3E}">
        <p14:creationId xmlns:p14="http://schemas.microsoft.com/office/powerpoint/2010/main" val="13897615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txBox="1">
            <a:spLocks noGrp="1" noChangeArrowheads="1"/>
          </p:cNvSpPr>
          <p:nvPr/>
        </p:nvSpPr>
        <p:spPr bwMode="auto">
          <a:xfrm>
            <a:off x="1" y="0"/>
            <a:ext cx="2990999" cy="464900"/>
          </a:xfrm>
          <a:prstGeom prst="rect">
            <a:avLst/>
          </a:prstGeom>
          <a:noFill/>
          <a:ln w="9525">
            <a:noFill/>
            <a:miter lim="800000"/>
            <a:headEnd/>
            <a:tailEnd/>
          </a:ln>
        </p:spPr>
        <p:txBody>
          <a:bodyPr lIns="92171" tIns="46086" rIns="92171" bIns="46086"/>
          <a:lstStyle/>
          <a:p>
            <a:pPr defTabSz="920518"/>
            <a:r>
              <a:rPr lang="en-US" sz="1300"/>
              <a:t>Recovery Act - Victim Services Workshop</a:t>
            </a:r>
          </a:p>
        </p:txBody>
      </p:sp>
      <p:sp>
        <p:nvSpPr>
          <p:cNvPr id="121859" name="Rectangle 7"/>
          <p:cNvSpPr txBox="1">
            <a:spLocks noGrp="1" noChangeArrowheads="1"/>
          </p:cNvSpPr>
          <p:nvPr/>
        </p:nvSpPr>
        <p:spPr bwMode="auto">
          <a:xfrm>
            <a:off x="3909864" y="8826740"/>
            <a:ext cx="2990999" cy="464899"/>
          </a:xfrm>
          <a:prstGeom prst="rect">
            <a:avLst/>
          </a:prstGeom>
          <a:noFill/>
          <a:ln w="9525">
            <a:noFill/>
            <a:miter lim="800000"/>
            <a:headEnd/>
            <a:tailEnd/>
          </a:ln>
        </p:spPr>
        <p:txBody>
          <a:bodyPr lIns="92171" tIns="46086" rIns="92171" bIns="46086" anchor="b"/>
          <a:lstStyle/>
          <a:p>
            <a:pPr algn="r" defTabSz="920518"/>
            <a:fld id="{BA375574-D377-45BA-9158-C6C7CF0AB6CE}" type="slidenum">
              <a:rPr lang="en-US" sz="1300"/>
              <a:pPr algn="r" defTabSz="920518"/>
              <a:t>8</a:t>
            </a:fld>
            <a:endParaRPr lang="en-US" sz="1300"/>
          </a:p>
        </p:txBody>
      </p:sp>
      <p:sp>
        <p:nvSpPr>
          <p:cNvPr id="121860" name="Rectangle 7"/>
          <p:cNvSpPr txBox="1">
            <a:spLocks noGrp="1" noChangeArrowheads="1"/>
          </p:cNvSpPr>
          <p:nvPr/>
        </p:nvSpPr>
        <p:spPr bwMode="auto">
          <a:xfrm>
            <a:off x="3909864" y="8826740"/>
            <a:ext cx="2990999" cy="464899"/>
          </a:xfrm>
          <a:prstGeom prst="rect">
            <a:avLst/>
          </a:prstGeom>
          <a:noFill/>
          <a:ln w="9525">
            <a:noFill/>
            <a:miter lim="800000"/>
            <a:headEnd/>
            <a:tailEnd/>
          </a:ln>
        </p:spPr>
        <p:txBody>
          <a:bodyPr lIns="92171" tIns="46086" rIns="92171" bIns="46086" anchor="b"/>
          <a:lstStyle/>
          <a:p>
            <a:pPr algn="r" defTabSz="922094"/>
            <a:fld id="{EB4F3C57-030B-4916-BE0F-1DBEEC9F2419}" type="slidenum">
              <a:rPr lang="en-US" sz="1300"/>
              <a:pPr algn="r" defTabSz="922094"/>
              <a:t>8</a:t>
            </a:fld>
            <a:endParaRPr lang="en-US" sz="1300"/>
          </a:p>
        </p:txBody>
      </p:sp>
      <p:sp>
        <p:nvSpPr>
          <p:cNvPr id="121861" name="Rectangle 2"/>
          <p:cNvSpPr>
            <a:spLocks noGrp="1" noRot="1" noChangeAspect="1" noChangeArrowheads="1" noTextEdit="1"/>
          </p:cNvSpPr>
          <p:nvPr>
            <p:ph type="sldImg"/>
          </p:nvPr>
        </p:nvSpPr>
        <p:spPr>
          <a:ln/>
        </p:spPr>
      </p:sp>
      <p:sp>
        <p:nvSpPr>
          <p:cNvPr id="121862" name="Rectangle 3"/>
          <p:cNvSpPr>
            <a:spLocks noGrp="1" noChangeArrowheads="1"/>
          </p:cNvSpPr>
          <p:nvPr>
            <p:ph type="body" idx="1"/>
          </p:nvPr>
        </p:nvSpPr>
        <p:spPr/>
        <p:txBody>
          <a:bodyPr/>
          <a:lstStyle/>
          <a:p>
            <a:pPr eaLnBrk="1" hangingPunct="1"/>
            <a:endParaRPr lang="en-US" dirty="0" smtClean="0"/>
          </a:p>
          <a:p>
            <a:pPr eaLnBrk="1" hangingPunct="1"/>
            <a:endParaRPr lang="en-US" dirty="0" smtClean="0"/>
          </a:p>
          <a:p>
            <a:pPr eaLnBrk="1" hangingPunct="1"/>
            <a:endParaRPr lang="en-US" dirty="0" smtClean="0"/>
          </a:p>
        </p:txBody>
      </p:sp>
    </p:spTree>
    <p:extLst>
      <p:ext uri="{BB962C8B-B14F-4D97-AF65-F5344CB8AC3E}">
        <p14:creationId xmlns:p14="http://schemas.microsoft.com/office/powerpoint/2010/main" val="22808273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txBox="1">
            <a:spLocks noGrp="1" noChangeArrowheads="1"/>
          </p:cNvSpPr>
          <p:nvPr/>
        </p:nvSpPr>
        <p:spPr bwMode="auto">
          <a:xfrm>
            <a:off x="1" y="0"/>
            <a:ext cx="2990999" cy="464900"/>
          </a:xfrm>
          <a:prstGeom prst="rect">
            <a:avLst/>
          </a:prstGeom>
          <a:noFill/>
          <a:ln w="9525">
            <a:noFill/>
            <a:miter lim="800000"/>
            <a:headEnd/>
            <a:tailEnd/>
          </a:ln>
        </p:spPr>
        <p:txBody>
          <a:bodyPr lIns="92171" tIns="46086" rIns="92171" bIns="46086"/>
          <a:lstStyle/>
          <a:p>
            <a:pPr defTabSz="920518"/>
            <a:r>
              <a:rPr lang="en-US" sz="1300"/>
              <a:t>Recovery Act - Victim Services Workshop</a:t>
            </a:r>
          </a:p>
        </p:txBody>
      </p:sp>
      <p:sp>
        <p:nvSpPr>
          <p:cNvPr id="122883" name="Rectangle 7"/>
          <p:cNvSpPr txBox="1">
            <a:spLocks noGrp="1" noChangeArrowheads="1"/>
          </p:cNvSpPr>
          <p:nvPr/>
        </p:nvSpPr>
        <p:spPr bwMode="auto">
          <a:xfrm>
            <a:off x="3909864" y="8826740"/>
            <a:ext cx="2990999" cy="464899"/>
          </a:xfrm>
          <a:prstGeom prst="rect">
            <a:avLst/>
          </a:prstGeom>
          <a:noFill/>
          <a:ln w="9525">
            <a:noFill/>
            <a:miter lim="800000"/>
            <a:headEnd/>
            <a:tailEnd/>
          </a:ln>
        </p:spPr>
        <p:txBody>
          <a:bodyPr lIns="92171" tIns="46086" rIns="92171" bIns="46086" anchor="b"/>
          <a:lstStyle/>
          <a:p>
            <a:pPr algn="r" defTabSz="920518"/>
            <a:fld id="{DCD9683F-9E17-4389-AFBC-3A62AA0AC403}" type="slidenum">
              <a:rPr lang="en-US" sz="1300"/>
              <a:pPr algn="r" defTabSz="920518"/>
              <a:t>9</a:t>
            </a:fld>
            <a:endParaRPr lang="en-US" sz="1300"/>
          </a:p>
        </p:txBody>
      </p:sp>
      <p:sp>
        <p:nvSpPr>
          <p:cNvPr id="122884" name="Rectangle 7"/>
          <p:cNvSpPr txBox="1">
            <a:spLocks noGrp="1" noChangeArrowheads="1"/>
          </p:cNvSpPr>
          <p:nvPr/>
        </p:nvSpPr>
        <p:spPr bwMode="auto">
          <a:xfrm>
            <a:off x="3909864" y="8826740"/>
            <a:ext cx="2990999" cy="464899"/>
          </a:xfrm>
          <a:prstGeom prst="rect">
            <a:avLst/>
          </a:prstGeom>
          <a:noFill/>
          <a:ln w="9525">
            <a:noFill/>
            <a:miter lim="800000"/>
            <a:headEnd/>
            <a:tailEnd/>
          </a:ln>
        </p:spPr>
        <p:txBody>
          <a:bodyPr lIns="92171" tIns="46086" rIns="92171" bIns="46086" anchor="b"/>
          <a:lstStyle/>
          <a:p>
            <a:pPr algn="r" defTabSz="922094"/>
            <a:fld id="{E4EE5523-4AA5-48B5-8902-43A098FDC3BD}" type="slidenum">
              <a:rPr lang="en-US" sz="1300"/>
              <a:pPr algn="r" defTabSz="922094"/>
              <a:t>9</a:t>
            </a:fld>
            <a:endParaRPr lang="en-US" sz="1300"/>
          </a:p>
        </p:txBody>
      </p:sp>
      <p:sp>
        <p:nvSpPr>
          <p:cNvPr id="122885" name="Rectangle 2"/>
          <p:cNvSpPr>
            <a:spLocks noGrp="1" noRot="1" noChangeAspect="1" noChangeArrowheads="1" noTextEdit="1"/>
          </p:cNvSpPr>
          <p:nvPr>
            <p:ph type="sldImg"/>
          </p:nvPr>
        </p:nvSpPr>
        <p:spPr>
          <a:ln/>
        </p:spPr>
      </p:sp>
      <p:sp>
        <p:nvSpPr>
          <p:cNvPr id="122886" name="Rectangle 3"/>
          <p:cNvSpPr>
            <a:spLocks noGrp="1" noChangeArrowheads="1"/>
          </p:cNvSpPr>
          <p:nvPr>
            <p:ph type="body" idx="1"/>
          </p:nvPr>
        </p:nvSpPr>
        <p:spPr/>
        <p:txBody>
          <a:bodyPr/>
          <a:lstStyle/>
          <a:p>
            <a:pPr eaLnBrk="1" hangingPunct="1"/>
            <a:endParaRPr lang="en-US" dirty="0" smtClean="0"/>
          </a:p>
        </p:txBody>
      </p:sp>
    </p:spTree>
    <p:extLst>
      <p:ext uri="{BB962C8B-B14F-4D97-AF65-F5344CB8AC3E}">
        <p14:creationId xmlns:p14="http://schemas.microsoft.com/office/powerpoint/2010/main" val="11814124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txBox="1">
            <a:spLocks noGrp="1" noChangeArrowheads="1"/>
          </p:cNvSpPr>
          <p:nvPr/>
        </p:nvSpPr>
        <p:spPr bwMode="auto">
          <a:xfrm>
            <a:off x="1" y="0"/>
            <a:ext cx="2990999" cy="464900"/>
          </a:xfrm>
          <a:prstGeom prst="rect">
            <a:avLst/>
          </a:prstGeom>
          <a:noFill/>
          <a:ln w="9525">
            <a:noFill/>
            <a:miter lim="800000"/>
            <a:headEnd/>
            <a:tailEnd/>
          </a:ln>
        </p:spPr>
        <p:txBody>
          <a:bodyPr lIns="92171" tIns="46086" rIns="92171" bIns="46086"/>
          <a:lstStyle/>
          <a:p>
            <a:pPr defTabSz="920518"/>
            <a:r>
              <a:rPr lang="en-US" sz="1300"/>
              <a:t>Recovery Act - Victim Services Workshop</a:t>
            </a:r>
          </a:p>
        </p:txBody>
      </p:sp>
      <p:sp>
        <p:nvSpPr>
          <p:cNvPr id="123907" name="Rectangle 7"/>
          <p:cNvSpPr txBox="1">
            <a:spLocks noGrp="1" noChangeArrowheads="1"/>
          </p:cNvSpPr>
          <p:nvPr/>
        </p:nvSpPr>
        <p:spPr bwMode="auto">
          <a:xfrm>
            <a:off x="3909864" y="8826740"/>
            <a:ext cx="2990999" cy="464899"/>
          </a:xfrm>
          <a:prstGeom prst="rect">
            <a:avLst/>
          </a:prstGeom>
          <a:noFill/>
          <a:ln w="9525">
            <a:noFill/>
            <a:miter lim="800000"/>
            <a:headEnd/>
            <a:tailEnd/>
          </a:ln>
        </p:spPr>
        <p:txBody>
          <a:bodyPr lIns="92171" tIns="46086" rIns="92171" bIns="46086" anchor="b"/>
          <a:lstStyle/>
          <a:p>
            <a:pPr algn="r" defTabSz="920518"/>
            <a:fld id="{3D999C39-417D-4B30-9EC1-120BD0E94FCB}" type="slidenum">
              <a:rPr lang="en-US" sz="1300"/>
              <a:pPr algn="r" defTabSz="920518"/>
              <a:t>10</a:t>
            </a:fld>
            <a:endParaRPr lang="en-US" sz="1300"/>
          </a:p>
        </p:txBody>
      </p:sp>
      <p:sp>
        <p:nvSpPr>
          <p:cNvPr id="123908" name="Rectangle 2"/>
          <p:cNvSpPr>
            <a:spLocks noGrp="1" noRot="1" noChangeAspect="1" noChangeArrowheads="1" noTextEdit="1"/>
          </p:cNvSpPr>
          <p:nvPr>
            <p:ph type="sldImg"/>
          </p:nvPr>
        </p:nvSpPr>
        <p:spPr>
          <a:ln/>
        </p:spPr>
      </p:sp>
      <p:sp>
        <p:nvSpPr>
          <p:cNvPr id="123909" name="Rectangle 3"/>
          <p:cNvSpPr>
            <a:spLocks noGrp="1" noChangeArrowheads="1"/>
          </p:cNvSpPr>
          <p:nvPr>
            <p:ph type="body" idx="1"/>
          </p:nvPr>
        </p:nvSpPr>
        <p:spPr>
          <a:noFill/>
        </p:spPr>
        <p:txBody>
          <a:bodyPr/>
          <a:lstStyle/>
          <a:p>
            <a:endParaRPr lang="en-US" dirty="0" smtClean="0"/>
          </a:p>
        </p:txBody>
      </p:sp>
    </p:spTree>
    <p:extLst>
      <p:ext uri="{BB962C8B-B14F-4D97-AF65-F5344CB8AC3E}">
        <p14:creationId xmlns:p14="http://schemas.microsoft.com/office/powerpoint/2010/main" val="3214902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fld id="{F5B1EF9C-3050-4BF5-AF5C-4443E89EACFB}" type="datetime1">
              <a:rPr lang="en-US" smtClean="0"/>
              <a:pPr>
                <a:defRPr/>
              </a:pPr>
              <a:t>8/12/2014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16730E1-8703-4E28-B246-261CD6FC037A}" type="slidenum">
              <a:rPr lang="en-US" smtClean="0"/>
              <a:pPr>
                <a:defRPr/>
              </a:pPr>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74363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7662168B-788E-4C43-9D09-3B2A2547C603}" type="datetime1">
              <a:rPr lang="en-US" smtClean="0"/>
              <a:pPr>
                <a:defRPr/>
              </a:pPr>
              <a:t>8/12/2014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D0605CD-2CE2-4545-9B46-6B634C852700}" type="slidenum">
              <a:rPr lang="en-US" smtClean="0"/>
              <a:pPr>
                <a:defRPr/>
              </a:pPr>
              <a:t>‹#›</a:t>
            </a:fld>
            <a:endParaRPr lang="en-US"/>
          </a:p>
        </p:txBody>
      </p:sp>
    </p:spTree>
    <p:extLst>
      <p:ext uri="{BB962C8B-B14F-4D97-AF65-F5344CB8AC3E}">
        <p14:creationId xmlns:p14="http://schemas.microsoft.com/office/powerpoint/2010/main" val="859234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4FCA1F85-2087-43B0-B5F3-F98F49629CBD}" type="datetime1">
              <a:rPr lang="en-US" smtClean="0"/>
              <a:pPr>
                <a:defRPr/>
              </a:pPr>
              <a:t>8/12/2014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265509C-6368-475D-A3F1-B39301824EDE}" type="slidenum">
              <a:rPr lang="en-US" smtClean="0"/>
              <a:pPr>
                <a:defRPr/>
              </a:pPr>
              <a:t>‹#›</a:t>
            </a:fld>
            <a:endParaRPr lang="en-US"/>
          </a:p>
        </p:txBody>
      </p:sp>
    </p:spTree>
    <p:extLst>
      <p:ext uri="{BB962C8B-B14F-4D97-AF65-F5344CB8AC3E}">
        <p14:creationId xmlns:p14="http://schemas.microsoft.com/office/powerpoint/2010/main" val="32137793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4C466289-B99C-447E-B68D-C61E9A35E2A4}" type="datetime1">
              <a:rPr lang="en-US" smtClean="0"/>
              <a:pPr>
                <a:defRPr/>
              </a:pPr>
              <a:t>8/12/2014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5DA16F1-7977-4B54-AB7B-DFFCF4F8456E}" type="slidenum">
              <a:rPr lang="en-US" smtClean="0"/>
              <a:pPr>
                <a:defRPr/>
              </a:pPr>
              <a:t>‹#›</a:t>
            </a:fld>
            <a:endParaRPr lang="en-US"/>
          </a:p>
        </p:txBody>
      </p:sp>
    </p:spTree>
    <p:extLst>
      <p:ext uri="{BB962C8B-B14F-4D97-AF65-F5344CB8AC3E}">
        <p14:creationId xmlns:p14="http://schemas.microsoft.com/office/powerpoint/2010/main" val="30912962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711D0F26-93CA-47B5-8886-13DF732F2768}" type="datetime1">
              <a:rPr lang="en-US" smtClean="0"/>
              <a:pPr>
                <a:defRPr/>
              </a:pPr>
              <a:t>8/12/2014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48CD383-EB8B-4320-AA13-2589E1496C45}" type="slidenum">
              <a:rPr lang="en-US" smtClean="0"/>
              <a:pPr>
                <a:defRPr/>
              </a:pPr>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36188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fld id="{78A867B3-AAFC-421F-B404-19F24F2BCCA1}" type="datetime1">
              <a:rPr lang="en-US" smtClean="0"/>
              <a:pPr>
                <a:defRPr/>
              </a:pPr>
              <a:t>8/12/2014</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900A04B9-7E74-4EBB-A5EE-9B36FCAAE5F2}" type="slidenum">
              <a:rPr lang="en-US" smtClean="0"/>
              <a:pPr>
                <a:defRPr/>
              </a:pPr>
              <a:t>‹#›</a:t>
            </a:fld>
            <a:endParaRPr lang="en-US"/>
          </a:p>
        </p:txBody>
      </p:sp>
    </p:spTree>
    <p:extLst>
      <p:ext uri="{BB962C8B-B14F-4D97-AF65-F5344CB8AC3E}">
        <p14:creationId xmlns:p14="http://schemas.microsoft.com/office/powerpoint/2010/main" val="17732689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fld id="{0CD24204-3FF6-432A-B7FA-AFC2C262D0E4}" type="datetime1">
              <a:rPr lang="en-US" smtClean="0"/>
              <a:pPr>
                <a:defRPr/>
              </a:pPr>
              <a:t>8/12/2014</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49EF33C2-9D01-469D-99E2-C399457BEF09}" type="slidenum">
              <a:rPr lang="en-US" smtClean="0"/>
              <a:pPr>
                <a:defRPr/>
              </a:pPr>
              <a:t>‹#›</a:t>
            </a:fld>
            <a:endParaRPr lang="en-US"/>
          </a:p>
        </p:txBody>
      </p:sp>
    </p:spTree>
    <p:extLst>
      <p:ext uri="{BB962C8B-B14F-4D97-AF65-F5344CB8AC3E}">
        <p14:creationId xmlns:p14="http://schemas.microsoft.com/office/powerpoint/2010/main" val="20468835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fld id="{6748F55B-21E0-4D4A-8788-5042CE1EE93D}" type="datetime1">
              <a:rPr lang="en-US" smtClean="0"/>
              <a:pPr>
                <a:defRPr/>
              </a:pPr>
              <a:t>8/12/2014</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C0483F1B-FA17-4B4A-89AA-7B1F7AFA30D5}" type="slidenum">
              <a:rPr lang="en-US" smtClean="0"/>
              <a:pPr>
                <a:defRPr/>
              </a:pPr>
              <a:t>‹#›</a:t>
            </a:fld>
            <a:endParaRPr lang="en-US"/>
          </a:p>
        </p:txBody>
      </p:sp>
    </p:spTree>
    <p:extLst>
      <p:ext uri="{BB962C8B-B14F-4D97-AF65-F5344CB8AC3E}">
        <p14:creationId xmlns:p14="http://schemas.microsoft.com/office/powerpoint/2010/main" val="36977956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pPr>
              <a:defRPr/>
            </a:pPr>
            <a:fld id="{B58ABEE7-DB19-4ED2-BAA3-566FD86001ED}" type="datetime1">
              <a:rPr lang="en-US" smtClean="0"/>
              <a:pPr>
                <a:defRPr/>
              </a:pPr>
              <a:t>8/12/2014</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pPr>
              <a:defRPr/>
            </a:pPr>
            <a:endParaRPr lang="en-US"/>
          </a:p>
        </p:txBody>
      </p:sp>
      <p:sp>
        <p:nvSpPr>
          <p:cNvPr id="9" name="Slide Number Placeholder 8"/>
          <p:cNvSpPr>
            <a:spLocks noGrp="1"/>
          </p:cNvSpPr>
          <p:nvPr>
            <p:ph type="sldNum" sz="quarter" idx="12"/>
          </p:nvPr>
        </p:nvSpPr>
        <p:spPr/>
        <p:txBody>
          <a:bodyPr/>
          <a:lstStyle/>
          <a:p>
            <a:pPr>
              <a:defRPr/>
            </a:pPr>
            <a:fld id="{1CB53A31-4A57-4AAE-936D-C38F36885BF2}" type="slidenum">
              <a:rPr lang="en-US" smtClean="0"/>
              <a:pPr>
                <a:defRPr/>
              </a:pPr>
              <a:t>‹#›</a:t>
            </a:fld>
            <a:endParaRPr lang="en-US"/>
          </a:p>
        </p:txBody>
      </p:sp>
    </p:spTree>
    <p:extLst>
      <p:ext uri="{BB962C8B-B14F-4D97-AF65-F5344CB8AC3E}">
        <p14:creationId xmlns:p14="http://schemas.microsoft.com/office/powerpoint/2010/main" val="2931516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pPr>
              <a:defRPr/>
            </a:pPr>
            <a:fld id="{8642F504-EAEC-465F-BDA9-528A31A9354D}" type="datetime1">
              <a:rPr lang="en-US" smtClean="0"/>
              <a:pPr>
                <a:defRPr/>
              </a:pPr>
              <a:t>8/12/2014</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pPr>
              <a:defRPr/>
            </a:pPr>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pPr>
              <a:defRPr/>
            </a:pPr>
            <a:fld id="{C3F904C1-277D-4B5F-8217-9CE144778C2B}" type="slidenum">
              <a:rPr lang="en-US" smtClean="0"/>
              <a:pPr>
                <a:defRPr/>
              </a:pPr>
              <a:t>‹#›</a:t>
            </a:fld>
            <a:endParaRPr lang="en-US"/>
          </a:p>
        </p:txBody>
      </p:sp>
    </p:spTree>
    <p:extLst>
      <p:ext uri="{BB962C8B-B14F-4D97-AF65-F5344CB8AC3E}">
        <p14:creationId xmlns:p14="http://schemas.microsoft.com/office/powerpoint/2010/main" val="27943107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B6AF84C7-41CF-47B2-A6E4-DE0F3B04AF3C}" type="datetime1">
              <a:rPr lang="en-US" smtClean="0"/>
              <a:pPr>
                <a:defRPr/>
              </a:pPr>
              <a:t>8/12/2014</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CD7ACD2-9BBC-4A8D-9D9A-D41394F1CD50}" type="slidenum">
              <a:rPr lang="en-US" smtClean="0"/>
              <a:pPr>
                <a:defRPr/>
              </a:pPr>
              <a:t>‹#›</a:t>
            </a:fld>
            <a:endParaRPr lang="en-US"/>
          </a:p>
        </p:txBody>
      </p:sp>
    </p:spTree>
    <p:extLst>
      <p:ext uri="{BB962C8B-B14F-4D97-AF65-F5344CB8AC3E}">
        <p14:creationId xmlns:p14="http://schemas.microsoft.com/office/powerpoint/2010/main" val="34680090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pPr>
              <a:defRPr/>
            </a:pPr>
            <a:fld id="{A340D6A5-7D0E-4F85-A41B-8FE3A76FF9D2}" type="datetime1">
              <a:rPr lang="en-US" smtClean="0"/>
              <a:pPr>
                <a:defRPr/>
              </a:pPr>
              <a:t>8/12/2014</a:t>
            </a:fld>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pPr>
              <a:defRPr/>
            </a:pPr>
            <a:endParaRPr 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pPr>
              <a:defRPr/>
            </a:pPr>
            <a:fld id="{AAD98634-E98C-4FBA-A944-21AF0ABEC259}" type="slidenum">
              <a:rPr lang="en-US" smtClean="0"/>
              <a:pPr>
                <a:defRPr/>
              </a:pPr>
              <a:t>‹#›</a:t>
            </a:fld>
            <a:endParaRPr 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5929099"/>
      </p:ext>
    </p:extLst>
  </p:cSld>
  <p:clrMap bg1="lt1" tx1="dk1" bg2="lt2" tx2="dk2" accent1="accent1" accent2="accent2" accent3="accent3" accent4="accent4" accent5="accent5" accent6="accent6" hlink="hlink" folHlink="folHlink"/>
  <p:sldLayoutIdLst>
    <p:sldLayoutId id="2147484054" r:id="rId1"/>
    <p:sldLayoutId id="2147484055" r:id="rId2"/>
    <p:sldLayoutId id="2147484056" r:id="rId3"/>
    <p:sldLayoutId id="2147484057" r:id="rId4"/>
    <p:sldLayoutId id="2147484058" r:id="rId5"/>
    <p:sldLayoutId id="2147484059" r:id="rId6"/>
    <p:sldLayoutId id="2147484060" r:id="rId7"/>
    <p:sldLayoutId id="2147484061" r:id="rId8"/>
    <p:sldLayoutId id="2147484062" r:id="rId9"/>
    <p:sldLayoutId id="2147484063" r:id="rId10"/>
    <p:sldLayoutId id="2147484064"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image" Target="../media/image7.wmf"/><Relationship Id="rId7" Type="http://schemas.openxmlformats.org/officeDocument/2006/relationships/image" Target="../media/image11.wmf"/><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0.wmf"/><Relationship Id="rId5" Type="http://schemas.openxmlformats.org/officeDocument/2006/relationships/image" Target="../media/image9.wmf"/><Relationship Id="rId4" Type="http://schemas.openxmlformats.org/officeDocument/2006/relationships/image" Target="../media/image8.wmf"/></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tmp"/><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tmp"/><Relationship Id="rId2" Type="http://schemas.openxmlformats.org/officeDocument/2006/relationships/image" Target="../media/image19.tmp"/><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hyperlink" Target="mailto:Natalie.Williams@cjcc.ga.gov" TargetMode="External"/><Relationship Id="rId2" Type="http://schemas.openxmlformats.org/officeDocument/2006/relationships/hyperlink" Target="mailto:Kristy.Carter@cjcc.ga.gov" TargetMode="Externa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ctrTitle"/>
          </p:nvPr>
        </p:nvSpPr>
        <p:spPr>
          <a:xfrm>
            <a:off x="609600" y="1425575"/>
            <a:ext cx="7772400" cy="1143000"/>
          </a:xfrm>
        </p:spPr>
        <p:txBody>
          <a:bodyPr anchor="ctr">
            <a:noAutofit/>
          </a:bodyPr>
          <a:lstStyle/>
          <a:p>
            <a:pPr algn="ctr" eaLnBrk="1" fontAlgn="auto" hangingPunct="1">
              <a:spcAft>
                <a:spcPts val="0"/>
              </a:spcAft>
              <a:defRPr/>
            </a:pPr>
            <a:r>
              <a:rPr lang="en-US" sz="6600" dirty="0" smtClean="0">
                <a:solidFill>
                  <a:schemeClr val="tx1"/>
                </a:solidFill>
              </a:rPr>
              <a:t/>
            </a:r>
            <a:br>
              <a:rPr lang="en-US" sz="6600" dirty="0" smtClean="0">
                <a:solidFill>
                  <a:schemeClr val="tx1"/>
                </a:solidFill>
              </a:rPr>
            </a:br>
            <a:r>
              <a:rPr lang="en-US" sz="6600" dirty="0" smtClean="0">
                <a:solidFill>
                  <a:schemeClr val="tx1"/>
                </a:solidFill>
                <a:latin typeface="+mn-lt"/>
              </a:rPr>
              <a:t/>
            </a:r>
            <a:br>
              <a:rPr lang="en-US" sz="6600" dirty="0" smtClean="0">
                <a:solidFill>
                  <a:schemeClr val="tx1"/>
                </a:solidFill>
                <a:latin typeface="+mn-lt"/>
              </a:rPr>
            </a:br>
            <a:r>
              <a:rPr lang="en-US" sz="6600" dirty="0" smtClean="0">
                <a:solidFill>
                  <a:schemeClr val="tx1"/>
                </a:solidFill>
                <a:latin typeface="+mn-lt"/>
              </a:rPr>
              <a:t>DV/SA State Awards FY15 </a:t>
            </a:r>
            <a:br>
              <a:rPr lang="en-US" sz="6600" dirty="0" smtClean="0">
                <a:solidFill>
                  <a:schemeClr val="tx1"/>
                </a:solidFill>
                <a:latin typeface="+mn-lt"/>
              </a:rPr>
            </a:br>
            <a:r>
              <a:rPr lang="en-US" sz="6600" dirty="0" smtClean="0">
                <a:solidFill>
                  <a:schemeClr val="tx1"/>
                </a:solidFill>
                <a:latin typeface="+mn-lt"/>
              </a:rPr>
              <a:t>Informational Session</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33800" y="4648200"/>
            <a:ext cx="1729513" cy="137192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idx="4294967295"/>
          </p:nvPr>
        </p:nvSpPr>
        <p:spPr>
          <a:xfrm>
            <a:off x="609600" y="-76200"/>
            <a:ext cx="8001000" cy="1143000"/>
          </a:xfrm>
        </p:spPr>
        <p:txBody>
          <a:bodyPr>
            <a:normAutofit/>
          </a:bodyPr>
          <a:lstStyle/>
          <a:p>
            <a:pPr algn="ctr" eaLnBrk="1" hangingPunct="1"/>
            <a:r>
              <a:rPr lang="en-US" dirty="0" smtClean="0">
                <a:solidFill>
                  <a:schemeClr val="tx1"/>
                </a:solidFill>
                <a:latin typeface="+mn-lt"/>
              </a:rPr>
              <a:t>Unallowable Expenses</a:t>
            </a:r>
          </a:p>
        </p:txBody>
      </p:sp>
      <p:sp>
        <p:nvSpPr>
          <p:cNvPr id="62467" name="Rectangle 3"/>
          <p:cNvSpPr>
            <a:spLocks noGrp="1" noChangeArrowheads="1"/>
          </p:cNvSpPr>
          <p:nvPr>
            <p:ph type="body" sz="half" idx="4294967295"/>
          </p:nvPr>
        </p:nvSpPr>
        <p:spPr>
          <a:xfrm>
            <a:off x="442118" y="1447800"/>
            <a:ext cx="3215481" cy="3276600"/>
          </a:xfrm>
        </p:spPr>
        <p:txBody>
          <a:bodyPr>
            <a:noAutofit/>
          </a:bodyPr>
          <a:lstStyle/>
          <a:p>
            <a:pPr eaLnBrk="1" hangingPunct="1">
              <a:buFont typeface="Arial" pitchFamily="34" charset="0"/>
              <a:buChar char="•"/>
            </a:pPr>
            <a:r>
              <a:rPr lang="en-US" sz="2800" dirty="0" smtClean="0">
                <a:solidFill>
                  <a:schemeClr val="tx1"/>
                </a:solidFill>
              </a:rPr>
              <a:t>Non-budgeted items</a:t>
            </a:r>
          </a:p>
          <a:p>
            <a:pPr eaLnBrk="1" hangingPunct="1">
              <a:buFont typeface="Arial" pitchFamily="34" charset="0"/>
              <a:buChar char="•"/>
            </a:pPr>
            <a:r>
              <a:rPr lang="en-US" sz="2800" dirty="0" smtClean="0">
                <a:solidFill>
                  <a:schemeClr val="tx1"/>
                </a:solidFill>
              </a:rPr>
              <a:t>Bonuses</a:t>
            </a:r>
          </a:p>
          <a:p>
            <a:pPr eaLnBrk="1" hangingPunct="1">
              <a:buFont typeface="Arial" pitchFamily="34" charset="0"/>
              <a:buChar char="•"/>
            </a:pPr>
            <a:r>
              <a:rPr lang="en-US" sz="2800" dirty="0" smtClean="0">
                <a:solidFill>
                  <a:schemeClr val="tx1"/>
                </a:solidFill>
              </a:rPr>
              <a:t>Entertainment </a:t>
            </a:r>
          </a:p>
          <a:p>
            <a:pPr eaLnBrk="1" hangingPunct="1">
              <a:buFont typeface="Arial" pitchFamily="34" charset="0"/>
              <a:buChar char="•"/>
            </a:pPr>
            <a:r>
              <a:rPr lang="en-US" sz="2800" dirty="0" smtClean="0">
                <a:solidFill>
                  <a:schemeClr val="tx1"/>
                </a:solidFill>
              </a:rPr>
              <a:t>Alcohol</a:t>
            </a:r>
          </a:p>
          <a:p>
            <a:pPr eaLnBrk="1" hangingPunct="1">
              <a:buFont typeface="Arial" pitchFamily="34" charset="0"/>
              <a:buChar char="•"/>
            </a:pPr>
            <a:r>
              <a:rPr lang="en-US" sz="2800" dirty="0" smtClean="0">
                <a:solidFill>
                  <a:schemeClr val="tx1"/>
                </a:solidFill>
              </a:rPr>
              <a:t>Fundraising</a:t>
            </a:r>
          </a:p>
        </p:txBody>
      </p:sp>
      <p:sp>
        <p:nvSpPr>
          <p:cNvPr id="62468" name="Rectangle 4"/>
          <p:cNvSpPr>
            <a:spLocks noGrp="1" noChangeArrowheads="1"/>
          </p:cNvSpPr>
          <p:nvPr>
            <p:ph type="body" sz="half" idx="4294967295"/>
          </p:nvPr>
        </p:nvSpPr>
        <p:spPr>
          <a:xfrm>
            <a:off x="4953000" y="1600200"/>
            <a:ext cx="3924300" cy="2209800"/>
          </a:xfrm>
        </p:spPr>
        <p:txBody>
          <a:bodyPr>
            <a:normAutofit/>
          </a:bodyPr>
          <a:lstStyle/>
          <a:p>
            <a:pPr eaLnBrk="1" hangingPunct="1">
              <a:lnSpc>
                <a:spcPct val="80000"/>
              </a:lnSpc>
              <a:buFont typeface="Arial" pitchFamily="34" charset="0"/>
              <a:buChar char="•"/>
            </a:pPr>
            <a:r>
              <a:rPr lang="en-US" sz="3000" dirty="0" smtClean="0">
                <a:solidFill>
                  <a:schemeClr val="tx1"/>
                </a:solidFill>
              </a:rPr>
              <a:t>Renovations or other types of construction – unless making services ADA compliant (e.g. wheelchair ramp)</a:t>
            </a:r>
          </a:p>
          <a:p>
            <a:pPr eaLnBrk="1" hangingPunct="1">
              <a:lnSpc>
                <a:spcPct val="80000"/>
              </a:lnSpc>
              <a:buFont typeface="Wingdings" pitchFamily="2" charset="2"/>
              <a:buNone/>
            </a:pPr>
            <a:endParaRPr lang="en-US" sz="2200" dirty="0" smtClean="0"/>
          </a:p>
        </p:txBody>
      </p:sp>
      <p:pic>
        <p:nvPicPr>
          <p:cNvPr id="62469" name="Picture 6" descr="PE00633_"/>
          <p:cNvPicPr>
            <a:picLocks noChangeAspect="1" noChangeArrowheads="1"/>
          </p:cNvPicPr>
          <p:nvPr/>
        </p:nvPicPr>
        <p:blipFill>
          <a:blip r:embed="rId3" cstate="print"/>
          <a:srcRect/>
          <a:stretch>
            <a:fillRect/>
          </a:stretch>
        </p:blipFill>
        <p:spPr bwMode="auto">
          <a:xfrm>
            <a:off x="0" y="5430838"/>
            <a:ext cx="1752600" cy="1427162"/>
          </a:xfrm>
          <a:prstGeom prst="rect">
            <a:avLst/>
          </a:prstGeom>
          <a:noFill/>
          <a:ln w="9525">
            <a:noFill/>
            <a:miter lim="800000"/>
            <a:headEnd/>
            <a:tailEnd/>
          </a:ln>
        </p:spPr>
      </p:pic>
      <p:pic>
        <p:nvPicPr>
          <p:cNvPr id="62470" name="Picture 7" descr="BD05036_"/>
          <p:cNvPicPr>
            <a:picLocks noChangeAspect="1" noChangeArrowheads="1"/>
          </p:cNvPicPr>
          <p:nvPr/>
        </p:nvPicPr>
        <p:blipFill>
          <a:blip r:embed="rId4" cstate="print"/>
          <a:srcRect/>
          <a:stretch>
            <a:fillRect/>
          </a:stretch>
        </p:blipFill>
        <p:spPr bwMode="auto">
          <a:xfrm>
            <a:off x="2667000" y="5095875"/>
            <a:ext cx="1058863" cy="1762125"/>
          </a:xfrm>
          <a:prstGeom prst="rect">
            <a:avLst/>
          </a:prstGeom>
          <a:noFill/>
          <a:ln w="9525">
            <a:noFill/>
            <a:miter lim="800000"/>
            <a:headEnd/>
            <a:tailEnd/>
          </a:ln>
        </p:spPr>
      </p:pic>
      <p:pic>
        <p:nvPicPr>
          <p:cNvPr id="62471" name="Picture 8" descr="BD07840_"/>
          <p:cNvPicPr>
            <a:picLocks noChangeAspect="1" noChangeArrowheads="1"/>
          </p:cNvPicPr>
          <p:nvPr/>
        </p:nvPicPr>
        <p:blipFill>
          <a:blip r:embed="rId5" cstate="print"/>
          <a:srcRect/>
          <a:stretch>
            <a:fillRect/>
          </a:stretch>
        </p:blipFill>
        <p:spPr bwMode="auto">
          <a:xfrm>
            <a:off x="7315200" y="4876800"/>
            <a:ext cx="1676400" cy="1362075"/>
          </a:xfrm>
          <a:prstGeom prst="rect">
            <a:avLst/>
          </a:prstGeom>
          <a:noFill/>
          <a:ln w="9525">
            <a:noFill/>
            <a:miter lim="800000"/>
            <a:headEnd/>
            <a:tailEnd/>
          </a:ln>
        </p:spPr>
      </p:pic>
      <p:pic>
        <p:nvPicPr>
          <p:cNvPr id="62472" name="Picture 9" descr="HH01314_"/>
          <p:cNvPicPr>
            <a:picLocks noChangeAspect="1" noChangeArrowheads="1"/>
          </p:cNvPicPr>
          <p:nvPr/>
        </p:nvPicPr>
        <p:blipFill>
          <a:blip r:embed="rId6" cstate="print"/>
          <a:srcRect/>
          <a:stretch>
            <a:fillRect/>
          </a:stretch>
        </p:blipFill>
        <p:spPr bwMode="auto">
          <a:xfrm>
            <a:off x="5410200" y="4953000"/>
            <a:ext cx="1747838" cy="1905000"/>
          </a:xfrm>
          <a:prstGeom prst="rect">
            <a:avLst/>
          </a:prstGeom>
          <a:noFill/>
          <a:ln w="9525">
            <a:noFill/>
            <a:miter lim="800000"/>
            <a:headEnd/>
            <a:tailEnd/>
          </a:ln>
        </p:spPr>
      </p:pic>
      <p:pic>
        <p:nvPicPr>
          <p:cNvPr id="62473" name="Picture 10" descr="BD05115_"/>
          <p:cNvPicPr>
            <a:picLocks noChangeAspect="1" noChangeArrowheads="1"/>
          </p:cNvPicPr>
          <p:nvPr/>
        </p:nvPicPr>
        <p:blipFill>
          <a:blip r:embed="rId7" cstate="print"/>
          <a:srcRect/>
          <a:stretch>
            <a:fillRect/>
          </a:stretch>
        </p:blipFill>
        <p:spPr bwMode="auto">
          <a:xfrm>
            <a:off x="3913187" y="4533105"/>
            <a:ext cx="1497013" cy="2049463"/>
          </a:xfrm>
          <a:prstGeom prst="rect">
            <a:avLst/>
          </a:prstGeom>
          <a:noFill/>
          <a:ln w="9525">
            <a:noFill/>
            <a:miter lim="800000"/>
            <a:headEnd/>
            <a:tailEnd/>
          </a:ln>
        </p:spPr>
      </p:pic>
      <p:pic>
        <p:nvPicPr>
          <p:cNvPr id="62474" name="Picture 11" descr="BD00026_"/>
          <p:cNvPicPr>
            <a:picLocks noChangeAspect="1" noChangeArrowheads="1"/>
          </p:cNvPicPr>
          <p:nvPr/>
        </p:nvPicPr>
        <p:blipFill>
          <a:blip r:embed="rId8" cstate="print"/>
          <a:srcRect/>
          <a:stretch>
            <a:fillRect/>
          </a:stretch>
        </p:blipFill>
        <p:spPr bwMode="auto">
          <a:xfrm>
            <a:off x="1371600" y="4648200"/>
            <a:ext cx="1189038" cy="1104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a:bodyPr>
          <a:lstStyle/>
          <a:p>
            <a:pPr algn="ctr"/>
            <a:r>
              <a:rPr lang="en-US" sz="6600" dirty="0" smtClean="0"/>
              <a:t>Questions?!</a:t>
            </a:r>
            <a:endParaRPr lang="en-US" sz="6600" dirty="0"/>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2667000"/>
            <a:ext cx="3967162" cy="396716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76200"/>
            <a:ext cx="9146696" cy="701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19822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12725" y="152400"/>
            <a:ext cx="6035675" cy="627062"/>
          </a:xfrm>
        </p:spPr>
        <p:txBody>
          <a:bodyPr>
            <a:normAutofit/>
          </a:bodyPr>
          <a:lstStyle/>
          <a:p>
            <a:r>
              <a:rPr lang="en-US" sz="3600" dirty="0" smtClean="0">
                <a:solidFill>
                  <a:schemeClr val="tx1"/>
                </a:solidFill>
                <a:latin typeface="+mn-lt"/>
              </a:rPr>
              <a:t>Step 2: Complete a SAR</a:t>
            </a:r>
            <a:endParaRPr lang="en-US" sz="3600" dirty="0">
              <a:solidFill>
                <a:schemeClr val="tx1"/>
              </a:solidFill>
              <a:latin typeface="+mn-lt"/>
            </a:endParaRPr>
          </a:p>
        </p:txBody>
      </p:sp>
      <p:pic>
        <p:nvPicPr>
          <p:cNvPr id="5"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4782" b="28959"/>
          <a:stretch/>
        </p:blipFill>
        <p:spPr bwMode="auto">
          <a:xfrm>
            <a:off x="1905000" y="914400"/>
            <a:ext cx="5144928"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74321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a:xfrm>
            <a:off x="762000" y="381000"/>
            <a:ext cx="8001000" cy="1371600"/>
          </a:xfrm>
        </p:spPr>
        <p:txBody>
          <a:bodyPr>
            <a:noAutofit/>
          </a:bodyPr>
          <a:lstStyle/>
          <a:p>
            <a:pPr eaLnBrk="1" hangingPunct="1"/>
            <a:r>
              <a:rPr lang="en-US" sz="3600" dirty="0" err="1" smtClean="0">
                <a:solidFill>
                  <a:schemeClr val="tx1"/>
                </a:solidFill>
                <a:latin typeface="+mn-lt"/>
              </a:rPr>
              <a:t>Subgrant</a:t>
            </a:r>
            <a:r>
              <a:rPr lang="en-US" sz="3600" dirty="0" smtClean="0">
                <a:solidFill>
                  <a:schemeClr val="tx1"/>
                </a:solidFill>
                <a:latin typeface="+mn-lt"/>
              </a:rPr>
              <a:t> Adjustment Requests [SAR] :</a:t>
            </a:r>
            <a:br>
              <a:rPr lang="en-US" sz="3600" dirty="0" smtClean="0">
                <a:solidFill>
                  <a:schemeClr val="tx1"/>
                </a:solidFill>
                <a:latin typeface="+mn-lt"/>
              </a:rPr>
            </a:br>
            <a:r>
              <a:rPr lang="en-US" sz="3600" dirty="0" smtClean="0">
                <a:solidFill>
                  <a:schemeClr val="tx1"/>
                </a:solidFill>
                <a:latin typeface="+mn-lt"/>
              </a:rPr>
              <a:t>When should a SAR be submitted?</a:t>
            </a:r>
          </a:p>
        </p:txBody>
      </p:sp>
      <p:sp>
        <p:nvSpPr>
          <p:cNvPr id="41987" name="Rectangle 3"/>
          <p:cNvSpPr>
            <a:spLocks noGrp="1" noChangeArrowheads="1"/>
          </p:cNvSpPr>
          <p:nvPr>
            <p:ph type="body" idx="4294967295"/>
          </p:nvPr>
        </p:nvSpPr>
        <p:spPr>
          <a:xfrm>
            <a:off x="838200" y="1981200"/>
            <a:ext cx="8001000" cy="4191000"/>
          </a:xfrm>
        </p:spPr>
        <p:txBody>
          <a:bodyPr>
            <a:normAutofit/>
          </a:bodyPr>
          <a:lstStyle/>
          <a:p>
            <a:r>
              <a:rPr lang="en-US" sz="2400" dirty="0" smtClean="0">
                <a:solidFill>
                  <a:schemeClr val="tx1"/>
                </a:solidFill>
              </a:rPr>
              <a:t>Submit </a:t>
            </a:r>
            <a:r>
              <a:rPr lang="en-US" sz="2400" dirty="0">
                <a:solidFill>
                  <a:schemeClr val="tx1"/>
                </a:solidFill>
              </a:rPr>
              <a:t>a formal request when requesting revisions for the </a:t>
            </a:r>
            <a:r>
              <a:rPr lang="en-US" sz="2400" dirty="0" smtClean="0">
                <a:solidFill>
                  <a:schemeClr val="tx1"/>
                </a:solidFill>
              </a:rPr>
              <a:t>following changes:</a:t>
            </a:r>
            <a:endParaRPr lang="en-US" sz="2400" dirty="0">
              <a:solidFill>
                <a:schemeClr val="tx1"/>
              </a:solidFill>
            </a:endParaRPr>
          </a:p>
          <a:p>
            <a:pPr lvl="1"/>
            <a:r>
              <a:rPr lang="en-US" sz="2400" dirty="0" smtClean="0">
                <a:solidFill>
                  <a:schemeClr val="tx1"/>
                </a:solidFill>
              </a:rPr>
              <a:t>   Project Officials and any </a:t>
            </a:r>
            <a:r>
              <a:rPr lang="en-US" sz="2400" dirty="0">
                <a:solidFill>
                  <a:schemeClr val="tx1"/>
                </a:solidFill>
              </a:rPr>
              <a:t>c</a:t>
            </a:r>
            <a:r>
              <a:rPr lang="en-US" sz="2400" dirty="0" smtClean="0">
                <a:solidFill>
                  <a:schemeClr val="tx1"/>
                </a:solidFill>
              </a:rPr>
              <a:t>ontact </a:t>
            </a:r>
            <a:r>
              <a:rPr lang="en-US" sz="2400" dirty="0">
                <a:solidFill>
                  <a:schemeClr val="tx1"/>
                </a:solidFill>
              </a:rPr>
              <a:t>i</a:t>
            </a:r>
            <a:r>
              <a:rPr lang="en-US" sz="2400" dirty="0" smtClean="0">
                <a:solidFill>
                  <a:schemeClr val="tx1"/>
                </a:solidFill>
              </a:rPr>
              <a:t>nformation (emails, addresses, phone numbers)</a:t>
            </a:r>
            <a:endParaRPr lang="en-US" sz="2400" dirty="0">
              <a:solidFill>
                <a:schemeClr val="tx1"/>
              </a:solidFill>
            </a:endParaRPr>
          </a:p>
          <a:p>
            <a:pPr lvl="1"/>
            <a:r>
              <a:rPr lang="en-US" sz="2400" dirty="0" smtClean="0">
                <a:solidFill>
                  <a:schemeClr val="tx1"/>
                </a:solidFill>
              </a:rPr>
              <a:t>   Grant-funded staff</a:t>
            </a:r>
            <a:endParaRPr lang="en-US" sz="2400" dirty="0">
              <a:solidFill>
                <a:schemeClr val="tx1"/>
              </a:solidFill>
            </a:endParaRPr>
          </a:p>
          <a:p>
            <a:pPr lvl="1"/>
            <a:r>
              <a:rPr lang="en-US" sz="2400" dirty="0" smtClean="0">
                <a:solidFill>
                  <a:schemeClr val="tx1"/>
                </a:solidFill>
              </a:rPr>
              <a:t>   Budget line </a:t>
            </a:r>
            <a:r>
              <a:rPr lang="en-US" sz="2400" dirty="0">
                <a:solidFill>
                  <a:schemeClr val="tx1"/>
                </a:solidFill>
              </a:rPr>
              <a:t>i</a:t>
            </a:r>
            <a:r>
              <a:rPr lang="en-US" sz="2400" dirty="0" smtClean="0">
                <a:solidFill>
                  <a:schemeClr val="tx1"/>
                </a:solidFill>
              </a:rPr>
              <a:t>tems or categories</a:t>
            </a:r>
            <a:endParaRPr lang="en-US" sz="2400" dirty="0">
              <a:solidFill>
                <a:schemeClr val="tx1"/>
              </a:solidFill>
            </a:endParaRPr>
          </a:p>
          <a:p>
            <a:pPr marL="569913" lvl="1" indent="-369888"/>
            <a:r>
              <a:rPr lang="en-US" sz="2400" dirty="0" smtClean="0">
                <a:solidFill>
                  <a:schemeClr val="tx1"/>
                </a:solidFill>
              </a:rPr>
              <a:t>Grant-funded </a:t>
            </a:r>
            <a:r>
              <a:rPr lang="en-US" sz="2400" dirty="0">
                <a:solidFill>
                  <a:schemeClr val="tx1"/>
                </a:solidFill>
              </a:rPr>
              <a:t>p</a:t>
            </a:r>
            <a:r>
              <a:rPr lang="en-US" sz="2400" dirty="0" smtClean="0">
                <a:solidFill>
                  <a:schemeClr val="tx1"/>
                </a:solidFill>
              </a:rPr>
              <a:t>rogram </a:t>
            </a:r>
            <a:r>
              <a:rPr lang="en-US" sz="2400" dirty="0">
                <a:solidFill>
                  <a:schemeClr val="tx1"/>
                </a:solidFill>
              </a:rPr>
              <a:t>a</a:t>
            </a:r>
            <a:r>
              <a:rPr lang="en-US" sz="2400" dirty="0" smtClean="0">
                <a:solidFill>
                  <a:schemeClr val="tx1"/>
                </a:solidFill>
              </a:rPr>
              <a:t>ctivities and services</a:t>
            </a:r>
            <a:endParaRPr lang="en-US" sz="2400" dirty="0">
              <a:solidFill>
                <a:schemeClr val="tx1"/>
              </a:solidFill>
            </a:endParaRPr>
          </a:p>
          <a:p>
            <a:pPr marL="569913" lvl="1" indent="-369888"/>
            <a:r>
              <a:rPr lang="en-US" sz="2400" dirty="0" smtClean="0">
                <a:solidFill>
                  <a:schemeClr val="tx1"/>
                </a:solidFill>
              </a:rPr>
              <a:t>Signature </a:t>
            </a:r>
            <a:r>
              <a:rPr lang="en-US" sz="2400" dirty="0">
                <a:solidFill>
                  <a:schemeClr val="tx1"/>
                </a:solidFill>
              </a:rPr>
              <a:t>a</a:t>
            </a:r>
            <a:r>
              <a:rPr lang="en-US" sz="2400" dirty="0" smtClean="0">
                <a:solidFill>
                  <a:schemeClr val="tx1"/>
                </a:solidFill>
              </a:rPr>
              <a:t>uthorization </a:t>
            </a:r>
            <a:r>
              <a:rPr lang="en-US" sz="2400" dirty="0">
                <a:solidFill>
                  <a:schemeClr val="tx1"/>
                </a:solidFill>
              </a:rPr>
              <a:t>for g</a:t>
            </a:r>
            <a:r>
              <a:rPr lang="en-US" sz="2400" dirty="0" smtClean="0">
                <a:solidFill>
                  <a:schemeClr val="tx1"/>
                </a:solidFill>
              </a:rPr>
              <a:t>rant-related documents</a:t>
            </a:r>
            <a:endParaRPr lang="en-US" sz="2400" dirty="0">
              <a:solidFill>
                <a:schemeClr val="tx1"/>
              </a:solidFill>
            </a:endParaRPr>
          </a:p>
          <a:p>
            <a:pPr eaLnBrk="1" hangingPunct="1">
              <a:buFont typeface="Arial" pitchFamily="34" charset="0"/>
              <a:buChar char="•"/>
            </a:pPr>
            <a:endParaRPr lang="en-US" sz="2000"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a:xfrm>
            <a:off x="533400" y="990600"/>
            <a:ext cx="8915400" cy="609600"/>
          </a:xfrm>
        </p:spPr>
        <p:txBody>
          <a:bodyPr>
            <a:noAutofit/>
          </a:bodyPr>
          <a:lstStyle/>
          <a:p>
            <a:r>
              <a:rPr lang="en-US" sz="3600" dirty="0" err="1">
                <a:solidFill>
                  <a:schemeClr val="tx1"/>
                </a:solidFill>
                <a:latin typeface="+mn-lt"/>
              </a:rPr>
              <a:t>Subgrant</a:t>
            </a:r>
            <a:r>
              <a:rPr lang="en-US" sz="3600" dirty="0">
                <a:solidFill>
                  <a:schemeClr val="tx1"/>
                </a:solidFill>
                <a:latin typeface="+mn-lt"/>
              </a:rPr>
              <a:t> Adjustment Requests [SAR] :</a:t>
            </a:r>
            <a:br>
              <a:rPr lang="en-US" sz="3600" dirty="0">
                <a:solidFill>
                  <a:schemeClr val="tx1"/>
                </a:solidFill>
                <a:latin typeface="+mn-lt"/>
              </a:rPr>
            </a:br>
            <a:r>
              <a:rPr lang="en-US" sz="3600" dirty="0" smtClean="0">
                <a:solidFill>
                  <a:schemeClr val="tx1"/>
                </a:solidFill>
                <a:latin typeface="+mn-lt"/>
              </a:rPr>
              <a:t>When </a:t>
            </a:r>
            <a:r>
              <a:rPr lang="en-US" sz="3600" dirty="0">
                <a:solidFill>
                  <a:schemeClr val="tx1"/>
                </a:solidFill>
                <a:latin typeface="+mn-lt"/>
              </a:rPr>
              <a:t>should </a:t>
            </a:r>
            <a:r>
              <a:rPr lang="en-US" sz="3600" dirty="0" smtClean="0">
                <a:solidFill>
                  <a:schemeClr val="tx1"/>
                </a:solidFill>
                <a:latin typeface="+mn-lt"/>
              </a:rPr>
              <a:t>a SAR </a:t>
            </a:r>
            <a:r>
              <a:rPr lang="en-US" sz="3600" dirty="0">
                <a:solidFill>
                  <a:schemeClr val="tx1"/>
                </a:solidFill>
                <a:latin typeface="+mn-lt"/>
              </a:rPr>
              <a:t>be submitted</a:t>
            </a:r>
            <a:r>
              <a:rPr lang="en-US" sz="3600" dirty="0" smtClean="0">
                <a:solidFill>
                  <a:schemeClr val="tx1"/>
                </a:solidFill>
                <a:latin typeface="+mn-lt"/>
              </a:rPr>
              <a:t>? (cont.)</a:t>
            </a:r>
          </a:p>
        </p:txBody>
      </p:sp>
      <p:sp>
        <p:nvSpPr>
          <p:cNvPr id="43011" name="Rectangle 3"/>
          <p:cNvSpPr>
            <a:spLocks noGrp="1" noChangeArrowheads="1"/>
          </p:cNvSpPr>
          <p:nvPr>
            <p:ph type="body" idx="4294967295"/>
          </p:nvPr>
        </p:nvSpPr>
        <p:spPr>
          <a:xfrm>
            <a:off x="685800" y="1524000"/>
            <a:ext cx="8001000" cy="4495800"/>
          </a:xfrm>
        </p:spPr>
        <p:txBody>
          <a:bodyPr>
            <a:normAutofit/>
          </a:bodyPr>
          <a:lstStyle/>
          <a:p>
            <a:pPr>
              <a:buFont typeface="Arial" pitchFamily="34" charset="0"/>
              <a:buChar char="•"/>
            </a:pPr>
            <a:endParaRPr lang="en-US" sz="2400" b="0" dirty="0" smtClean="0">
              <a:solidFill>
                <a:schemeClr val="tx1"/>
              </a:solidFill>
            </a:endParaRPr>
          </a:p>
          <a:p>
            <a:pPr>
              <a:buFont typeface="Arial" pitchFamily="34" charset="0"/>
              <a:buChar char="•"/>
            </a:pPr>
            <a:r>
              <a:rPr lang="en-US" sz="2400" b="0" dirty="0" smtClean="0">
                <a:solidFill>
                  <a:schemeClr val="tx1"/>
                </a:solidFill>
              </a:rPr>
              <a:t> All requests </a:t>
            </a:r>
            <a:r>
              <a:rPr lang="en-US" sz="2400" b="0" dirty="0">
                <a:solidFill>
                  <a:schemeClr val="tx1"/>
                </a:solidFill>
              </a:rPr>
              <a:t>should be submitted </a:t>
            </a:r>
            <a:r>
              <a:rPr lang="en-US" sz="2400" b="0" dirty="0" smtClean="0">
                <a:solidFill>
                  <a:schemeClr val="tx1"/>
                </a:solidFill>
              </a:rPr>
              <a:t>no later than 14 </a:t>
            </a:r>
            <a:r>
              <a:rPr lang="en-US" sz="2400" b="0" dirty="0">
                <a:solidFill>
                  <a:schemeClr val="tx1"/>
                </a:solidFill>
              </a:rPr>
              <a:t>calendar days after the effective date of the change</a:t>
            </a:r>
          </a:p>
          <a:p>
            <a:pPr>
              <a:buFont typeface="Arial" pitchFamily="34" charset="0"/>
              <a:buChar char="•"/>
            </a:pPr>
            <a:r>
              <a:rPr lang="en-US" sz="2400" b="0" dirty="0" smtClean="0">
                <a:solidFill>
                  <a:schemeClr val="tx1"/>
                </a:solidFill>
              </a:rPr>
              <a:t> No </a:t>
            </a:r>
            <a:r>
              <a:rPr lang="en-US" sz="2400" b="0" dirty="0">
                <a:solidFill>
                  <a:schemeClr val="tx1"/>
                </a:solidFill>
              </a:rPr>
              <a:t>budget adjustments may be submitted during the last 60 days of the </a:t>
            </a:r>
            <a:r>
              <a:rPr lang="en-US" sz="2400" b="0" dirty="0" err="1">
                <a:solidFill>
                  <a:schemeClr val="tx1"/>
                </a:solidFill>
              </a:rPr>
              <a:t>subgrant</a:t>
            </a:r>
            <a:r>
              <a:rPr lang="en-US" sz="2400" b="0" dirty="0">
                <a:solidFill>
                  <a:schemeClr val="tx1"/>
                </a:solidFill>
              </a:rPr>
              <a:t> period (per your special conditions)</a:t>
            </a:r>
          </a:p>
          <a:p>
            <a:pPr eaLnBrk="1" hangingPunct="1">
              <a:buFont typeface="Arial" pitchFamily="34" charset="0"/>
              <a:buChar char="•"/>
            </a:pPr>
            <a:r>
              <a:rPr lang="en-US" sz="2400" b="0" dirty="0" smtClean="0">
                <a:solidFill>
                  <a:schemeClr val="tx1"/>
                </a:solidFill>
              </a:rPr>
              <a:t> Submit SAR #1 with your Award Package </a:t>
            </a:r>
          </a:p>
          <a:p>
            <a:pPr lvl="3"/>
            <a:r>
              <a:rPr lang="en-US" sz="2400" dirty="0" smtClean="0">
                <a:solidFill>
                  <a:schemeClr val="tx1"/>
                </a:solidFill>
              </a:rPr>
              <a:t>Attach a corrected Budget Worksheet (form on website)</a:t>
            </a:r>
          </a:p>
          <a:p>
            <a:pPr lvl="1" eaLnBrk="1" hangingPunct="1">
              <a:buFont typeface="Wingdings 2" pitchFamily="18" charset="2"/>
              <a:buNone/>
            </a:pPr>
            <a:endParaRPr lang="en-US" sz="3500" dirty="0" smtClean="0"/>
          </a:p>
          <a:p>
            <a:pPr lvl="0" eaLnBrk="1" hangingPunct="1">
              <a:buNone/>
            </a:pPr>
            <a:endParaRPr lang="en-US" sz="2800" dirty="0" smtClean="0">
              <a:solidFill>
                <a:prstClr val="black"/>
              </a:solidFill>
            </a:endParaRPr>
          </a:p>
          <a:p>
            <a:pPr lvl="1" eaLnBrk="1" hangingPunct="1">
              <a:buFontTx/>
              <a:buNone/>
            </a:pPr>
            <a:endParaRPr lang="en-US"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1" y="56711"/>
            <a:ext cx="5105400" cy="6440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Straight Arrow Connector 2"/>
          <p:cNvCxnSpPr/>
          <p:nvPr/>
        </p:nvCxnSpPr>
        <p:spPr>
          <a:xfrm flipH="1" flipV="1">
            <a:off x="5181600" y="914400"/>
            <a:ext cx="152400" cy="1524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flipH="1" flipV="1">
            <a:off x="4419600" y="1905000"/>
            <a:ext cx="990600" cy="10668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533400" y="4876800"/>
            <a:ext cx="1295400" cy="5334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23615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09600" y="838200"/>
            <a:ext cx="8229600" cy="742950"/>
          </a:xfrm>
        </p:spPr>
        <p:txBody>
          <a:bodyPr>
            <a:noAutofit/>
          </a:bodyPr>
          <a:lstStyle/>
          <a:p>
            <a:r>
              <a:rPr lang="en-US" sz="3600" dirty="0" err="1" smtClean="0">
                <a:solidFill>
                  <a:schemeClr val="tx1"/>
                </a:solidFill>
                <a:latin typeface="+mn-lt"/>
              </a:rPr>
              <a:t>Subgrant</a:t>
            </a:r>
            <a:r>
              <a:rPr lang="en-US" sz="3600" dirty="0" smtClean="0">
                <a:solidFill>
                  <a:schemeClr val="tx1"/>
                </a:solidFill>
                <a:latin typeface="+mn-lt"/>
              </a:rPr>
              <a:t> Adjustment Requests:</a:t>
            </a:r>
            <a:br>
              <a:rPr lang="en-US" sz="3600" dirty="0" smtClean="0">
                <a:solidFill>
                  <a:schemeClr val="tx1"/>
                </a:solidFill>
                <a:latin typeface="+mn-lt"/>
              </a:rPr>
            </a:br>
            <a:r>
              <a:rPr lang="en-US" sz="3600" dirty="0" smtClean="0">
                <a:solidFill>
                  <a:schemeClr val="tx1"/>
                </a:solidFill>
                <a:latin typeface="+mn-lt"/>
              </a:rPr>
              <a:t>Supporting Documents</a:t>
            </a:r>
            <a:endParaRPr lang="en-US" sz="3600" dirty="0">
              <a:solidFill>
                <a:schemeClr val="tx1"/>
              </a:solidFill>
              <a:latin typeface="+mn-lt"/>
            </a:endParaRPr>
          </a:p>
        </p:txBody>
      </p:sp>
      <p:sp>
        <p:nvSpPr>
          <p:cNvPr id="3" name="Content Placeholder 2"/>
          <p:cNvSpPr>
            <a:spLocks noGrp="1"/>
          </p:cNvSpPr>
          <p:nvPr>
            <p:ph idx="4294967295"/>
          </p:nvPr>
        </p:nvSpPr>
        <p:spPr>
          <a:xfrm>
            <a:off x="609600" y="1524000"/>
            <a:ext cx="8229600" cy="4724400"/>
          </a:xfrm>
        </p:spPr>
        <p:txBody>
          <a:bodyPr>
            <a:normAutofit lnSpcReduction="10000"/>
          </a:bodyPr>
          <a:lstStyle/>
          <a:p>
            <a:endParaRPr lang="en-US" sz="2000" dirty="0" smtClean="0">
              <a:solidFill>
                <a:schemeClr val="tx1"/>
              </a:solidFill>
            </a:endParaRPr>
          </a:p>
          <a:p>
            <a:r>
              <a:rPr lang="en-US" sz="2400" dirty="0" smtClean="0">
                <a:solidFill>
                  <a:schemeClr val="tx1"/>
                </a:solidFill>
              </a:rPr>
              <a:t>Supporting Documents Should be Included with your Adjustment:</a:t>
            </a:r>
          </a:p>
          <a:p>
            <a:pPr lvl="2"/>
            <a:r>
              <a:rPr lang="en-US" sz="2400" dirty="0" smtClean="0">
                <a:solidFill>
                  <a:schemeClr val="tx1"/>
                </a:solidFill>
              </a:rPr>
              <a:t>Personnel Action Forms/Salary Authorization Forms</a:t>
            </a:r>
          </a:p>
          <a:p>
            <a:pPr lvl="2"/>
            <a:r>
              <a:rPr lang="en-US" sz="2400" dirty="0" smtClean="0">
                <a:solidFill>
                  <a:schemeClr val="tx1"/>
                </a:solidFill>
              </a:rPr>
              <a:t>Revised Detailed Budget (if requested)</a:t>
            </a:r>
          </a:p>
          <a:p>
            <a:pPr lvl="2"/>
            <a:r>
              <a:rPr lang="en-US" sz="2400" dirty="0" smtClean="0">
                <a:solidFill>
                  <a:schemeClr val="tx1"/>
                </a:solidFill>
              </a:rPr>
              <a:t>Effective Date of the Change</a:t>
            </a:r>
          </a:p>
          <a:p>
            <a:pPr lvl="2"/>
            <a:r>
              <a:rPr lang="en-US" sz="2400" dirty="0" smtClean="0">
                <a:solidFill>
                  <a:schemeClr val="tx1"/>
                </a:solidFill>
              </a:rPr>
              <a:t>Updated Designation of Grant Officials Form</a:t>
            </a:r>
          </a:p>
          <a:p>
            <a:pPr lvl="2"/>
            <a:r>
              <a:rPr lang="en-US" sz="2400" dirty="0" smtClean="0">
                <a:solidFill>
                  <a:schemeClr val="tx1"/>
                </a:solidFill>
              </a:rPr>
              <a:t>Updated Signature Authorization Letter</a:t>
            </a:r>
          </a:p>
          <a:p>
            <a:pPr lvl="1">
              <a:buNone/>
            </a:pPr>
            <a:endParaRPr lang="en-US" dirty="0" smtClean="0"/>
          </a:p>
          <a:p>
            <a:pPr lvl="1">
              <a:buNone/>
            </a:pPr>
            <a:endParaRPr lang="en-US" dirty="0" smtClean="0"/>
          </a:p>
          <a:p>
            <a:pPr lvl="1">
              <a:buNone/>
            </a:pPr>
            <a:endParaRPr lang="en-US" dirty="0"/>
          </a:p>
          <a:p>
            <a:pPr lvl="1">
              <a:buNone/>
            </a:pPr>
            <a:endParaRPr lang="en-US" dirty="0" smtClean="0">
              <a:solidFill>
                <a:schemeClr val="tx1"/>
              </a:solidFill>
            </a:endParaRPr>
          </a:p>
          <a:p>
            <a:pPr lvl="1" algn="ctr">
              <a:buNone/>
            </a:pPr>
            <a:r>
              <a:rPr lang="en-US" sz="3600" b="1" dirty="0" smtClean="0">
                <a:solidFill>
                  <a:schemeClr val="tx1"/>
                </a:solidFill>
              </a:rPr>
              <a:t>Provide as much detail as possible!!</a:t>
            </a:r>
          </a:p>
          <a:p>
            <a:pPr lvl="1"/>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a:bodyPr>
          <a:lstStyle/>
          <a:p>
            <a:pPr algn="ctr"/>
            <a:r>
              <a:rPr lang="en-US" sz="6600" dirty="0" smtClean="0"/>
              <a:t>Questions?!</a:t>
            </a:r>
            <a:endParaRPr lang="en-US" sz="6600" dirty="0"/>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2667000"/>
            <a:ext cx="3967162" cy="396716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76200"/>
            <a:ext cx="9146696" cy="701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26778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33400" y="365125"/>
            <a:ext cx="8153400" cy="1158875"/>
          </a:xfrm>
        </p:spPr>
        <p:txBody>
          <a:bodyPr>
            <a:noAutofit/>
          </a:bodyPr>
          <a:lstStyle/>
          <a:p>
            <a:r>
              <a:rPr lang="en-US" sz="3600" dirty="0" smtClean="0"/>
              <a:t/>
            </a:r>
            <a:br>
              <a:rPr lang="en-US" sz="3600" dirty="0" smtClean="0"/>
            </a:br>
            <a:r>
              <a:rPr lang="en-US" sz="3600" dirty="0"/>
              <a:t/>
            </a:r>
            <a:br>
              <a:rPr lang="en-US" sz="3600" dirty="0"/>
            </a:br>
            <a:r>
              <a:rPr lang="en-US" sz="3200" dirty="0" smtClean="0">
                <a:solidFill>
                  <a:schemeClr val="tx1"/>
                </a:solidFill>
                <a:latin typeface="+mn-lt"/>
              </a:rPr>
              <a:t>Step 3: Reporting Expenditures for Reimbursement:</a:t>
            </a:r>
            <a:endParaRPr lang="en-US" sz="3200" dirty="0">
              <a:solidFill>
                <a:schemeClr val="tx1"/>
              </a:solidFill>
              <a:latin typeface="+mn-lt"/>
            </a:endParaRPr>
          </a:p>
        </p:txBody>
      </p:sp>
      <p:sp>
        <p:nvSpPr>
          <p:cNvPr id="5" name="TextBox 4"/>
          <p:cNvSpPr txBox="1"/>
          <p:nvPr/>
        </p:nvSpPr>
        <p:spPr>
          <a:xfrm>
            <a:off x="533400" y="1920657"/>
            <a:ext cx="8077200" cy="2677656"/>
          </a:xfrm>
          <a:prstGeom prst="rect">
            <a:avLst/>
          </a:prstGeom>
          <a:noFill/>
        </p:spPr>
        <p:txBody>
          <a:bodyPr wrap="square" rtlCol="0">
            <a:spAutoFit/>
          </a:bodyPr>
          <a:lstStyle/>
          <a:p>
            <a:r>
              <a:rPr lang="en-US" u="sng" dirty="0" smtClean="0">
                <a:latin typeface="+mn-lt"/>
              </a:rPr>
              <a:t>2 Options for Reporting Expenditures:</a:t>
            </a:r>
          </a:p>
          <a:p>
            <a:endParaRPr lang="en-US" dirty="0">
              <a:latin typeface="+mn-lt"/>
            </a:endParaRPr>
          </a:p>
          <a:p>
            <a:r>
              <a:rPr lang="en-US" dirty="0" smtClean="0">
                <a:latin typeface="+mn-lt"/>
              </a:rPr>
              <a:t>1</a:t>
            </a:r>
            <a:r>
              <a:rPr lang="en-US" baseline="30000" dirty="0" smtClean="0">
                <a:latin typeface="+mn-lt"/>
              </a:rPr>
              <a:t>st</a:t>
            </a:r>
            <a:r>
              <a:rPr lang="en-US" dirty="0">
                <a:latin typeface="+mn-lt"/>
              </a:rPr>
              <a:t> </a:t>
            </a:r>
            <a:r>
              <a:rPr lang="en-US" dirty="0" smtClean="0">
                <a:latin typeface="+mn-lt"/>
              </a:rPr>
              <a:t>Option- Send in the SER and a printed accounting system report that details expenses by fund source. </a:t>
            </a:r>
            <a:endParaRPr lang="en-US" dirty="0">
              <a:latin typeface="+mn-lt"/>
            </a:endParaRPr>
          </a:p>
          <a:p>
            <a:endParaRPr lang="en-US" dirty="0" smtClean="0">
              <a:latin typeface="+mn-lt"/>
            </a:endParaRPr>
          </a:p>
          <a:p>
            <a:r>
              <a:rPr lang="en-US" dirty="0" smtClean="0">
                <a:latin typeface="+mn-lt"/>
              </a:rPr>
              <a:t>2</a:t>
            </a:r>
            <a:r>
              <a:rPr lang="en-US" baseline="30000" dirty="0" smtClean="0">
                <a:latin typeface="+mn-lt"/>
              </a:rPr>
              <a:t>nd</a:t>
            </a:r>
            <a:r>
              <a:rPr lang="en-US" dirty="0" smtClean="0">
                <a:latin typeface="+mn-lt"/>
              </a:rPr>
              <a:t> Option- Use the Excel </a:t>
            </a:r>
            <a:r>
              <a:rPr lang="en-US" dirty="0" err="1" smtClean="0">
                <a:latin typeface="+mn-lt"/>
              </a:rPr>
              <a:t>Subgrant</a:t>
            </a:r>
            <a:r>
              <a:rPr lang="en-US" dirty="0" smtClean="0">
                <a:latin typeface="+mn-lt"/>
              </a:rPr>
              <a:t> DV/SA State Expenditure Reporting Form. </a:t>
            </a:r>
            <a:endParaRPr lang="en-US" dirty="0">
              <a:latin typeface="+mn-lt"/>
            </a:endParaRPr>
          </a:p>
        </p:txBody>
      </p:sp>
    </p:spTree>
    <p:extLst>
      <p:ext uri="{BB962C8B-B14F-4D97-AF65-F5344CB8AC3E}">
        <p14:creationId xmlns:p14="http://schemas.microsoft.com/office/powerpoint/2010/main" val="27792372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2400" y="211137"/>
            <a:ext cx="9144000" cy="1541463"/>
          </a:xfrm>
        </p:spPr>
        <p:txBody>
          <a:bodyPr>
            <a:normAutofit fontScale="90000"/>
          </a:bodyPr>
          <a:lstStyle/>
          <a:p>
            <a:r>
              <a:rPr lang="en-US" sz="3600" dirty="0" smtClean="0">
                <a:solidFill>
                  <a:schemeClr val="tx1"/>
                </a:solidFill>
                <a:latin typeface="+mn-lt"/>
              </a:rPr>
              <a:t>Option 1: Send in the SER and a printed accounting system report that details expenses by fund source. </a:t>
            </a:r>
            <a:r>
              <a:rPr lang="en-US" dirty="0" smtClean="0"/>
              <a:t/>
            </a:r>
            <a:br>
              <a:rPr lang="en-US" dirty="0" smtClean="0"/>
            </a:br>
            <a:endParaRPr lang="en-US" dirty="0"/>
          </a:p>
        </p:txBody>
      </p:sp>
      <p:pic>
        <p:nvPicPr>
          <p:cNvPr id="4" name="Picture 3" descr="Example SER.pdf - Adobe Reade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1371600"/>
            <a:ext cx="3748194" cy="28956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0" y="2743200"/>
            <a:ext cx="5840123" cy="3581400"/>
          </a:xfrm>
          <a:prstGeom prst="rect">
            <a:avLst/>
          </a:prstGeom>
        </p:spPr>
      </p:pic>
    </p:spTree>
    <p:extLst>
      <p:ext uri="{BB962C8B-B14F-4D97-AF65-F5344CB8AC3E}">
        <p14:creationId xmlns:p14="http://schemas.microsoft.com/office/powerpoint/2010/main" val="14090631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chemeClr val="tx1"/>
                </a:solidFill>
                <a:latin typeface="+mn-lt"/>
              </a:rPr>
              <a:t>Step 1: Transfer GOCF Budget to CJCC Budget Detail Worksheet and Return </a:t>
            </a:r>
            <a:r>
              <a:rPr lang="en-US" sz="3200" dirty="0">
                <a:solidFill>
                  <a:schemeClr val="tx1"/>
                </a:solidFill>
                <a:latin typeface="+mn-lt"/>
              </a:rPr>
              <a:t>A</a:t>
            </a:r>
            <a:r>
              <a:rPr lang="en-US" sz="3200" dirty="0" smtClean="0">
                <a:solidFill>
                  <a:schemeClr val="tx1"/>
                </a:solidFill>
                <a:latin typeface="+mn-lt"/>
              </a:rPr>
              <a:t>ward </a:t>
            </a:r>
            <a:r>
              <a:rPr lang="en-US" sz="3200" dirty="0">
                <a:solidFill>
                  <a:schemeClr val="tx1"/>
                </a:solidFill>
                <a:latin typeface="+mn-lt"/>
              </a:rPr>
              <a:t>P</a:t>
            </a:r>
            <a:r>
              <a:rPr lang="en-US" sz="3200" dirty="0" smtClean="0">
                <a:solidFill>
                  <a:schemeClr val="tx1"/>
                </a:solidFill>
                <a:latin typeface="+mn-lt"/>
              </a:rPr>
              <a:t>acket.</a:t>
            </a:r>
            <a:endParaRPr lang="en-US" sz="3200" dirty="0">
              <a:solidFill>
                <a:schemeClr val="tx1"/>
              </a:solidFill>
              <a:latin typeface="+mn-lt"/>
            </a:endParaRPr>
          </a:p>
        </p:txBody>
      </p:sp>
      <p:pic>
        <p:nvPicPr>
          <p:cNvPr id="4" name="Content Placeholder 3"/>
          <p:cNvPicPr>
            <a:picLocks noGrp="1" noChangeAspect="1"/>
          </p:cNvPicPr>
          <p:nvPr>
            <p:ph idx="1"/>
          </p:nvPr>
        </p:nvPicPr>
        <p:blipFill>
          <a:blip r:embed="rId2"/>
          <a:stretch>
            <a:fillRect/>
          </a:stretch>
        </p:blipFill>
        <p:spPr>
          <a:xfrm>
            <a:off x="893932" y="1846263"/>
            <a:ext cx="7400585" cy="4022725"/>
          </a:xfrm>
          <a:prstGeom prst="rect">
            <a:avLst/>
          </a:prstGeom>
        </p:spPr>
      </p:pic>
    </p:spTree>
    <p:extLst>
      <p:ext uri="{BB962C8B-B14F-4D97-AF65-F5344CB8AC3E}">
        <p14:creationId xmlns:p14="http://schemas.microsoft.com/office/powerpoint/2010/main" val="40553533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2400" y="304800"/>
            <a:ext cx="8686800" cy="914400"/>
          </a:xfrm>
        </p:spPr>
        <p:txBody>
          <a:bodyPr>
            <a:noAutofit/>
          </a:bodyPr>
          <a:lstStyle/>
          <a:p>
            <a:r>
              <a:rPr lang="en-US" sz="3200" dirty="0" smtClean="0">
                <a:solidFill>
                  <a:schemeClr val="tx1"/>
                </a:solidFill>
                <a:latin typeface="+mn-lt"/>
              </a:rPr>
              <a:t>Option 2: Send in </a:t>
            </a:r>
            <a:r>
              <a:rPr lang="en-US" sz="3200" dirty="0" err="1" smtClean="0">
                <a:solidFill>
                  <a:schemeClr val="tx1"/>
                </a:solidFill>
                <a:latin typeface="+mn-lt"/>
              </a:rPr>
              <a:t>SER</a:t>
            </a:r>
            <a:r>
              <a:rPr lang="en-US" sz="3200" dirty="0" smtClean="0">
                <a:solidFill>
                  <a:schemeClr val="tx1"/>
                </a:solidFill>
                <a:latin typeface="+mn-lt"/>
              </a:rPr>
              <a:t> and Use the Excel </a:t>
            </a:r>
            <a:r>
              <a:rPr lang="en-US" sz="3200" dirty="0" err="1" smtClean="0">
                <a:solidFill>
                  <a:schemeClr val="tx1"/>
                </a:solidFill>
                <a:latin typeface="+mn-lt"/>
              </a:rPr>
              <a:t>Subgrant</a:t>
            </a:r>
            <a:r>
              <a:rPr lang="en-US" sz="3200" dirty="0" smtClean="0">
                <a:solidFill>
                  <a:schemeClr val="tx1"/>
                </a:solidFill>
                <a:latin typeface="+mn-lt"/>
              </a:rPr>
              <a:t> DV/SA State Expenditure Reporting Form. </a:t>
            </a:r>
            <a:endParaRPr lang="en-US" sz="3200" dirty="0">
              <a:solidFill>
                <a:schemeClr val="tx1"/>
              </a:solidFill>
              <a:latin typeface="+mn-lt"/>
            </a:endParaRPr>
          </a:p>
        </p:txBody>
      </p:sp>
      <p:pic>
        <p:nvPicPr>
          <p:cNvPr id="5" name="Picture 4" descr="State DV  Reporting Form FY15  [Compatibility Mode] - Excel (Product Activation Faile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1524000"/>
            <a:ext cx="5287661" cy="4419600"/>
          </a:xfrm>
          <a:prstGeom prst="rect">
            <a:avLst/>
          </a:prstGeom>
        </p:spPr>
      </p:pic>
      <p:pic>
        <p:nvPicPr>
          <p:cNvPr id="6" name="Picture 5" descr="State SA Reporting Form FY15  [Compatibility Mode] - Excel (Product Activation Faile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81401" y="1528482"/>
            <a:ext cx="5162549" cy="4394641"/>
          </a:xfrm>
          <a:prstGeom prst="rect">
            <a:avLst/>
          </a:prstGeom>
        </p:spPr>
      </p:pic>
    </p:spTree>
    <p:extLst>
      <p:ext uri="{BB962C8B-B14F-4D97-AF65-F5344CB8AC3E}">
        <p14:creationId xmlns:p14="http://schemas.microsoft.com/office/powerpoint/2010/main" val="11813824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304800"/>
            <a:ext cx="7239000" cy="685800"/>
          </a:xfrm>
        </p:spPr>
        <p:txBody>
          <a:bodyPr>
            <a:normAutofit/>
          </a:bodyPr>
          <a:lstStyle/>
          <a:p>
            <a:r>
              <a:rPr lang="en-US" sz="3600" dirty="0" smtClean="0">
                <a:solidFill>
                  <a:schemeClr val="tx1"/>
                </a:solidFill>
                <a:latin typeface="+mn-lt"/>
              </a:rPr>
              <a:t>Dates for Reporting Expenditures:</a:t>
            </a:r>
            <a:endParaRPr lang="en-US" sz="3600" dirty="0">
              <a:solidFill>
                <a:schemeClr val="tx1"/>
              </a:solidFill>
              <a:latin typeface="+mn-lt"/>
            </a:endParaRPr>
          </a:p>
        </p:txBody>
      </p:sp>
      <p:sp>
        <p:nvSpPr>
          <p:cNvPr id="3" name="TextBox 2"/>
          <p:cNvSpPr txBox="1"/>
          <p:nvPr/>
        </p:nvSpPr>
        <p:spPr>
          <a:xfrm>
            <a:off x="533400" y="1295400"/>
            <a:ext cx="7696200" cy="4893647"/>
          </a:xfrm>
          <a:prstGeom prst="rect">
            <a:avLst/>
          </a:prstGeom>
          <a:noFill/>
        </p:spPr>
        <p:txBody>
          <a:bodyPr wrap="square" rtlCol="0">
            <a:spAutoFit/>
          </a:bodyPr>
          <a:lstStyle/>
          <a:p>
            <a:r>
              <a:rPr lang="en-US" i="1" dirty="0" smtClean="0">
                <a:latin typeface="+mn-lt"/>
              </a:rPr>
              <a:t>Monthly Deadlines-</a:t>
            </a:r>
            <a:r>
              <a:rPr lang="en-US" dirty="0" smtClean="0">
                <a:latin typeface="+mn-lt"/>
              </a:rPr>
              <a:t> The 10</a:t>
            </a:r>
            <a:r>
              <a:rPr lang="en-US" baseline="30000" dirty="0" smtClean="0">
                <a:latin typeface="+mn-lt"/>
              </a:rPr>
              <a:t>th</a:t>
            </a:r>
            <a:r>
              <a:rPr lang="en-US" dirty="0" smtClean="0">
                <a:latin typeface="+mn-lt"/>
              </a:rPr>
              <a:t> and 25</a:t>
            </a:r>
            <a:r>
              <a:rPr lang="en-US" baseline="30000" dirty="0" smtClean="0">
                <a:latin typeface="+mn-lt"/>
              </a:rPr>
              <a:t>th</a:t>
            </a:r>
            <a:r>
              <a:rPr lang="en-US" dirty="0" smtClean="0">
                <a:latin typeface="+mn-lt"/>
              </a:rPr>
              <a:t> of each month. (*</a:t>
            </a:r>
            <a:r>
              <a:rPr lang="en-US" i="1" dirty="0" smtClean="0">
                <a:latin typeface="+mn-lt"/>
              </a:rPr>
              <a:t>Exception is the month of August. The reporting dates are the 15</a:t>
            </a:r>
            <a:r>
              <a:rPr lang="en-US" i="1" baseline="30000" dirty="0" smtClean="0">
                <a:latin typeface="+mn-lt"/>
              </a:rPr>
              <a:t>th</a:t>
            </a:r>
            <a:r>
              <a:rPr lang="en-US" i="1" dirty="0" smtClean="0">
                <a:latin typeface="+mn-lt"/>
              </a:rPr>
              <a:t> and 25</a:t>
            </a:r>
            <a:r>
              <a:rPr lang="en-US" i="1" baseline="30000" dirty="0" smtClean="0">
                <a:latin typeface="+mn-lt"/>
              </a:rPr>
              <a:t>th</a:t>
            </a:r>
            <a:r>
              <a:rPr lang="en-US" i="1" dirty="0" smtClean="0">
                <a:latin typeface="+mn-lt"/>
              </a:rPr>
              <a:t>.)</a:t>
            </a:r>
          </a:p>
          <a:p>
            <a:endParaRPr lang="en-US" i="1" dirty="0" smtClean="0">
              <a:latin typeface="+mn-lt"/>
            </a:endParaRPr>
          </a:p>
          <a:p>
            <a:r>
              <a:rPr lang="en-US" i="1" dirty="0" smtClean="0">
                <a:latin typeface="+mn-lt"/>
              </a:rPr>
              <a:t>Quarterly Deadlines-</a:t>
            </a:r>
            <a:r>
              <a:rPr lang="en-US" dirty="0" smtClean="0">
                <a:latin typeface="+mn-lt"/>
              </a:rPr>
              <a:t> </a:t>
            </a:r>
          </a:p>
          <a:p>
            <a:r>
              <a:rPr lang="en-US" dirty="0">
                <a:latin typeface="+mn-lt"/>
              </a:rPr>
              <a:t>	 </a:t>
            </a:r>
            <a:r>
              <a:rPr lang="en-US" dirty="0" smtClean="0">
                <a:latin typeface="+mn-lt"/>
              </a:rPr>
              <a:t>     October 10</a:t>
            </a:r>
            <a:r>
              <a:rPr lang="en-US" baseline="30000" dirty="0" smtClean="0">
                <a:latin typeface="+mn-lt"/>
              </a:rPr>
              <a:t>th</a:t>
            </a:r>
            <a:r>
              <a:rPr lang="en-US" dirty="0" smtClean="0">
                <a:latin typeface="+mn-lt"/>
              </a:rPr>
              <a:t> or October 25</a:t>
            </a:r>
            <a:r>
              <a:rPr lang="en-US" baseline="30000" dirty="0" smtClean="0">
                <a:latin typeface="+mn-lt"/>
              </a:rPr>
              <a:t>th</a:t>
            </a:r>
          </a:p>
          <a:p>
            <a:r>
              <a:rPr lang="en-US" baseline="30000" dirty="0">
                <a:latin typeface="+mn-lt"/>
              </a:rPr>
              <a:t>	 </a:t>
            </a:r>
            <a:r>
              <a:rPr lang="en-US" dirty="0" smtClean="0">
                <a:latin typeface="+mn-lt"/>
              </a:rPr>
              <a:t>     January 10</a:t>
            </a:r>
            <a:r>
              <a:rPr lang="en-US" baseline="30000" dirty="0" smtClean="0">
                <a:latin typeface="+mn-lt"/>
              </a:rPr>
              <a:t>th</a:t>
            </a:r>
            <a:r>
              <a:rPr lang="en-US" dirty="0" smtClean="0">
                <a:latin typeface="+mn-lt"/>
              </a:rPr>
              <a:t> or January 25</a:t>
            </a:r>
            <a:r>
              <a:rPr lang="en-US" baseline="30000" dirty="0" smtClean="0">
                <a:latin typeface="+mn-lt"/>
              </a:rPr>
              <a:t>th</a:t>
            </a:r>
            <a:endParaRPr lang="en-US" dirty="0" smtClean="0">
              <a:latin typeface="+mn-lt"/>
            </a:endParaRPr>
          </a:p>
          <a:p>
            <a:r>
              <a:rPr lang="en-US" dirty="0" smtClean="0">
                <a:latin typeface="+mn-lt"/>
              </a:rPr>
              <a:t>	      April 10</a:t>
            </a:r>
            <a:r>
              <a:rPr lang="en-US" baseline="30000" dirty="0" smtClean="0">
                <a:latin typeface="+mn-lt"/>
              </a:rPr>
              <a:t>th</a:t>
            </a:r>
            <a:r>
              <a:rPr lang="en-US" dirty="0" smtClean="0">
                <a:latin typeface="+mn-lt"/>
              </a:rPr>
              <a:t> or April 25</a:t>
            </a:r>
            <a:r>
              <a:rPr lang="en-US" baseline="30000" dirty="0" smtClean="0">
                <a:latin typeface="+mn-lt"/>
              </a:rPr>
              <a:t>th</a:t>
            </a:r>
            <a:endParaRPr lang="en-US" dirty="0" smtClean="0">
              <a:latin typeface="+mn-lt"/>
            </a:endParaRPr>
          </a:p>
          <a:p>
            <a:r>
              <a:rPr lang="en-US" dirty="0" smtClean="0">
                <a:latin typeface="+mn-lt"/>
              </a:rPr>
              <a:t>	      July 10</a:t>
            </a:r>
            <a:r>
              <a:rPr lang="en-US" baseline="30000" dirty="0" smtClean="0">
                <a:latin typeface="+mn-lt"/>
              </a:rPr>
              <a:t>th</a:t>
            </a:r>
            <a:r>
              <a:rPr lang="en-US" dirty="0" smtClean="0">
                <a:latin typeface="+mn-lt"/>
              </a:rPr>
              <a:t> or July </a:t>
            </a:r>
            <a:r>
              <a:rPr lang="en-US" dirty="0">
                <a:latin typeface="+mn-lt"/>
              </a:rPr>
              <a:t>25</a:t>
            </a:r>
            <a:r>
              <a:rPr lang="en-US" baseline="30000" dirty="0">
                <a:latin typeface="+mn-lt"/>
              </a:rPr>
              <a:t>th</a:t>
            </a:r>
          </a:p>
          <a:p>
            <a:endParaRPr lang="en-US" i="1" dirty="0" smtClean="0">
              <a:latin typeface="+mn-lt"/>
            </a:endParaRPr>
          </a:p>
          <a:p>
            <a:r>
              <a:rPr lang="en-US" i="1" dirty="0" smtClean="0">
                <a:latin typeface="+mn-lt"/>
              </a:rPr>
              <a:t>***Mail SER with original signatures to CJCC. Supporting documentation may be emailed to your assigned grants specialist.</a:t>
            </a:r>
            <a:r>
              <a:rPr lang="en-US" i="1" dirty="0">
                <a:latin typeface="+mn-lt"/>
              </a:rPr>
              <a:t>	</a:t>
            </a:r>
          </a:p>
        </p:txBody>
      </p:sp>
    </p:spTree>
    <p:extLst>
      <p:ext uri="{BB962C8B-B14F-4D97-AF65-F5344CB8AC3E}">
        <p14:creationId xmlns:p14="http://schemas.microsoft.com/office/powerpoint/2010/main" val="26275796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33400" y="457200"/>
            <a:ext cx="7543800" cy="688975"/>
          </a:xfrm>
        </p:spPr>
        <p:txBody>
          <a:bodyPr>
            <a:normAutofit/>
          </a:bodyPr>
          <a:lstStyle/>
          <a:p>
            <a:r>
              <a:rPr lang="en-US" sz="3200" dirty="0" smtClean="0">
                <a:solidFill>
                  <a:schemeClr val="tx1"/>
                </a:solidFill>
                <a:latin typeface="+mn-lt"/>
              </a:rPr>
              <a:t>Step 4: Performance Report Schedule</a:t>
            </a:r>
            <a:endParaRPr lang="en-US" sz="3200" dirty="0">
              <a:solidFill>
                <a:schemeClr val="tx1"/>
              </a:solidFill>
              <a:latin typeface="+mn-lt"/>
            </a:endParaRPr>
          </a:p>
        </p:txBody>
      </p:sp>
      <p:sp>
        <p:nvSpPr>
          <p:cNvPr id="4" name="Content Placeholder 6"/>
          <p:cNvSpPr txBox="1">
            <a:spLocks/>
          </p:cNvSpPr>
          <p:nvPr/>
        </p:nvSpPr>
        <p:spPr bwMode="auto">
          <a:xfrm>
            <a:off x="457200" y="4114800"/>
            <a:ext cx="7924800" cy="2209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eaLnBrk="1" hangingPunct="1"/>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5" name="Content Placeholder 6"/>
          <p:cNvSpPr txBox="1">
            <a:spLocks/>
          </p:cNvSpPr>
          <p:nvPr/>
        </p:nvSpPr>
        <p:spPr bwMode="auto">
          <a:xfrm>
            <a:off x="457200" y="3771900"/>
            <a:ext cx="7772400" cy="1485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eaLnBrk="1" hangingPunct="1"/>
            <a:r>
              <a:rPr lang="en-US" dirty="0" smtClean="0">
                <a:latin typeface="+mn-lt"/>
              </a:rPr>
              <a:t>Please upload ALICE/SA </a:t>
            </a:r>
            <a:r>
              <a:rPr lang="en-US" smtClean="0">
                <a:latin typeface="+mn-lt"/>
              </a:rPr>
              <a:t>Access database </a:t>
            </a:r>
            <a:r>
              <a:rPr lang="en-US" dirty="0" smtClean="0">
                <a:latin typeface="+mn-lt"/>
              </a:rPr>
              <a:t>quarterly reports by the reporting due dates above.  If you have any community awareness activities or events that are completed during the reporting period, please report those as well. All performance deliverables must be completed by June 30, 2015.</a:t>
            </a:r>
            <a:endParaRPr kumimoji="0" lang="en-US" b="0" i="0" u="none" strike="noStrike" kern="1200" cap="none" spc="0" normalizeH="0" baseline="0" noProof="0" dirty="0" smtClean="0">
              <a:ln>
                <a:noFill/>
              </a:ln>
              <a:solidFill>
                <a:schemeClr val="tx1"/>
              </a:solidFill>
              <a:effectLst/>
              <a:uLnTx/>
              <a:uFillTx/>
              <a:latin typeface="+mn-lt"/>
            </a:endParaRPr>
          </a:p>
        </p:txBody>
      </p:sp>
      <p:graphicFrame>
        <p:nvGraphicFramePr>
          <p:cNvPr id="9" name="Table 8"/>
          <p:cNvGraphicFramePr>
            <a:graphicFrameLocks noGrp="1"/>
          </p:cNvGraphicFramePr>
          <p:nvPr>
            <p:extLst>
              <p:ext uri="{D42A27DB-BD31-4B8C-83A1-F6EECF244321}">
                <p14:modId xmlns:p14="http://schemas.microsoft.com/office/powerpoint/2010/main" val="1070367941"/>
              </p:ext>
            </p:extLst>
          </p:nvPr>
        </p:nvGraphicFramePr>
        <p:xfrm>
          <a:off x="533400" y="1600200"/>
          <a:ext cx="7772400" cy="1854200"/>
        </p:xfrm>
        <a:graphic>
          <a:graphicData uri="http://schemas.openxmlformats.org/drawingml/2006/table">
            <a:tbl>
              <a:tblPr firstRow="1" bandRow="1">
                <a:tableStyleId>{5C22544A-7EE6-4342-B048-85BDC9FD1C3A}</a:tableStyleId>
              </a:tblPr>
              <a:tblGrid>
                <a:gridCol w="2590800"/>
                <a:gridCol w="2590800"/>
                <a:gridCol w="2590800"/>
              </a:tblGrid>
              <a:tr h="370840">
                <a:tc>
                  <a:txBody>
                    <a:bodyPr/>
                    <a:lstStyle/>
                    <a:p>
                      <a:r>
                        <a:rPr lang="en-US" dirty="0" smtClean="0"/>
                        <a:t>Quarter</a:t>
                      </a:r>
                      <a:endParaRPr lang="en-US" dirty="0"/>
                    </a:p>
                  </a:txBody>
                  <a:tcPr/>
                </a:tc>
                <a:tc>
                  <a:txBody>
                    <a:bodyPr/>
                    <a:lstStyle/>
                    <a:p>
                      <a:r>
                        <a:rPr lang="en-US" dirty="0" smtClean="0"/>
                        <a:t>Reporting</a:t>
                      </a:r>
                      <a:r>
                        <a:rPr lang="en-US" baseline="0" dirty="0" smtClean="0"/>
                        <a:t> Period</a:t>
                      </a:r>
                      <a:endParaRPr lang="en-US" dirty="0"/>
                    </a:p>
                  </a:txBody>
                  <a:tcPr/>
                </a:tc>
                <a:tc>
                  <a:txBody>
                    <a:bodyPr/>
                    <a:lstStyle/>
                    <a:p>
                      <a:r>
                        <a:rPr lang="en-US" dirty="0" smtClean="0"/>
                        <a:t>Due Date</a:t>
                      </a:r>
                      <a:endParaRPr lang="en-US" dirty="0"/>
                    </a:p>
                  </a:txBody>
                  <a:tcPr/>
                </a:tc>
              </a:tr>
              <a:tr h="370840">
                <a:tc>
                  <a:txBody>
                    <a:bodyPr/>
                    <a:lstStyle/>
                    <a:p>
                      <a:r>
                        <a:rPr lang="en-US" dirty="0" smtClean="0"/>
                        <a:t>Quarter 1</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b="0" i="0" kern="1200" dirty="0" smtClean="0">
                          <a:solidFill>
                            <a:schemeClr val="dk1"/>
                          </a:solidFill>
                          <a:latin typeface="+mn-lt"/>
                          <a:ea typeface="+mn-ea"/>
                          <a:cs typeface="+mn-cs"/>
                        </a:rPr>
                        <a:t>July 1 - September 30</a:t>
                      </a:r>
                      <a:endParaRPr lang="en-US"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b="1" i="0" kern="1200" dirty="0" smtClean="0">
                          <a:solidFill>
                            <a:schemeClr val="dk1"/>
                          </a:solidFill>
                          <a:latin typeface="+mn-lt"/>
                          <a:ea typeface="+mn-ea"/>
                          <a:cs typeface="+mn-cs"/>
                        </a:rPr>
                        <a:t>October 30</a:t>
                      </a:r>
                      <a:endParaRPr lang="en-US" dirty="0" smtClean="0"/>
                    </a:p>
                  </a:txBody>
                  <a:tcPr/>
                </a:tc>
              </a:tr>
              <a:tr h="370840">
                <a:tc>
                  <a:txBody>
                    <a:bodyPr/>
                    <a:lstStyle/>
                    <a:p>
                      <a:r>
                        <a:rPr lang="en-US" dirty="0" smtClean="0"/>
                        <a:t>Quarter 2</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b="0" i="0" kern="1200" dirty="0" smtClean="0">
                          <a:solidFill>
                            <a:schemeClr val="dk1"/>
                          </a:solidFill>
                          <a:latin typeface="+mn-lt"/>
                          <a:ea typeface="+mn-ea"/>
                          <a:cs typeface="+mn-cs"/>
                        </a:rPr>
                        <a:t>October 1 - December 31</a:t>
                      </a:r>
                      <a:endParaRPr lang="en-US"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b="1" i="0" kern="1200" dirty="0" smtClean="0">
                          <a:solidFill>
                            <a:schemeClr val="dk1"/>
                          </a:solidFill>
                          <a:latin typeface="+mn-lt"/>
                          <a:ea typeface="+mn-ea"/>
                          <a:cs typeface="+mn-cs"/>
                        </a:rPr>
                        <a:t>January 30</a:t>
                      </a:r>
                      <a:endParaRPr lang="en-US" dirty="0" smtClean="0"/>
                    </a:p>
                  </a:txBody>
                  <a:tcPr/>
                </a:tc>
              </a:tr>
              <a:tr h="370840">
                <a:tc>
                  <a:txBody>
                    <a:bodyPr/>
                    <a:lstStyle/>
                    <a:p>
                      <a:r>
                        <a:rPr lang="en-US" dirty="0" smtClean="0"/>
                        <a:t>Quarter 3</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b="0" i="0" kern="1200" dirty="0" smtClean="0">
                          <a:solidFill>
                            <a:schemeClr val="dk1"/>
                          </a:solidFill>
                          <a:latin typeface="+mn-lt"/>
                          <a:ea typeface="+mn-ea"/>
                          <a:cs typeface="+mn-cs"/>
                        </a:rPr>
                        <a:t>January 1 - March 31</a:t>
                      </a:r>
                      <a:endParaRPr lang="en-US"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b="1" i="0" kern="1200" dirty="0" smtClean="0">
                          <a:solidFill>
                            <a:schemeClr val="dk1"/>
                          </a:solidFill>
                          <a:latin typeface="+mn-lt"/>
                          <a:ea typeface="+mn-ea"/>
                          <a:cs typeface="+mn-cs"/>
                        </a:rPr>
                        <a:t>April 30</a:t>
                      </a:r>
                      <a:endParaRPr lang="en-US" dirty="0" smtClean="0"/>
                    </a:p>
                  </a:txBody>
                  <a:tcPr/>
                </a:tc>
              </a:tr>
              <a:tr h="370840">
                <a:tc>
                  <a:txBody>
                    <a:bodyPr/>
                    <a:lstStyle/>
                    <a:p>
                      <a:r>
                        <a:rPr lang="en-US" dirty="0" smtClean="0"/>
                        <a:t>Quarter 4</a:t>
                      </a:r>
                      <a:endParaRPr lang="en-US" dirty="0"/>
                    </a:p>
                  </a:txBody>
                  <a:tcPr/>
                </a:tc>
                <a:tc>
                  <a:txBody>
                    <a:bodyPr/>
                    <a:lstStyle/>
                    <a:p>
                      <a:r>
                        <a:rPr kumimoji="0" lang="en-US" b="0" i="0" kern="1200" dirty="0" smtClean="0">
                          <a:solidFill>
                            <a:schemeClr val="dk1"/>
                          </a:solidFill>
                          <a:latin typeface="+mn-lt"/>
                          <a:ea typeface="+mn-ea"/>
                          <a:cs typeface="+mn-cs"/>
                        </a:rPr>
                        <a:t>April 1 - June 30</a:t>
                      </a:r>
                      <a:endParaRPr lang="en-US" dirty="0"/>
                    </a:p>
                  </a:txBody>
                  <a:tcPr/>
                </a:tc>
                <a:tc>
                  <a:txBody>
                    <a:bodyPr/>
                    <a:lstStyle/>
                    <a:p>
                      <a:r>
                        <a:rPr kumimoji="0" lang="en-US" b="1" i="0" kern="1200" dirty="0" smtClean="0">
                          <a:solidFill>
                            <a:schemeClr val="dk1"/>
                          </a:solidFill>
                          <a:latin typeface="+mn-lt"/>
                          <a:ea typeface="+mn-ea"/>
                          <a:cs typeface="+mn-cs"/>
                        </a:rPr>
                        <a:t>July 30</a:t>
                      </a:r>
                      <a:endParaRPr lang="en-US" dirty="0"/>
                    </a:p>
                  </a:txBody>
                  <a:tcPr/>
                </a:tc>
              </a:tr>
            </a:tbl>
          </a:graphicData>
        </a:graphic>
      </p:graphicFrame>
    </p:spTree>
    <p:extLst>
      <p:ext uri="{BB962C8B-B14F-4D97-AF65-F5344CB8AC3E}">
        <p14:creationId xmlns:p14="http://schemas.microsoft.com/office/powerpoint/2010/main" val="41088374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a:bodyPr>
          <a:lstStyle/>
          <a:p>
            <a:pPr algn="ctr"/>
            <a:r>
              <a:rPr lang="en-US" sz="6600" dirty="0" smtClean="0"/>
              <a:t>Questions?!</a:t>
            </a:r>
            <a:endParaRPr lang="en-US" sz="6600" dirty="0"/>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2667000"/>
            <a:ext cx="3967162" cy="396716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76200"/>
            <a:ext cx="9146696" cy="701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56204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84225" y="76200"/>
            <a:ext cx="7521575" cy="854075"/>
          </a:xfrm>
        </p:spPr>
        <p:txBody>
          <a:bodyPr>
            <a:normAutofit/>
          </a:bodyPr>
          <a:lstStyle/>
          <a:p>
            <a:pPr algn="ctr"/>
            <a:r>
              <a:rPr lang="en-US" sz="3600" dirty="0" smtClean="0">
                <a:solidFill>
                  <a:schemeClr val="tx1"/>
                </a:solidFill>
                <a:latin typeface="+mn-lt"/>
              </a:rPr>
              <a:t>Thank you for your time!!</a:t>
            </a:r>
            <a:endParaRPr lang="en-US" sz="3600" dirty="0">
              <a:solidFill>
                <a:schemeClr val="tx1"/>
              </a:solidFill>
              <a:latin typeface="+mn-lt"/>
            </a:endParaRPr>
          </a:p>
        </p:txBody>
      </p:sp>
      <p:sp>
        <p:nvSpPr>
          <p:cNvPr id="3" name="Content Placeholder 2"/>
          <p:cNvSpPr>
            <a:spLocks noGrp="1"/>
          </p:cNvSpPr>
          <p:nvPr>
            <p:ph idx="4294967295"/>
          </p:nvPr>
        </p:nvSpPr>
        <p:spPr>
          <a:xfrm>
            <a:off x="762000" y="1143000"/>
            <a:ext cx="7521575" cy="4538662"/>
          </a:xfrm>
        </p:spPr>
        <p:txBody>
          <a:bodyPr>
            <a:normAutofit fontScale="70000" lnSpcReduction="20000"/>
          </a:bodyPr>
          <a:lstStyle/>
          <a:p>
            <a:endParaRPr lang="en-US" sz="2600" dirty="0" smtClean="0"/>
          </a:p>
          <a:p>
            <a:r>
              <a:rPr lang="en-US" sz="3400" dirty="0" smtClean="0">
                <a:solidFill>
                  <a:schemeClr val="tx1"/>
                </a:solidFill>
              </a:rPr>
              <a:t>Please feel free to contact us with any questions:</a:t>
            </a:r>
          </a:p>
          <a:p>
            <a:endParaRPr lang="en-US" sz="2600" dirty="0" smtClean="0">
              <a:solidFill>
                <a:schemeClr val="tx1"/>
              </a:solidFill>
            </a:endParaRPr>
          </a:p>
          <a:p>
            <a:r>
              <a:rPr lang="en-US" sz="2600" dirty="0" smtClean="0">
                <a:solidFill>
                  <a:schemeClr val="tx1"/>
                </a:solidFill>
              </a:rPr>
              <a:t>Kristy Carter, Grants Specialist</a:t>
            </a:r>
          </a:p>
          <a:p>
            <a:r>
              <a:rPr lang="en-US" sz="2600" dirty="0" smtClean="0">
                <a:solidFill>
                  <a:schemeClr val="tx1"/>
                </a:solidFill>
              </a:rPr>
              <a:t>404.657.2061</a:t>
            </a:r>
          </a:p>
          <a:p>
            <a:r>
              <a:rPr lang="en-US" sz="2600" dirty="0" smtClean="0">
                <a:solidFill>
                  <a:schemeClr val="tx1"/>
                </a:solidFill>
                <a:hlinkClick r:id="rId2"/>
              </a:rPr>
              <a:t>Kristy.Carter@cjcc.ga.gov</a:t>
            </a:r>
            <a:endParaRPr lang="en-US" sz="2600" dirty="0" smtClean="0">
              <a:solidFill>
                <a:schemeClr val="tx1"/>
              </a:solidFill>
            </a:endParaRPr>
          </a:p>
          <a:p>
            <a:r>
              <a:rPr lang="en-US" sz="2600" dirty="0" smtClean="0">
                <a:solidFill>
                  <a:schemeClr val="tx1"/>
                </a:solidFill>
              </a:rPr>
              <a:t>Natalie Williams, Grants Specialist</a:t>
            </a:r>
          </a:p>
          <a:p>
            <a:r>
              <a:rPr lang="en-US" sz="2600" dirty="0" smtClean="0">
                <a:solidFill>
                  <a:schemeClr val="tx1"/>
                </a:solidFill>
              </a:rPr>
              <a:t>404.657.2224</a:t>
            </a:r>
          </a:p>
          <a:p>
            <a:r>
              <a:rPr lang="en-US" sz="2600" dirty="0" smtClean="0">
                <a:solidFill>
                  <a:schemeClr val="tx1"/>
                </a:solidFill>
                <a:hlinkClick r:id="rId3"/>
              </a:rPr>
              <a:t>Natalie.Williams@cjcc.ga.gov</a:t>
            </a:r>
            <a:endParaRPr lang="en-US" sz="2600" dirty="0" smtClean="0">
              <a:solidFill>
                <a:schemeClr val="tx1"/>
              </a:solidFill>
            </a:endParaRPr>
          </a:p>
          <a:p>
            <a:r>
              <a:rPr lang="en-US" sz="2600" dirty="0" err="1" smtClean="0">
                <a:solidFill>
                  <a:schemeClr val="tx1"/>
                </a:solidFill>
              </a:rPr>
              <a:t>Quincie</a:t>
            </a:r>
            <a:r>
              <a:rPr lang="en-US" sz="2600" dirty="0" smtClean="0">
                <a:solidFill>
                  <a:schemeClr val="tx1"/>
                </a:solidFill>
              </a:rPr>
              <a:t> </a:t>
            </a:r>
            <a:r>
              <a:rPr lang="en-US" sz="2600" dirty="0" err="1">
                <a:solidFill>
                  <a:schemeClr val="tx1"/>
                </a:solidFill>
              </a:rPr>
              <a:t>McKibben</a:t>
            </a:r>
            <a:r>
              <a:rPr lang="en-US" sz="2600" dirty="0">
                <a:solidFill>
                  <a:schemeClr val="tx1"/>
                </a:solidFill>
              </a:rPr>
              <a:t>, </a:t>
            </a:r>
            <a:r>
              <a:rPr lang="en-US" sz="2600" dirty="0" smtClean="0">
                <a:solidFill>
                  <a:schemeClr val="tx1"/>
                </a:solidFill>
              </a:rPr>
              <a:t>Grants Specialist</a:t>
            </a:r>
          </a:p>
          <a:p>
            <a:r>
              <a:rPr lang="en-US" sz="2600" dirty="0" smtClean="0">
                <a:solidFill>
                  <a:schemeClr val="tx1"/>
                </a:solidFill>
              </a:rPr>
              <a:t>404-657-2083</a:t>
            </a:r>
          </a:p>
          <a:p>
            <a:r>
              <a:rPr lang="en-US" sz="2600" dirty="0" smtClean="0">
                <a:solidFill>
                  <a:schemeClr val="tx1"/>
                </a:solidFill>
                <a:hlinkClick r:id="rId3"/>
              </a:rPr>
              <a:t>Quincie.McKibben@cjcc.ga.gov</a:t>
            </a:r>
            <a:endParaRPr lang="en-US" sz="2600" dirty="0">
              <a:solidFill>
                <a:schemeClr val="tx1"/>
              </a:solidFill>
            </a:endParaRPr>
          </a:p>
          <a:p>
            <a:endParaRPr lang="en-US" dirty="0"/>
          </a:p>
        </p:txBody>
      </p: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2057400"/>
            <a:ext cx="3305175" cy="329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01924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idx="4294967295"/>
          </p:nvPr>
        </p:nvSpPr>
        <p:spPr>
          <a:xfrm>
            <a:off x="381000" y="609600"/>
            <a:ext cx="8001000" cy="914400"/>
          </a:xfrm>
        </p:spPr>
        <p:txBody>
          <a:bodyPr>
            <a:normAutofit/>
          </a:bodyPr>
          <a:lstStyle/>
          <a:p>
            <a:pPr algn="ctr" eaLnBrk="1" hangingPunct="1"/>
            <a:r>
              <a:rPr lang="en-US" dirty="0" smtClean="0">
                <a:solidFill>
                  <a:schemeClr val="tx1"/>
                </a:solidFill>
                <a:latin typeface="+mn-lt"/>
              </a:rPr>
              <a:t>Personnel</a:t>
            </a:r>
          </a:p>
        </p:txBody>
      </p:sp>
      <p:sp>
        <p:nvSpPr>
          <p:cNvPr id="50179" name="Rectangle 3"/>
          <p:cNvSpPr>
            <a:spLocks noGrp="1" noChangeArrowheads="1"/>
          </p:cNvSpPr>
          <p:nvPr>
            <p:ph type="body" idx="4294967295"/>
          </p:nvPr>
        </p:nvSpPr>
        <p:spPr>
          <a:xfrm>
            <a:off x="762000" y="1981200"/>
            <a:ext cx="8229600" cy="4495800"/>
          </a:xfrm>
        </p:spPr>
        <p:txBody>
          <a:bodyPr>
            <a:normAutofit/>
          </a:bodyPr>
          <a:lstStyle/>
          <a:p>
            <a:pPr eaLnBrk="1" hangingPunct="1">
              <a:lnSpc>
                <a:spcPct val="90000"/>
              </a:lnSpc>
              <a:buFont typeface="Arial" pitchFamily="34" charset="0"/>
              <a:buChar char="•"/>
            </a:pPr>
            <a:r>
              <a:rPr lang="en-US" sz="2800" dirty="0" smtClean="0">
                <a:solidFill>
                  <a:schemeClr val="tx1"/>
                </a:solidFill>
              </a:rPr>
              <a:t>Includes employees and over-time</a:t>
            </a:r>
          </a:p>
          <a:p>
            <a:pPr eaLnBrk="1" hangingPunct="1">
              <a:lnSpc>
                <a:spcPct val="90000"/>
              </a:lnSpc>
              <a:buFont typeface="Arial" pitchFamily="34" charset="0"/>
              <a:buChar char="•"/>
            </a:pPr>
            <a:r>
              <a:rPr lang="en-US" sz="2800" dirty="0" smtClean="0">
                <a:solidFill>
                  <a:schemeClr val="tx1"/>
                </a:solidFill>
              </a:rPr>
              <a:t>Gross Pay, FICA &amp; Fringe benefits (e.g. Retirement)</a:t>
            </a:r>
          </a:p>
          <a:p>
            <a:pPr eaLnBrk="1" hangingPunct="1">
              <a:lnSpc>
                <a:spcPct val="90000"/>
              </a:lnSpc>
              <a:buFont typeface="Arial" pitchFamily="34" charset="0"/>
              <a:buChar char="•"/>
            </a:pPr>
            <a:r>
              <a:rPr lang="en-US" sz="2800" dirty="0" smtClean="0">
                <a:solidFill>
                  <a:schemeClr val="tx1"/>
                </a:solidFill>
              </a:rPr>
              <a:t>Amount claimed this period</a:t>
            </a:r>
          </a:p>
          <a:p>
            <a:pPr lvl="3">
              <a:lnSpc>
                <a:spcPct val="90000"/>
              </a:lnSpc>
            </a:pPr>
            <a:r>
              <a:rPr lang="en-US" sz="2800" dirty="0" smtClean="0">
                <a:solidFill>
                  <a:schemeClr val="tx1"/>
                </a:solidFill>
              </a:rPr>
              <a:t>Gross pay x % of time applied to grant = amount claimed</a:t>
            </a:r>
          </a:p>
          <a:p>
            <a:pPr lvl="3">
              <a:lnSpc>
                <a:spcPct val="90000"/>
              </a:lnSpc>
            </a:pPr>
            <a:r>
              <a:rPr lang="en-US" sz="2800" dirty="0" smtClean="0">
                <a:solidFill>
                  <a:schemeClr val="tx1"/>
                </a:solidFill>
              </a:rPr>
              <a:t>($1000 x 80% = 800.00)</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idx="4294967295"/>
          </p:nvPr>
        </p:nvSpPr>
        <p:spPr>
          <a:xfrm>
            <a:off x="0" y="304800"/>
            <a:ext cx="9144000" cy="1295400"/>
          </a:xfrm>
        </p:spPr>
        <p:txBody>
          <a:bodyPr>
            <a:normAutofit/>
          </a:bodyPr>
          <a:lstStyle/>
          <a:p>
            <a:pPr algn="ctr" eaLnBrk="1" hangingPunct="1"/>
            <a:r>
              <a:rPr lang="en-US" sz="4400" dirty="0" smtClean="0">
                <a:solidFill>
                  <a:schemeClr val="tx1"/>
                </a:solidFill>
                <a:latin typeface="+mn-lt"/>
              </a:rPr>
              <a:t>Travel Expenses – </a:t>
            </a:r>
            <a:br>
              <a:rPr lang="en-US" sz="4400" dirty="0" smtClean="0">
                <a:solidFill>
                  <a:schemeClr val="tx1"/>
                </a:solidFill>
                <a:latin typeface="+mn-lt"/>
              </a:rPr>
            </a:br>
            <a:r>
              <a:rPr lang="en-US" sz="4400" dirty="0" smtClean="0">
                <a:solidFill>
                  <a:schemeClr val="tx1"/>
                </a:solidFill>
                <a:latin typeface="+mn-lt"/>
              </a:rPr>
              <a:t>Employee Travel Expense Statement</a:t>
            </a:r>
          </a:p>
        </p:txBody>
      </p:sp>
      <p:sp>
        <p:nvSpPr>
          <p:cNvPr id="56323" name="Rectangle 3"/>
          <p:cNvSpPr>
            <a:spLocks noGrp="1" noChangeArrowheads="1"/>
          </p:cNvSpPr>
          <p:nvPr>
            <p:ph type="body" idx="4294967295"/>
          </p:nvPr>
        </p:nvSpPr>
        <p:spPr>
          <a:xfrm>
            <a:off x="152400" y="1752600"/>
            <a:ext cx="8991600" cy="4495800"/>
          </a:xfrm>
        </p:spPr>
        <p:txBody>
          <a:bodyPr>
            <a:normAutofit fontScale="92500"/>
          </a:bodyPr>
          <a:lstStyle/>
          <a:p>
            <a:pPr eaLnBrk="1" hangingPunct="1">
              <a:buFont typeface="Arial" pitchFamily="34" charset="0"/>
              <a:buChar char="•"/>
            </a:pPr>
            <a:r>
              <a:rPr lang="en-US" sz="2400" dirty="0" smtClean="0">
                <a:solidFill>
                  <a:schemeClr val="tx1"/>
                </a:solidFill>
              </a:rPr>
              <a:t>Must abide by State of Georgia Travel Regulations/Local/Federal Travel Regulations</a:t>
            </a:r>
          </a:p>
          <a:p>
            <a:pPr eaLnBrk="1" hangingPunct="1">
              <a:buFont typeface="Arial" pitchFamily="34" charset="0"/>
              <a:buChar char="•"/>
            </a:pPr>
            <a:r>
              <a:rPr lang="en-US" sz="2400" dirty="0" smtClean="0">
                <a:solidFill>
                  <a:schemeClr val="tx1"/>
                </a:solidFill>
              </a:rPr>
              <a:t>You will need p</a:t>
            </a:r>
            <a:r>
              <a:rPr lang="en-US" sz="2400" dirty="0" smtClean="0">
                <a:solidFill>
                  <a:schemeClr val="tx1"/>
                </a:solidFill>
              </a:rPr>
              <a:t>rior </a:t>
            </a:r>
            <a:r>
              <a:rPr lang="en-US" sz="2400" dirty="0" smtClean="0">
                <a:solidFill>
                  <a:schemeClr val="tx1"/>
                </a:solidFill>
              </a:rPr>
              <a:t>approval </a:t>
            </a:r>
            <a:r>
              <a:rPr lang="en-US" sz="2400" dirty="0" smtClean="0">
                <a:solidFill>
                  <a:schemeClr val="tx1"/>
                </a:solidFill>
              </a:rPr>
              <a:t>from CJCC for </a:t>
            </a:r>
            <a:r>
              <a:rPr lang="en-US" sz="2400" dirty="0" smtClean="0">
                <a:solidFill>
                  <a:schemeClr val="tx1"/>
                </a:solidFill>
              </a:rPr>
              <a:t>out-of-state travel</a:t>
            </a:r>
          </a:p>
          <a:p>
            <a:pPr eaLnBrk="1" hangingPunct="1">
              <a:buFont typeface="Arial" pitchFamily="34" charset="0"/>
              <a:buChar char="•"/>
            </a:pPr>
            <a:r>
              <a:rPr lang="en-US" sz="2400" dirty="0" smtClean="0">
                <a:solidFill>
                  <a:schemeClr val="tx1"/>
                </a:solidFill>
              </a:rPr>
              <a:t>Lodging, airfare, transportation/cab fare and meals</a:t>
            </a:r>
          </a:p>
          <a:p>
            <a:pPr eaLnBrk="1" hangingPunct="1">
              <a:buFont typeface="Arial" pitchFamily="34" charset="0"/>
              <a:buChar char="•"/>
            </a:pPr>
            <a:r>
              <a:rPr lang="en-US" sz="2400" dirty="0" smtClean="0">
                <a:solidFill>
                  <a:schemeClr val="tx1"/>
                </a:solidFill>
              </a:rPr>
              <a:t>Mileage – show number of miles x approved rate</a:t>
            </a:r>
          </a:p>
          <a:p>
            <a:pPr eaLnBrk="1" hangingPunct="1">
              <a:buFont typeface="Arial" pitchFamily="34" charset="0"/>
              <a:buChar char="•"/>
            </a:pPr>
            <a:r>
              <a:rPr lang="en-US" sz="2400" dirty="0" smtClean="0">
                <a:solidFill>
                  <a:schemeClr val="tx1"/>
                </a:solidFill>
              </a:rPr>
              <a:t>Expenses must be supported with receipts</a:t>
            </a:r>
          </a:p>
          <a:p>
            <a:pPr eaLnBrk="1" hangingPunct="1">
              <a:buFont typeface="Arial" pitchFamily="34" charset="0"/>
              <a:buChar char="•"/>
            </a:pPr>
            <a:r>
              <a:rPr lang="en-US" sz="2400" dirty="0" smtClean="0">
                <a:solidFill>
                  <a:schemeClr val="tx1"/>
                </a:solidFill>
              </a:rPr>
              <a:t>Record Mileage log</a:t>
            </a:r>
          </a:p>
          <a:p>
            <a:pPr eaLnBrk="1" hangingPunct="1">
              <a:buFont typeface="Arial" pitchFamily="34" charset="0"/>
              <a:buChar char="•"/>
            </a:pPr>
            <a:r>
              <a:rPr lang="en-US" sz="2400" dirty="0" smtClean="0">
                <a:solidFill>
                  <a:schemeClr val="tx1"/>
                </a:solidFill>
              </a:rPr>
              <a:t>Training related expenses – all trainings for which you would like to be reimbursed submitted </a:t>
            </a:r>
            <a:r>
              <a:rPr lang="en-US" sz="2400" b="1" dirty="0" smtClean="0">
                <a:solidFill>
                  <a:schemeClr val="tx1"/>
                </a:solidFill>
              </a:rPr>
              <a:t>30 days prior </a:t>
            </a:r>
            <a:r>
              <a:rPr lang="en-US" sz="2400" dirty="0" smtClean="0">
                <a:solidFill>
                  <a:schemeClr val="tx1"/>
                </a:solidFill>
              </a:rPr>
              <a:t>to paying </a:t>
            </a:r>
            <a:r>
              <a:rPr lang="en-US" sz="2400" dirty="0" smtClean="0">
                <a:solidFill>
                  <a:schemeClr val="tx1"/>
                </a:solidFill>
              </a:rPr>
              <a:t>registration</a:t>
            </a:r>
          </a:p>
          <a:p>
            <a:pPr eaLnBrk="1" hangingPunct="1">
              <a:buFont typeface="Arial" pitchFamily="34" charset="0"/>
              <a:buChar char="•"/>
            </a:pPr>
            <a:r>
              <a:rPr lang="en-US" sz="2400" dirty="0" smtClean="0">
                <a:solidFill>
                  <a:schemeClr val="tx1"/>
                </a:solidFill>
              </a:rPr>
              <a:t>Please estimate training costs if you are not sure which your staff will attend</a:t>
            </a:r>
            <a:endParaRPr lang="en-US" sz="2400" dirty="0" smtClean="0">
              <a:solidFill>
                <a:schemeClr val="tx1"/>
              </a:solidFill>
            </a:endParaRPr>
          </a:p>
          <a:p>
            <a:pPr eaLnBrk="1" hangingPunct="1"/>
            <a:endParaRPr lang="en-US" dirty="0" smtClean="0"/>
          </a:p>
          <a:p>
            <a:pPr eaLnBrk="1" hangingPunct="1">
              <a:buFont typeface="Wingdings" pitchFamily="2" charset="2"/>
              <a:buNone/>
            </a:pPr>
            <a:endParaRPr lang="en-US"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idx="4294967295"/>
          </p:nvPr>
        </p:nvSpPr>
        <p:spPr>
          <a:xfrm>
            <a:off x="533400" y="533400"/>
            <a:ext cx="8001000" cy="1143000"/>
          </a:xfrm>
        </p:spPr>
        <p:txBody>
          <a:bodyPr>
            <a:normAutofit/>
          </a:bodyPr>
          <a:lstStyle/>
          <a:p>
            <a:pPr algn="ctr" eaLnBrk="1" hangingPunct="1"/>
            <a:r>
              <a:rPr lang="en-US" dirty="0" smtClean="0">
                <a:solidFill>
                  <a:schemeClr val="tx1"/>
                </a:solidFill>
                <a:latin typeface="+mn-lt"/>
              </a:rPr>
              <a:t>Equipment Expenses</a:t>
            </a:r>
          </a:p>
        </p:txBody>
      </p:sp>
      <p:sp>
        <p:nvSpPr>
          <p:cNvPr id="55299" name="Rectangle 3"/>
          <p:cNvSpPr>
            <a:spLocks noGrp="1" noChangeArrowheads="1"/>
          </p:cNvSpPr>
          <p:nvPr>
            <p:ph type="body" idx="4294967295"/>
          </p:nvPr>
        </p:nvSpPr>
        <p:spPr>
          <a:xfrm>
            <a:off x="685800" y="2057400"/>
            <a:ext cx="8001000" cy="3048000"/>
          </a:xfrm>
        </p:spPr>
        <p:txBody>
          <a:bodyPr>
            <a:noAutofit/>
          </a:bodyPr>
          <a:lstStyle/>
          <a:p>
            <a:pPr eaLnBrk="1" hangingPunct="1">
              <a:lnSpc>
                <a:spcPct val="90000"/>
              </a:lnSpc>
              <a:buFont typeface="Arial" pitchFamily="34" charset="0"/>
              <a:buChar char="•"/>
            </a:pPr>
            <a:r>
              <a:rPr lang="en-US" sz="2800" dirty="0" smtClean="0">
                <a:solidFill>
                  <a:schemeClr val="tx1"/>
                </a:solidFill>
              </a:rPr>
              <a:t>Item must cost $5,000 or more to be considered as equipment </a:t>
            </a:r>
          </a:p>
          <a:p>
            <a:pPr eaLnBrk="1" hangingPunct="1">
              <a:lnSpc>
                <a:spcPct val="90000"/>
              </a:lnSpc>
              <a:buFont typeface="Arial" pitchFamily="34" charset="0"/>
              <a:buChar char="•"/>
            </a:pPr>
            <a:r>
              <a:rPr lang="en-US" sz="2800" dirty="0" smtClean="0">
                <a:solidFill>
                  <a:schemeClr val="tx1"/>
                </a:solidFill>
              </a:rPr>
              <a:t>Copy of invoice for equipment must be attached to the reimbursement</a:t>
            </a:r>
          </a:p>
          <a:p>
            <a:pPr eaLnBrk="1" hangingPunct="1">
              <a:lnSpc>
                <a:spcPct val="90000"/>
              </a:lnSpc>
              <a:buFont typeface="Arial" pitchFamily="34" charset="0"/>
              <a:buChar char="•"/>
            </a:pPr>
            <a:r>
              <a:rPr lang="en-US" sz="2800" dirty="0" smtClean="0">
                <a:solidFill>
                  <a:schemeClr val="tx1"/>
                </a:solidFill>
              </a:rPr>
              <a:t>Equipment inventory list maintained</a:t>
            </a:r>
          </a:p>
          <a:p>
            <a:pPr eaLnBrk="1" hangingPunct="1">
              <a:lnSpc>
                <a:spcPct val="90000"/>
              </a:lnSpc>
              <a:buFont typeface="Arial" pitchFamily="34" charset="0"/>
              <a:buChar char="•"/>
            </a:pPr>
            <a:r>
              <a:rPr lang="en-US" sz="2800" dirty="0" smtClean="0">
                <a:solidFill>
                  <a:schemeClr val="tx1"/>
                </a:solidFill>
              </a:rPr>
              <a:t>Equipment purchases </a:t>
            </a:r>
            <a:r>
              <a:rPr lang="en-US" sz="2800" u="sng" dirty="0" smtClean="0">
                <a:solidFill>
                  <a:schemeClr val="tx1"/>
                </a:solidFill>
              </a:rPr>
              <a:t>must be approved before purchasing</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idx="4294967295"/>
          </p:nvPr>
        </p:nvSpPr>
        <p:spPr>
          <a:xfrm>
            <a:off x="457200" y="381000"/>
            <a:ext cx="8001000" cy="1143000"/>
          </a:xfrm>
        </p:spPr>
        <p:txBody>
          <a:bodyPr>
            <a:normAutofit/>
          </a:bodyPr>
          <a:lstStyle/>
          <a:p>
            <a:pPr algn="ctr" eaLnBrk="1" hangingPunct="1"/>
            <a:r>
              <a:rPr lang="en-US" dirty="0" smtClean="0">
                <a:solidFill>
                  <a:schemeClr val="tx1"/>
                </a:solidFill>
                <a:latin typeface="+mn-lt"/>
              </a:rPr>
              <a:t>Supplies</a:t>
            </a:r>
          </a:p>
        </p:txBody>
      </p:sp>
      <p:sp>
        <p:nvSpPr>
          <p:cNvPr id="53251" name="Rectangle 3"/>
          <p:cNvSpPr>
            <a:spLocks noGrp="1" noChangeArrowheads="1"/>
          </p:cNvSpPr>
          <p:nvPr>
            <p:ph type="body" idx="4294967295"/>
          </p:nvPr>
        </p:nvSpPr>
        <p:spPr>
          <a:xfrm>
            <a:off x="1143000" y="1676400"/>
            <a:ext cx="8001000" cy="3733800"/>
          </a:xfrm>
        </p:spPr>
        <p:txBody>
          <a:bodyPr>
            <a:normAutofit/>
          </a:bodyPr>
          <a:lstStyle/>
          <a:p>
            <a:pPr eaLnBrk="1" hangingPunct="1">
              <a:buFont typeface="Arial" pitchFamily="34" charset="0"/>
              <a:buChar char="•"/>
            </a:pPr>
            <a:r>
              <a:rPr lang="en-US" sz="2800" dirty="0" smtClean="0">
                <a:solidFill>
                  <a:schemeClr val="tx1"/>
                </a:solidFill>
              </a:rPr>
              <a:t>Description of expense</a:t>
            </a:r>
          </a:p>
          <a:p>
            <a:pPr lvl="2"/>
            <a:r>
              <a:rPr lang="en-US" sz="2800" dirty="0" smtClean="0">
                <a:solidFill>
                  <a:schemeClr val="tx1"/>
                </a:solidFill>
              </a:rPr>
              <a:t>“Office supplies” – listed in budget detail</a:t>
            </a:r>
          </a:p>
          <a:p>
            <a:pPr lvl="2"/>
            <a:r>
              <a:rPr lang="en-US" sz="2800" dirty="0" smtClean="0">
                <a:solidFill>
                  <a:schemeClr val="tx1"/>
                </a:solidFill>
              </a:rPr>
              <a:t>Postage</a:t>
            </a:r>
          </a:p>
          <a:p>
            <a:pPr lvl="2"/>
            <a:r>
              <a:rPr lang="en-US" sz="2800" dirty="0" smtClean="0">
                <a:solidFill>
                  <a:schemeClr val="tx1"/>
                </a:solidFill>
              </a:rPr>
              <a:t>All “equipment” under $5,000</a:t>
            </a:r>
          </a:p>
          <a:p>
            <a:pPr lvl="1" eaLnBrk="1" hangingPunct="1">
              <a:buFontTx/>
              <a:buNone/>
            </a:pPr>
            <a:endParaRPr lang="en-US" sz="2800" dirty="0" smtClean="0">
              <a:solidFill>
                <a:schemeClr val="tx1"/>
              </a:solidFill>
            </a:endParaRPr>
          </a:p>
          <a:p>
            <a:pPr eaLnBrk="1" hangingPunct="1">
              <a:buFont typeface="Arial" pitchFamily="34" charset="0"/>
              <a:buChar char="•"/>
            </a:pPr>
            <a:r>
              <a:rPr lang="en-US" sz="2800" dirty="0" smtClean="0">
                <a:solidFill>
                  <a:schemeClr val="tx1"/>
                </a:solidFill>
              </a:rPr>
              <a:t>Receipts for expenses must be maintained at your agency</a:t>
            </a:r>
          </a:p>
        </p:txBody>
      </p:sp>
      <p:pic>
        <p:nvPicPr>
          <p:cNvPr id="53252" name="Picture 4" descr="BS01575_"/>
          <p:cNvPicPr>
            <a:picLocks noChangeAspect="1" noChangeArrowheads="1"/>
          </p:cNvPicPr>
          <p:nvPr/>
        </p:nvPicPr>
        <p:blipFill>
          <a:blip r:embed="rId3" cstate="print"/>
          <a:srcRect/>
          <a:stretch>
            <a:fillRect/>
          </a:stretch>
        </p:blipFill>
        <p:spPr bwMode="auto">
          <a:xfrm>
            <a:off x="3352800" y="5105400"/>
            <a:ext cx="2590800" cy="15859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idx="4294967295"/>
          </p:nvPr>
        </p:nvSpPr>
        <p:spPr>
          <a:xfrm>
            <a:off x="609600" y="717550"/>
            <a:ext cx="8001000" cy="1143000"/>
          </a:xfrm>
        </p:spPr>
        <p:txBody>
          <a:bodyPr/>
          <a:lstStyle/>
          <a:p>
            <a:pPr eaLnBrk="1" hangingPunct="1"/>
            <a:r>
              <a:rPr lang="en-US" sz="4800" dirty="0" smtClean="0">
                <a:solidFill>
                  <a:schemeClr val="tx1"/>
                </a:solidFill>
                <a:latin typeface="+mn-lt"/>
              </a:rPr>
              <a:t>Printing/Media</a:t>
            </a:r>
          </a:p>
        </p:txBody>
      </p:sp>
      <p:sp>
        <p:nvSpPr>
          <p:cNvPr id="59395" name="Rectangle 3"/>
          <p:cNvSpPr>
            <a:spLocks noGrp="1" noChangeArrowheads="1"/>
          </p:cNvSpPr>
          <p:nvPr>
            <p:ph type="body" idx="4294967295"/>
          </p:nvPr>
        </p:nvSpPr>
        <p:spPr>
          <a:xfrm>
            <a:off x="685800" y="1981200"/>
            <a:ext cx="8001000" cy="3733800"/>
          </a:xfrm>
        </p:spPr>
        <p:txBody>
          <a:bodyPr>
            <a:noAutofit/>
          </a:bodyPr>
          <a:lstStyle/>
          <a:p>
            <a:pPr eaLnBrk="1" hangingPunct="1">
              <a:buFont typeface="Arial" pitchFamily="34" charset="0"/>
              <a:buChar char="•"/>
            </a:pPr>
            <a:r>
              <a:rPr lang="en-US" sz="2200" dirty="0" smtClean="0">
                <a:solidFill>
                  <a:schemeClr val="tx1"/>
                </a:solidFill>
              </a:rPr>
              <a:t>Acknowledge funding source</a:t>
            </a:r>
          </a:p>
          <a:p>
            <a:r>
              <a:rPr lang="en-US" sz="2200" dirty="0" smtClean="0">
                <a:solidFill>
                  <a:schemeClr val="tx1"/>
                </a:solidFill>
              </a:rPr>
              <a:t>Wording located in </a:t>
            </a:r>
            <a:r>
              <a:rPr lang="en-US" sz="2200" dirty="0" err="1" smtClean="0">
                <a:solidFill>
                  <a:schemeClr val="tx1"/>
                </a:solidFill>
              </a:rPr>
              <a:t>subgrantee</a:t>
            </a:r>
            <a:r>
              <a:rPr lang="en-US" sz="2200" dirty="0" smtClean="0">
                <a:solidFill>
                  <a:schemeClr val="tx1"/>
                </a:solidFill>
              </a:rPr>
              <a:t> manual – may depend on whether  entire publication or only portions are funded – “</a:t>
            </a:r>
            <a:r>
              <a:rPr lang="en-US" sz="2200" b="1" dirty="0" smtClean="0">
                <a:solidFill>
                  <a:schemeClr val="tx1"/>
                </a:solidFill>
              </a:rPr>
              <a:t>This </a:t>
            </a:r>
            <a:r>
              <a:rPr lang="en-US" sz="2200" b="1" dirty="0">
                <a:solidFill>
                  <a:schemeClr val="tx1"/>
                </a:solidFill>
              </a:rPr>
              <a:t>project was supported by </a:t>
            </a:r>
            <a:r>
              <a:rPr lang="en-US" sz="2200" b="1" dirty="0" err="1">
                <a:solidFill>
                  <a:schemeClr val="tx1"/>
                </a:solidFill>
              </a:rPr>
              <a:t>subgrant</a:t>
            </a:r>
            <a:r>
              <a:rPr lang="en-US" sz="2200" b="1" dirty="0">
                <a:solidFill>
                  <a:schemeClr val="tx1"/>
                </a:solidFill>
              </a:rPr>
              <a:t> No. __________________ awarded by the state administering office for the </a:t>
            </a:r>
            <a:r>
              <a:rPr lang="en-US" sz="2200" b="1" i="1" dirty="0" smtClean="0">
                <a:solidFill>
                  <a:schemeClr val="tx1"/>
                </a:solidFill>
              </a:rPr>
              <a:t>SA/DV </a:t>
            </a:r>
            <a:r>
              <a:rPr lang="en-US" sz="2200" b="1" i="1" dirty="0">
                <a:solidFill>
                  <a:schemeClr val="tx1"/>
                </a:solidFill>
              </a:rPr>
              <a:t>Grant Program</a:t>
            </a:r>
            <a:r>
              <a:rPr lang="en-US" sz="2200" b="1" dirty="0">
                <a:solidFill>
                  <a:schemeClr val="tx1"/>
                </a:solidFill>
              </a:rPr>
              <a:t>. The opinions, findings, conclusions, and recommendations expressed in this publication/program/exhibition are those of the author(s) and do not necessarily reflect the views of the state or the Criminal Justice Coordinating Council.”</a:t>
            </a:r>
            <a:endParaRPr lang="en-US" sz="2200" dirty="0">
              <a:solidFill>
                <a:schemeClr val="tx1"/>
              </a:solidFill>
            </a:endParaRPr>
          </a:p>
          <a:p>
            <a:pPr eaLnBrk="1" hangingPunct="1">
              <a:buFont typeface="Arial" pitchFamily="34" charset="0"/>
              <a:buChar char="•"/>
            </a:pPr>
            <a:r>
              <a:rPr lang="en-US" sz="2200" dirty="0" smtClean="0">
                <a:solidFill>
                  <a:schemeClr val="tx1"/>
                </a:solidFill>
              </a:rPr>
              <a:t>Provide example </a:t>
            </a:r>
            <a:r>
              <a:rPr lang="en-US" sz="2200" b="1" dirty="0" smtClean="0">
                <a:solidFill>
                  <a:schemeClr val="tx1"/>
                </a:solidFill>
              </a:rPr>
              <a:t>30 days before purchase</a:t>
            </a:r>
            <a:r>
              <a:rPr lang="en-US" sz="2200" dirty="0" smtClean="0">
                <a:solidFill>
                  <a:schemeClr val="tx1"/>
                </a:solidFill>
              </a:rPr>
              <a:t> for budget approval</a:t>
            </a:r>
          </a:p>
          <a:p>
            <a:pPr eaLnBrk="1" hangingPunct="1">
              <a:buFont typeface="Arial" pitchFamily="34" charset="0"/>
              <a:buChar char="•"/>
            </a:pPr>
            <a:r>
              <a:rPr lang="en-US" sz="2200" dirty="0" smtClean="0">
                <a:solidFill>
                  <a:schemeClr val="tx1"/>
                </a:solidFill>
              </a:rPr>
              <a:t>Submit copy of final brochures, </a:t>
            </a:r>
            <a:r>
              <a:rPr lang="en-US" sz="2200" dirty="0" err="1" smtClean="0">
                <a:solidFill>
                  <a:schemeClr val="tx1"/>
                </a:solidFill>
              </a:rPr>
              <a:t>etc</a:t>
            </a:r>
            <a:r>
              <a:rPr lang="en-US" sz="2200" dirty="0" smtClean="0">
                <a:solidFill>
                  <a:schemeClr val="tx1"/>
                </a:solidFill>
              </a:rPr>
              <a:t> with request for reimbursement</a:t>
            </a:r>
          </a:p>
        </p:txBody>
      </p:sp>
      <p:pic>
        <p:nvPicPr>
          <p:cNvPr id="59396" name="Picture 4" descr="bs00628a"/>
          <p:cNvPicPr>
            <a:picLocks noChangeAspect="1" noChangeArrowheads="1"/>
          </p:cNvPicPr>
          <p:nvPr/>
        </p:nvPicPr>
        <p:blipFill>
          <a:blip r:embed="rId3" cstate="print"/>
          <a:srcRect/>
          <a:stretch>
            <a:fillRect/>
          </a:stretch>
        </p:blipFill>
        <p:spPr bwMode="auto">
          <a:xfrm>
            <a:off x="5029200" y="457200"/>
            <a:ext cx="1752600" cy="1403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idx="4294967295"/>
          </p:nvPr>
        </p:nvSpPr>
        <p:spPr>
          <a:xfrm>
            <a:off x="596030" y="228600"/>
            <a:ext cx="8001000" cy="1143000"/>
          </a:xfrm>
        </p:spPr>
        <p:txBody>
          <a:bodyPr>
            <a:normAutofit/>
          </a:bodyPr>
          <a:lstStyle/>
          <a:p>
            <a:pPr algn="ctr" eaLnBrk="1" hangingPunct="1"/>
            <a:r>
              <a:rPr lang="en-US" dirty="0" smtClean="0">
                <a:solidFill>
                  <a:schemeClr val="tx1"/>
                </a:solidFill>
                <a:latin typeface="+mn-lt"/>
              </a:rPr>
              <a:t>Other</a:t>
            </a:r>
          </a:p>
        </p:txBody>
      </p:sp>
      <p:sp>
        <p:nvSpPr>
          <p:cNvPr id="60419" name="Rectangle 3"/>
          <p:cNvSpPr>
            <a:spLocks noGrp="1" noChangeArrowheads="1"/>
          </p:cNvSpPr>
          <p:nvPr>
            <p:ph type="body" idx="4294967295"/>
          </p:nvPr>
        </p:nvSpPr>
        <p:spPr>
          <a:xfrm>
            <a:off x="609600" y="1600200"/>
            <a:ext cx="8001000" cy="3200400"/>
          </a:xfrm>
        </p:spPr>
        <p:txBody>
          <a:bodyPr>
            <a:noAutofit/>
          </a:bodyPr>
          <a:lstStyle/>
          <a:p>
            <a:pPr eaLnBrk="1" hangingPunct="1">
              <a:buFont typeface="Arial" pitchFamily="34" charset="0"/>
              <a:buChar char="•"/>
              <a:tabLst>
                <a:tab pos="5599113" algn="l"/>
              </a:tabLst>
            </a:pPr>
            <a:r>
              <a:rPr lang="en-US" sz="2800" dirty="0" smtClean="0">
                <a:solidFill>
                  <a:schemeClr val="tx1"/>
                </a:solidFill>
              </a:rPr>
              <a:t>Client assistance costs – please break down by line item as much as possible</a:t>
            </a:r>
          </a:p>
          <a:p>
            <a:pPr eaLnBrk="1" hangingPunct="1">
              <a:buFont typeface="Arial" pitchFamily="34" charset="0"/>
              <a:buChar char="•"/>
              <a:tabLst>
                <a:tab pos="5599113" algn="l"/>
              </a:tabLst>
            </a:pPr>
            <a:r>
              <a:rPr lang="en-US" sz="2800" dirty="0" smtClean="0">
                <a:solidFill>
                  <a:schemeClr val="tx1"/>
                </a:solidFill>
              </a:rPr>
              <a:t>Conference registration</a:t>
            </a:r>
            <a:endParaRPr lang="en-US" sz="2800" dirty="0" smtClean="0">
              <a:solidFill>
                <a:schemeClr val="tx1"/>
              </a:solidFill>
            </a:endParaRPr>
          </a:p>
          <a:p>
            <a:pPr eaLnBrk="1" hangingPunct="1">
              <a:buFont typeface="Arial" pitchFamily="34" charset="0"/>
              <a:buChar char="•"/>
              <a:tabLst>
                <a:tab pos="5599113" algn="l"/>
              </a:tabLst>
            </a:pPr>
            <a:r>
              <a:rPr lang="en-US" sz="2800" dirty="0" smtClean="0">
                <a:solidFill>
                  <a:schemeClr val="tx1"/>
                </a:solidFill>
              </a:rPr>
              <a:t>Local/Long </a:t>
            </a:r>
            <a:r>
              <a:rPr lang="en-US" sz="2800" dirty="0" smtClean="0">
                <a:solidFill>
                  <a:schemeClr val="tx1"/>
                </a:solidFill>
              </a:rPr>
              <a:t>distance, Cell phone, Utility bill (time periods should be noted in description)</a:t>
            </a:r>
          </a:p>
          <a:p>
            <a:pPr>
              <a:buFont typeface="Arial" pitchFamily="34" charset="0"/>
              <a:buChar char="•"/>
              <a:tabLst>
                <a:tab pos="5599113" algn="l"/>
              </a:tabLst>
            </a:pPr>
            <a:r>
              <a:rPr lang="en-US" sz="2800" dirty="0" smtClean="0">
                <a:solidFill>
                  <a:schemeClr val="tx1"/>
                </a:solidFill>
              </a:rPr>
              <a:t>Rent- Copy of lease or rental </a:t>
            </a:r>
            <a:r>
              <a:rPr lang="en-US" sz="2800" dirty="0">
                <a:solidFill>
                  <a:schemeClr val="tx1"/>
                </a:solidFill>
              </a:rPr>
              <a:t>agreement should be submitted to CJCC and kept on </a:t>
            </a:r>
            <a:r>
              <a:rPr lang="en-US" sz="2800" dirty="0" smtClean="0">
                <a:solidFill>
                  <a:schemeClr val="tx1"/>
                </a:solidFill>
              </a:rPr>
              <a:t>file</a:t>
            </a:r>
          </a:p>
          <a:p>
            <a:pPr eaLnBrk="1" hangingPunct="1">
              <a:buFont typeface="Arial" pitchFamily="34" charset="0"/>
              <a:buChar char="•"/>
              <a:tabLst>
                <a:tab pos="5599113" algn="l"/>
              </a:tabLst>
            </a:pPr>
            <a:r>
              <a:rPr lang="en-US" sz="2800" dirty="0" smtClean="0">
                <a:solidFill>
                  <a:schemeClr val="tx1"/>
                </a:solidFill>
              </a:rPr>
              <a:t>Cogent Background Checks</a:t>
            </a:r>
          </a:p>
          <a:p>
            <a:pPr eaLnBrk="1" hangingPunct="1">
              <a:buFont typeface="Arial" pitchFamily="34" charset="0"/>
              <a:buChar char="•"/>
              <a:tabLst>
                <a:tab pos="5599113" algn="l"/>
              </a:tabLst>
            </a:pPr>
            <a:r>
              <a:rPr lang="en-US" sz="2800" dirty="0" smtClean="0">
                <a:solidFill>
                  <a:schemeClr val="tx1"/>
                </a:solidFill>
              </a:rPr>
              <a:t>Repairs that are not contracted</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idx="4294967295"/>
          </p:nvPr>
        </p:nvSpPr>
        <p:spPr>
          <a:xfrm>
            <a:off x="533400" y="533400"/>
            <a:ext cx="8001000" cy="1066800"/>
          </a:xfrm>
        </p:spPr>
        <p:txBody>
          <a:bodyPr>
            <a:noAutofit/>
          </a:bodyPr>
          <a:lstStyle/>
          <a:p>
            <a:pPr algn="ctr" eaLnBrk="1" hangingPunct="1"/>
            <a:r>
              <a:rPr lang="en-US" dirty="0" smtClean="0">
                <a:solidFill>
                  <a:schemeClr val="tx1"/>
                </a:solidFill>
                <a:latin typeface="+mn-lt"/>
              </a:rPr>
              <a:t>Contractual/Consultant Policies</a:t>
            </a:r>
          </a:p>
        </p:txBody>
      </p:sp>
      <p:sp>
        <p:nvSpPr>
          <p:cNvPr id="61443" name="Rectangle 3"/>
          <p:cNvSpPr>
            <a:spLocks noGrp="1" noChangeArrowheads="1"/>
          </p:cNvSpPr>
          <p:nvPr>
            <p:ph type="body" idx="4294967295"/>
          </p:nvPr>
        </p:nvSpPr>
        <p:spPr>
          <a:xfrm>
            <a:off x="838200" y="1752600"/>
            <a:ext cx="8001000" cy="4343400"/>
          </a:xfrm>
        </p:spPr>
        <p:txBody>
          <a:bodyPr>
            <a:normAutofit/>
          </a:bodyPr>
          <a:lstStyle/>
          <a:p>
            <a:pPr eaLnBrk="1" hangingPunct="1">
              <a:buFont typeface="Arial" pitchFamily="34" charset="0"/>
              <a:buChar char="•"/>
            </a:pPr>
            <a:r>
              <a:rPr lang="en-US" sz="2800" dirty="0" smtClean="0">
                <a:solidFill>
                  <a:schemeClr val="tx1"/>
                </a:solidFill>
              </a:rPr>
              <a:t>Fees cannot exceed $650/day or $81.25/hour</a:t>
            </a:r>
          </a:p>
          <a:p>
            <a:pPr eaLnBrk="1" hangingPunct="1">
              <a:buFont typeface="Arial" pitchFamily="34" charset="0"/>
              <a:buChar char="•"/>
            </a:pPr>
            <a:r>
              <a:rPr lang="en-US" sz="2800" dirty="0" smtClean="0">
                <a:solidFill>
                  <a:schemeClr val="tx1"/>
                </a:solidFill>
              </a:rPr>
              <a:t>Written contract</a:t>
            </a:r>
          </a:p>
          <a:p>
            <a:pPr lvl="3"/>
            <a:r>
              <a:rPr lang="en-US" sz="2800" dirty="0" smtClean="0">
                <a:solidFill>
                  <a:schemeClr val="tx1"/>
                </a:solidFill>
              </a:rPr>
              <a:t>Services to be performed</a:t>
            </a:r>
          </a:p>
          <a:p>
            <a:pPr lvl="3"/>
            <a:r>
              <a:rPr lang="en-US" sz="2800" dirty="0" smtClean="0">
                <a:solidFill>
                  <a:schemeClr val="tx1"/>
                </a:solidFill>
              </a:rPr>
              <a:t>Rate of compensation – should be reasonable according to past billing history or market rate (submit samples to CJCC)</a:t>
            </a:r>
          </a:p>
          <a:p>
            <a:pPr lvl="3"/>
            <a:r>
              <a:rPr lang="en-US" sz="2800" dirty="0" smtClean="0">
                <a:solidFill>
                  <a:schemeClr val="tx1"/>
                </a:solidFill>
              </a:rPr>
              <a:t>Length of time services will be provided</a:t>
            </a:r>
          </a:p>
          <a:p>
            <a:pPr eaLnBrk="1" hangingPunct="1">
              <a:buFont typeface="Arial" pitchFamily="34" charset="0"/>
              <a:buChar char="•"/>
            </a:pPr>
            <a:r>
              <a:rPr lang="en-US" sz="2800" dirty="0" smtClean="0">
                <a:solidFill>
                  <a:schemeClr val="tx1"/>
                </a:solidFill>
              </a:rPr>
              <a:t>Payment for services rendered</a:t>
            </a:r>
          </a:p>
          <a:p>
            <a:pPr eaLnBrk="1" hangingPunct="1">
              <a:buFont typeface="Arial" pitchFamily="34" charset="0"/>
              <a:buChar char="•"/>
            </a:pPr>
            <a:r>
              <a:rPr lang="en-US" sz="2800" dirty="0" smtClean="0">
                <a:solidFill>
                  <a:schemeClr val="tx1"/>
                </a:solidFill>
              </a:rPr>
              <a:t>Services during contract period</a:t>
            </a:r>
          </a:p>
        </p:txBody>
      </p:sp>
      <p:pic>
        <p:nvPicPr>
          <p:cNvPr id="61444" name="Picture 6" descr="BD06937_"/>
          <p:cNvPicPr>
            <a:picLocks noChangeAspect="1" noChangeArrowheads="1"/>
          </p:cNvPicPr>
          <p:nvPr/>
        </p:nvPicPr>
        <p:blipFill>
          <a:blip r:embed="rId3" cstate="print"/>
          <a:srcRect/>
          <a:stretch>
            <a:fillRect/>
          </a:stretch>
        </p:blipFill>
        <p:spPr bwMode="auto">
          <a:xfrm>
            <a:off x="7010400" y="5029200"/>
            <a:ext cx="1676400" cy="15573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15398</TotalTime>
  <Words>966</Words>
  <Application>Microsoft Office PowerPoint</Application>
  <PresentationFormat>On-screen Show (4:3)</PresentationFormat>
  <Paragraphs>172</Paragraphs>
  <Slides>24</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Calibri</vt:lpstr>
      <vt:lpstr>Calibri Light</vt:lpstr>
      <vt:lpstr>Times New Roman</vt:lpstr>
      <vt:lpstr>Wingdings</vt:lpstr>
      <vt:lpstr>Wingdings 2</vt:lpstr>
      <vt:lpstr>Retrospect</vt:lpstr>
      <vt:lpstr>  DV/SA State Awards FY15  Informational Session</vt:lpstr>
      <vt:lpstr>Step 1: Transfer GOCF Budget to CJCC Budget Detail Worksheet and Return Award Packet.</vt:lpstr>
      <vt:lpstr>Personnel</vt:lpstr>
      <vt:lpstr>Travel Expenses –  Employee Travel Expense Statement</vt:lpstr>
      <vt:lpstr>Equipment Expenses</vt:lpstr>
      <vt:lpstr>Supplies</vt:lpstr>
      <vt:lpstr>Printing/Media</vt:lpstr>
      <vt:lpstr>Other</vt:lpstr>
      <vt:lpstr>Contractual/Consultant Policies</vt:lpstr>
      <vt:lpstr>Unallowable Expenses</vt:lpstr>
      <vt:lpstr>PowerPoint Presentation</vt:lpstr>
      <vt:lpstr>Step 2: Complete a SAR</vt:lpstr>
      <vt:lpstr>Subgrant Adjustment Requests [SAR] : When should a SAR be submitted?</vt:lpstr>
      <vt:lpstr>Subgrant Adjustment Requests [SAR] : When should a SAR be submitted? (cont.)</vt:lpstr>
      <vt:lpstr>PowerPoint Presentation</vt:lpstr>
      <vt:lpstr>Subgrant Adjustment Requests: Supporting Documents</vt:lpstr>
      <vt:lpstr>PowerPoint Presentation</vt:lpstr>
      <vt:lpstr>  Step 3: Reporting Expenditures for Reimbursement:</vt:lpstr>
      <vt:lpstr>Option 1: Send in the SER and a printed accounting system report that details expenses by fund source.  </vt:lpstr>
      <vt:lpstr>Option 2: Send in SER and Use the Excel Subgrant DV/SA State Expenditure Reporting Form. </vt:lpstr>
      <vt:lpstr>Dates for Reporting Expenditures:</vt:lpstr>
      <vt:lpstr>Step 4: Performance Report Schedule</vt:lpstr>
      <vt:lpstr>PowerPoint Presentation</vt:lpstr>
      <vt:lpstr>Thank you for your time!!</vt:lpstr>
    </vt:vector>
  </TitlesOfParts>
  <Company>Department of Public Safety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2002 VOCA Compliance Seminar</dc:title>
  <dc:creator>patty</dc:creator>
  <cp:lastModifiedBy>B Barnard</cp:lastModifiedBy>
  <cp:revision>704</cp:revision>
  <cp:lastPrinted>2014-08-08T18:58:00Z</cp:lastPrinted>
  <dcterms:created xsi:type="dcterms:W3CDTF">2002-10-09T14:54:50Z</dcterms:created>
  <dcterms:modified xsi:type="dcterms:W3CDTF">2014-08-12T20:06:23Z</dcterms:modified>
</cp:coreProperties>
</file>