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1" r:id="rId1"/>
  </p:sldMasterIdLst>
  <p:notesMasterIdLst>
    <p:notesMasterId r:id="rId35"/>
  </p:notesMasterIdLst>
  <p:handoutMasterIdLst>
    <p:handoutMasterId r:id="rId36"/>
  </p:handoutMasterIdLst>
  <p:sldIdLst>
    <p:sldId id="468" r:id="rId2"/>
    <p:sldId id="469" r:id="rId3"/>
    <p:sldId id="505" r:id="rId4"/>
    <p:sldId id="470" r:id="rId5"/>
    <p:sldId id="471" r:id="rId6"/>
    <p:sldId id="472" r:id="rId7"/>
    <p:sldId id="473" r:id="rId8"/>
    <p:sldId id="474" r:id="rId9"/>
    <p:sldId id="666" r:id="rId10"/>
    <p:sldId id="534" r:id="rId11"/>
    <p:sldId id="553" r:id="rId12"/>
    <p:sldId id="632" r:id="rId13"/>
    <p:sldId id="667" r:id="rId14"/>
    <p:sldId id="480" r:id="rId15"/>
    <p:sldId id="482" r:id="rId16"/>
    <p:sldId id="578" r:id="rId17"/>
    <p:sldId id="483" r:id="rId18"/>
    <p:sldId id="635" r:id="rId19"/>
    <p:sldId id="497" r:id="rId20"/>
    <p:sldId id="628" r:id="rId21"/>
    <p:sldId id="642" r:id="rId22"/>
    <p:sldId id="662" r:id="rId23"/>
    <p:sldId id="663" r:id="rId24"/>
    <p:sldId id="664" r:id="rId25"/>
    <p:sldId id="665" r:id="rId26"/>
    <p:sldId id="653" r:id="rId27"/>
    <p:sldId id="658" r:id="rId28"/>
    <p:sldId id="657" r:id="rId29"/>
    <p:sldId id="660" r:id="rId30"/>
    <p:sldId id="661" r:id="rId31"/>
    <p:sldId id="655" r:id="rId32"/>
    <p:sldId id="582" r:id="rId33"/>
    <p:sldId id="656" r:id="rId3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3333FF"/>
    <a:srgbClr val="0080A8"/>
    <a:srgbClr val="FF0000"/>
    <a:srgbClr val="B00000"/>
    <a:srgbClr val="B80000"/>
    <a:srgbClr val="9485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3088" autoAdjust="0"/>
    <p:restoredTop sz="86432" autoAdjust="0"/>
  </p:normalViewPr>
  <p:slideViewPr>
    <p:cSldViewPr>
      <p:cViewPr varScale="1">
        <p:scale>
          <a:sx n="108" d="100"/>
          <a:sy n="108" d="100"/>
        </p:scale>
        <p:origin x="-16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048" y="-96"/>
      </p:cViewPr>
      <p:guideLst>
        <p:guide orient="horz" pos="2927"/>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2830" tIns="46416" rIns="92830" bIns="46416" numCol="1" anchor="t" anchorCtr="0" compatLnSpc="1">
            <a:prstTxWarp prst="textNoShape">
              <a:avLst/>
            </a:prstTxWarp>
          </a:bodyPr>
          <a:lstStyle>
            <a:lvl1pPr defTabSz="927100">
              <a:defRPr sz="1300"/>
            </a:lvl1pPr>
          </a:lstStyle>
          <a:p>
            <a:pPr>
              <a:defRPr/>
            </a:pPr>
            <a:endParaRPr lang="en-US" dirty="0"/>
          </a:p>
        </p:txBody>
      </p:sp>
      <p:sp>
        <p:nvSpPr>
          <p:cNvPr id="182275"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2830" tIns="46416" rIns="92830" bIns="46416" numCol="1" anchor="t" anchorCtr="0" compatLnSpc="1">
            <a:prstTxWarp prst="textNoShape">
              <a:avLst/>
            </a:prstTxWarp>
          </a:bodyPr>
          <a:lstStyle>
            <a:lvl1pPr algn="r" defTabSz="927100">
              <a:defRPr sz="1300"/>
            </a:lvl1pPr>
          </a:lstStyle>
          <a:p>
            <a:pPr>
              <a:defRPr/>
            </a:pPr>
            <a:fld id="{9DA21024-5624-4FE6-BBB9-61FA6154E66A}" type="datetime1">
              <a:rPr lang="en-US"/>
              <a:pPr>
                <a:defRPr/>
              </a:pPr>
              <a:t>6/7/2013</a:t>
            </a:fld>
            <a:endParaRPr lang="en-US" dirty="0"/>
          </a:p>
        </p:txBody>
      </p:sp>
      <p:sp>
        <p:nvSpPr>
          <p:cNvPr id="18227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2830" tIns="46416" rIns="92830" bIns="46416" numCol="1" anchor="b" anchorCtr="0" compatLnSpc="1">
            <a:prstTxWarp prst="textNoShape">
              <a:avLst/>
            </a:prstTxWarp>
          </a:bodyPr>
          <a:lstStyle>
            <a:lvl1pPr defTabSz="927100">
              <a:defRPr sz="1300"/>
            </a:lvl1pPr>
          </a:lstStyle>
          <a:p>
            <a:pPr>
              <a:defRPr/>
            </a:pPr>
            <a:endParaRPr lang="en-US" dirty="0"/>
          </a:p>
        </p:txBody>
      </p:sp>
      <p:sp>
        <p:nvSpPr>
          <p:cNvPr id="18227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2830" tIns="46416" rIns="92830" bIns="46416" numCol="1" anchor="b" anchorCtr="0" compatLnSpc="1">
            <a:prstTxWarp prst="textNoShape">
              <a:avLst/>
            </a:prstTxWarp>
          </a:bodyPr>
          <a:lstStyle>
            <a:lvl1pPr algn="r" defTabSz="927100">
              <a:defRPr sz="1300"/>
            </a:lvl1pPr>
          </a:lstStyle>
          <a:p>
            <a:pPr>
              <a:defRPr/>
            </a:pPr>
            <a:fld id="{9B4472B4-7DD8-471B-B57A-46A8DD985264}"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2830" tIns="46416" rIns="92830" bIns="46416" numCol="1" anchor="t" anchorCtr="0" compatLnSpc="1">
            <a:prstTxWarp prst="textNoShape">
              <a:avLst/>
            </a:prstTxWarp>
          </a:bodyPr>
          <a:lstStyle>
            <a:lvl1pPr defTabSz="927100">
              <a:defRPr sz="1300"/>
            </a:lvl1pPr>
          </a:lstStyle>
          <a:p>
            <a:pPr>
              <a:defRPr/>
            </a:pPr>
            <a:endParaRPr lang="en-US" dirty="0"/>
          </a:p>
        </p:txBody>
      </p:sp>
      <p:sp>
        <p:nvSpPr>
          <p:cNvPr id="4915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2830" tIns="46416" rIns="92830" bIns="46416" numCol="1" anchor="t" anchorCtr="0" compatLnSpc="1">
            <a:prstTxWarp prst="textNoShape">
              <a:avLst/>
            </a:prstTxWarp>
          </a:bodyPr>
          <a:lstStyle>
            <a:lvl1pPr algn="r" defTabSz="927100">
              <a:defRPr sz="1300"/>
            </a:lvl1pPr>
          </a:lstStyle>
          <a:p>
            <a:pPr>
              <a:defRPr/>
            </a:pPr>
            <a:fld id="{5A95C942-F5A1-470B-A8F8-A6800B29F301}" type="datetime1">
              <a:rPr lang="en-US"/>
              <a:pPr>
                <a:defRPr/>
              </a:pPr>
              <a:t>6/7/2013</a:t>
            </a:fld>
            <a:endParaRPr lang="en-US" dirty="0"/>
          </a:p>
        </p:txBody>
      </p:sp>
      <p:sp>
        <p:nvSpPr>
          <p:cNvPr id="29700" name="Rectangle 4"/>
          <p:cNvSpPr>
            <a:spLocks noGrp="1" noRot="1" noChangeAspect="1" noChangeArrowheads="1" noTextEdit="1"/>
          </p:cNvSpPr>
          <p:nvPr>
            <p:ph type="sldImg" idx="2"/>
          </p:nvPr>
        </p:nvSpPr>
        <p:spPr bwMode="auto">
          <a:xfrm>
            <a:off x="1195388" y="0"/>
            <a:ext cx="4414837" cy="3311525"/>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233363" y="3463925"/>
            <a:ext cx="6543675" cy="5133975"/>
          </a:xfrm>
          <a:prstGeom prst="rect">
            <a:avLst/>
          </a:prstGeom>
          <a:noFill/>
          <a:ln w="9525">
            <a:noFill/>
            <a:miter lim="800000"/>
            <a:headEnd/>
            <a:tailEnd/>
          </a:ln>
        </p:spPr>
        <p:txBody>
          <a:bodyPr vert="horz" wrap="square" lIns="92830" tIns="46416" rIns="92830" bIns="464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2830" tIns="46416" rIns="92830" bIns="46416" numCol="1" anchor="b" anchorCtr="0" compatLnSpc="1">
            <a:prstTxWarp prst="textNoShape">
              <a:avLst/>
            </a:prstTxWarp>
          </a:bodyPr>
          <a:lstStyle>
            <a:lvl1pPr defTabSz="927100">
              <a:defRPr sz="1300"/>
            </a:lvl1pPr>
          </a:lstStyle>
          <a:p>
            <a:pPr>
              <a:defRPr/>
            </a:pPr>
            <a:endParaRPr lang="en-US" dirty="0"/>
          </a:p>
        </p:txBody>
      </p:sp>
      <p:sp>
        <p:nvSpPr>
          <p:cNvPr id="4915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2830" tIns="46416" rIns="92830" bIns="46416" numCol="1" anchor="b" anchorCtr="0" compatLnSpc="1">
            <a:prstTxWarp prst="textNoShape">
              <a:avLst/>
            </a:prstTxWarp>
          </a:bodyPr>
          <a:lstStyle>
            <a:lvl1pPr algn="r" defTabSz="927100">
              <a:defRPr sz="1300"/>
            </a:lvl1pPr>
          </a:lstStyle>
          <a:p>
            <a:pPr>
              <a:defRPr/>
            </a:pPr>
            <a:fld id="{DA379F3D-33B0-4E97-B3B4-98FF4F46084B}"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0" tIns="46416" rIns="92830" bIns="46416" anchor="b"/>
          <a:lstStyle/>
          <a:p>
            <a:pPr algn="r" defTabSz="927100"/>
            <a:fld id="{92D763D7-5C2D-4CBC-B395-C16771D8EE70}" type="slidenum">
              <a:rPr lang="en-US" sz="1300"/>
              <a:pPr algn="r" defTabSz="927100"/>
              <a:t>1</a:t>
            </a:fld>
            <a:endParaRPr lang="en-US" sz="1300" dirty="0"/>
          </a:p>
        </p:txBody>
      </p:sp>
      <p:sp>
        <p:nvSpPr>
          <p:cNvPr id="3072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0" tIns="46416" rIns="92830" bIns="46416" anchor="b"/>
          <a:lstStyle/>
          <a:p>
            <a:pPr algn="r" defTabSz="927100"/>
            <a:fld id="{FD39A356-CF81-4F39-8984-A8E816F65658}" type="slidenum">
              <a:rPr lang="en-US" sz="1300"/>
              <a:pPr algn="r" defTabSz="927100"/>
              <a:t>1</a:t>
            </a:fld>
            <a:endParaRPr lang="en-US" sz="1300" dirty="0"/>
          </a:p>
        </p:txBody>
      </p:sp>
      <p:sp>
        <p:nvSpPr>
          <p:cNvPr id="30725" name="Slide Image Placeholder 1"/>
          <p:cNvSpPr>
            <a:spLocks noGrp="1" noRot="1" noChangeAspect="1" noTextEdit="1"/>
          </p:cNvSpPr>
          <p:nvPr>
            <p:ph type="sldImg"/>
          </p:nvPr>
        </p:nvSpPr>
        <p:spPr>
          <a:ln/>
        </p:spPr>
      </p:sp>
      <p:sp>
        <p:nvSpPr>
          <p:cNvPr id="30727"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2830" tIns="46416" rIns="92830" bIns="46416" anchor="b"/>
          <a:lstStyle/>
          <a:p>
            <a:pPr algn="r" defTabSz="927100"/>
            <a:fld id="{547D1354-69AB-446D-A6F5-E0D2F80E08B9}" type="slidenum">
              <a:rPr lang="en-US" sz="1300"/>
              <a:pPr algn="r" defTabSz="927100"/>
              <a:t>1</a:t>
            </a:fld>
            <a:endParaRPr lang="en-US" sz="1300" dirty="0"/>
          </a:p>
        </p:txBody>
      </p:sp>
      <p:sp>
        <p:nvSpPr>
          <p:cNvPr id="8" name="Notes Placeholder 7"/>
          <p:cNvSpPr>
            <a:spLocks noGrp="1"/>
          </p:cNvSpPr>
          <p:nvPr>
            <p:ph type="body" sz="quarter" idx="10"/>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dirty="0" smtClean="0"/>
              <a:t>The Reimbursement Selection form is the documentation we use to identify how you would like to be reimbursed. </a:t>
            </a:r>
          </a:p>
          <a:p>
            <a:endParaRPr lang="en-US" dirty="0" smtClean="0"/>
          </a:p>
          <a:p>
            <a:r>
              <a:rPr lang="en-US" dirty="0" smtClean="0"/>
              <a:t>This form is also important because you identify your method of payment. You can either receive your reimbursements via check or Electronic Funds Transfer (EFT). Please make sure that you fill this form out carefully and provide the most accurate information. Also, if you choose to receive your reimbursements by EFT, you must attach a voided check with this form.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0" tIns="46416" rIns="92830" bIns="46416" anchor="b"/>
          <a:lstStyle/>
          <a:p>
            <a:pPr algn="r" defTabSz="927100"/>
            <a:fld id="{328EEA19-15AE-4E55-9084-845A0B07A264}" type="slidenum">
              <a:rPr lang="en-US" sz="1300"/>
              <a:pPr algn="r" defTabSz="927100"/>
              <a:t>12</a:t>
            </a:fld>
            <a:endParaRPr lang="en-US" sz="1300" dirty="0"/>
          </a:p>
        </p:txBody>
      </p:sp>
      <p:sp>
        <p:nvSpPr>
          <p:cNvPr id="40964" name="Rectangle 2"/>
          <p:cNvSpPr>
            <a:spLocks noGrp="1" noRot="1" noChangeAspect="1" noChangeArrowheads="1" noTextEdit="1"/>
          </p:cNvSpPr>
          <p:nvPr>
            <p:ph type="sldImg"/>
          </p:nvPr>
        </p:nvSpPr>
        <p:spPr>
          <a:ln/>
        </p:spPr>
      </p:sp>
      <p:sp>
        <p:nvSpPr>
          <p:cNvPr id="6" name="Notes Placeholder 5"/>
          <p:cNvSpPr>
            <a:spLocks noGrp="1"/>
          </p:cNvSpPr>
          <p:nvPr>
            <p:ph type="body" sz="quarter" idx="10"/>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0" tIns="46416" rIns="92830" bIns="46416" anchor="b"/>
          <a:lstStyle/>
          <a:p>
            <a:pPr algn="r" defTabSz="927100"/>
            <a:fld id="{BD6200B4-2E8D-4532-A80D-FA4F0E1C8D16}" type="slidenum">
              <a:rPr lang="en-US" sz="1300"/>
              <a:pPr algn="r" defTabSz="927100"/>
              <a:t>14</a:t>
            </a:fld>
            <a:endParaRPr lang="en-US" sz="1300" dirty="0"/>
          </a:p>
        </p:txBody>
      </p:sp>
      <p:sp>
        <p:nvSpPr>
          <p:cNvPr id="4198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0" tIns="46416" rIns="92830" bIns="46416" anchor="b"/>
          <a:lstStyle/>
          <a:p>
            <a:pPr algn="r" defTabSz="928688"/>
            <a:fld id="{4036E33E-788E-4BDA-8344-983E61BDE26F}" type="slidenum">
              <a:rPr lang="en-US" sz="1300"/>
              <a:pPr algn="r" defTabSz="928688"/>
              <a:t>14</a:t>
            </a:fld>
            <a:endParaRPr lang="en-US" sz="1300" dirty="0"/>
          </a:p>
        </p:txBody>
      </p:sp>
      <p:sp>
        <p:nvSpPr>
          <p:cNvPr id="41989" name="Rectangle 2"/>
          <p:cNvSpPr>
            <a:spLocks noGrp="1" noRot="1" noChangeAspect="1" noChangeArrowheads="1" noTextEdit="1"/>
          </p:cNvSpPr>
          <p:nvPr>
            <p:ph type="sldImg"/>
          </p:nvPr>
        </p:nvSpPr>
        <p:spPr>
          <a:ln/>
        </p:spPr>
      </p:sp>
      <p:sp>
        <p:nvSpPr>
          <p:cNvPr id="7" name="Notes Placeholder 6"/>
          <p:cNvSpPr>
            <a:spLocks noGrp="1"/>
          </p:cNvSpPr>
          <p:nvPr>
            <p:ph type="body" sz="quarter" idx="10"/>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0" tIns="46416" rIns="92830" bIns="46416" anchor="b"/>
          <a:lstStyle/>
          <a:p>
            <a:pPr algn="r" defTabSz="927100"/>
            <a:fld id="{355F3BAD-84D6-48FD-86A0-4B1DF5D70529}" type="slidenum">
              <a:rPr lang="en-US" sz="1300"/>
              <a:pPr algn="r" defTabSz="927100"/>
              <a:t>15</a:t>
            </a:fld>
            <a:endParaRPr lang="en-US" sz="1300" dirty="0"/>
          </a:p>
        </p:txBody>
      </p:sp>
      <p:sp>
        <p:nvSpPr>
          <p:cNvPr id="43012" name="Rectangle 2"/>
          <p:cNvSpPr>
            <a:spLocks noGrp="1" noRot="1" noChangeAspect="1" noChangeArrowheads="1" noTextEdit="1"/>
          </p:cNvSpPr>
          <p:nvPr>
            <p:ph type="sldImg"/>
          </p:nvPr>
        </p:nvSpPr>
        <p:spPr>
          <a:ln/>
        </p:spPr>
      </p:sp>
      <p:sp>
        <p:nvSpPr>
          <p:cNvPr id="6" name="Notes Placeholder 5"/>
          <p:cNvSpPr>
            <a:spLocks noGrp="1"/>
          </p:cNvSpPr>
          <p:nvPr>
            <p:ph type="body" sz="quarter" idx="10"/>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0" tIns="46416" rIns="92830" bIns="46416" anchor="b"/>
          <a:lstStyle/>
          <a:p>
            <a:pPr algn="r" defTabSz="927100"/>
            <a:fld id="{158BD4FD-1AC5-4FB3-8F8C-1FB2E6B3F493}" type="slidenum">
              <a:rPr lang="en-US" sz="1300"/>
              <a:pPr algn="r" defTabSz="927100"/>
              <a:t>17</a:t>
            </a:fld>
            <a:endParaRPr lang="en-US" sz="1300" dirty="0"/>
          </a:p>
        </p:txBody>
      </p:sp>
      <p:sp>
        <p:nvSpPr>
          <p:cNvPr id="45060" name="Rectangle 2"/>
          <p:cNvSpPr>
            <a:spLocks noGrp="1" noRot="1" noChangeAspect="1" noChangeArrowheads="1" noTextEdit="1"/>
          </p:cNvSpPr>
          <p:nvPr>
            <p:ph type="sldImg"/>
          </p:nvPr>
        </p:nvSpPr>
        <p:spPr>
          <a:ln/>
        </p:spPr>
      </p:sp>
      <p:sp>
        <p:nvSpPr>
          <p:cNvPr id="6" name="Notes Placeholder 5"/>
          <p:cNvSpPr>
            <a:spLocks noGrp="1"/>
          </p:cNvSpPr>
          <p:nvPr>
            <p:ph type="body" sz="quarter" idx="10"/>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0" tIns="46416" rIns="92830" bIns="46416" anchor="b"/>
          <a:lstStyle/>
          <a:p>
            <a:pPr algn="r" defTabSz="927100"/>
            <a:fld id="{5FE71733-40FF-4C7F-91B5-45C891EFB50F}" type="slidenum">
              <a:rPr lang="en-US" sz="1300"/>
              <a:pPr algn="r" defTabSz="927100"/>
              <a:t>18</a:t>
            </a:fld>
            <a:endParaRPr lang="en-US" sz="1300" dirty="0"/>
          </a:p>
        </p:txBody>
      </p:sp>
      <p:sp>
        <p:nvSpPr>
          <p:cNvPr id="4608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0" tIns="46416" rIns="92830" bIns="46416" anchor="b"/>
          <a:lstStyle/>
          <a:p>
            <a:pPr algn="r" defTabSz="928688"/>
            <a:fld id="{E4D465E1-AF33-4B23-B0BF-F42CA8EA864C}" type="slidenum">
              <a:rPr lang="en-US" sz="1300"/>
              <a:pPr algn="r" defTabSz="928688"/>
              <a:t>18</a:t>
            </a:fld>
            <a:endParaRPr lang="en-US" sz="1300" dirty="0"/>
          </a:p>
        </p:txBody>
      </p:sp>
      <p:sp>
        <p:nvSpPr>
          <p:cNvPr id="46085" name="Rectangle 2"/>
          <p:cNvSpPr>
            <a:spLocks noGrp="1" noRot="1" noChangeAspect="1" noChangeArrowheads="1" noTextEdit="1"/>
          </p:cNvSpPr>
          <p:nvPr>
            <p:ph type="sldImg"/>
          </p:nvPr>
        </p:nvSpPr>
        <p:spPr>
          <a:ln/>
        </p:spPr>
      </p:sp>
      <p:sp>
        <p:nvSpPr>
          <p:cNvPr id="7" name="Notes Placeholder 6"/>
          <p:cNvSpPr>
            <a:spLocks noGrp="1"/>
          </p:cNvSpPr>
          <p:nvPr>
            <p:ph type="body" sz="quarter" idx="10"/>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0" tIns="46416" rIns="92830" bIns="46416" anchor="b"/>
          <a:lstStyle/>
          <a:p>
            <a:pPr algn="r" defTabSz="927100"/>
            <a:fld id="{5D0F534D-40CD-4832-9B5B-417EFA325FF6}" type="slidenum">
              <a:rPr lang="en-US" sz="1300"/>
              <a:pPr algn="r" defTabSz="927100"/>
              <a:t>19</a:t>
            </a:fld>
            <a:endParaRPr lang="en-US" sz="1300" dirty="0"/>
          </a:p>
        </p:txBody>
      </p:sp>
      <p:sp>
        <p:nvSpPr>
          <p:cNvPr id="47108" name="Rectangle 2"/>
          <p:cNvSpPr>
            <a:spLocks noGrp="1" noRot="1" noChangeAspect="1" noChangeArrowheads="1" noTextEdit="1"/>
          </p:cNvSpPr>
          <p:nvPr>
            <p:ph type="sldImg"/>
          </p:nvPr>
        </p:nvSpPr>
        <p:spPr>
          <a:ln/>
        </p:spPr>
      </p:sp>
      <p:sp>
        <p:nvSpPr>
          <p:cNvPr id="6" name="Notes Placeholder 5"/>
          <p:cNvSpPr>
            <a:spLocks noGrp="1"/>
          </p:cNvSpPr>
          <p:nvPr>
            <p:ph type="body" sz="quarter" idx="10"/>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0" tIns="46416" rIns="92830" bIns="46416" anchor="b"/>
          <a:lstStyle/>
          <a:p>
            <a:pPr algn="r" defTabSz="927100"/>
            <a:fld id="{D3A75B73-943A-42E3-9849-54B2A463ED12}" type="slidenum">
              <a:rPr lang="en-US" sz="1300"/>
              <a:pPr algn="r" defTabSz="927100"/>
              <a:t>2</a:t>
            </a:fld>
            <a:endParaRPr lang="en-US" sz="1300" dirty="0"/>
          </a:p>
        </p:txBody>
      </p:sp>
      <p:sp>
        <p:nvSpPr>
          <p:cNvPr id="3174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21" tIns="46412" rIns="92821" bIns="46412" anchor="b"/>
          <a:lstStyle/>
          <a:p>
            <a:pPr algn="r" defTabSz="927100"/>
            <a:fld id="{65052492-E3E5-4E5E-B49F-915647CC9E86}" type="slidenum">
              <a:rPr lang="en-US" sz="1300"/>
              <a:pPr algn="r" defTabSz="927100"/>
              <a:t>2</a:t>
            </a:fld>
            <a:endParaRPr lang="en-US" sz="1300" dirty="0"/>
          </a:p>
        </p:txBody>
      </p:sp>
      <p:sp>
        <p:nvSpPr>
          <p:cNvPr id="31749"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21" tIns="46412" rIns="92821" bIns="46412" anchor="b"/>
          <a:lstStyle/>
          <a:p>
            <a:pPr algn="r" defTabSz="927100"/>
            <a:fld id="{EAC4DCF2-CC00-4D09-B00D-890DEF5C4C3E}" type="slidenum">
              <a:rPr lang="en-US" sz="1300"/>
              <a:pPr algn="r" defTabSz="927100"/>
              <a:t>2</a:t>
            </a:fld>
            <a:endParaRPr lang="en-US" sz="1300" dirty="0"/>
          </a:p>
        </p:txBody>
      </p:sp>
      <p:sp>
        <p:nvSpPr>
          <p:cNvPr id="31750" name="Rectangle 2"/>
          <p:cNvSpPr>
            <a:spLocks noGrp="1" noRot="1" noChangeAspect="1" noChangeArrowheads="1" noTextEdit="1"/>
          </p:cNvSpPr>
          <p:nvPr>
            <p:ph type="sldImg"/>
          </p:nvPr>
        </p:nvSpPr>
        <p:spPr>
          <a:ln/>
        </p:spPr>
      </p:sp>
      <p:sp>
        <p:nvSpPr>
          <p:cNvPr id="8" name="Notes Placeholder 7"/>
          <p:cNvSpPr>
            <a:spLocks noGrp="1"/>
          </p:cNvSpPr>
          <p:nvPr>
            <p:ph type="body" sz="quarter" idx="10"/>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0" tIns="46416" rIns="92830" bIns="46416" anchor="b"/>
          <a:lstStyle/>
          <a:p>
            <a:pPr algn="r" defTabSz="927100"/>
            <a:fld id="{96B24695-E875-4A8F-95BE-169A203BC982}" type="slidenum">
              <a:rPr lang="en-US" sz="1300"/>
              <a:pPr algn="r" defTabSz="927100"/>
              <a:t>20</a:t>
            </a:fld>
            <a:endParaRPr lang="en-US" sz="1300" dirty="0"/>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6" name="Slide Number Placeholder 3"/>
          <p:cNvSpPr>
            <a:spLocks noGrp="1"/>
          </p:cNvSpPr>
          <p:nvPr>
            <p:ph type="sldNum" sz="quarter" idx="5"/>
          </p:nvPr>
        </p:nvSpPr>
        <p:spPr>
          <a:noFill/>
        </p:spPr>
        <p:txBody>
          <a:bodyPr/>
          <a:lstStyle/>
          <a:p>
            <a:fld id="{FF491C6A-C7C6-45CD-873C-585D9160F01A}" type="slidenum">
              <a:rPr lang="en-US" smtClean="0"/>
              <a:pPr/>
              <a:t>21</a:t>
            </a:fld>
            <a:endParaRPr lang="en-US" dirty="0" smtClean="0"/>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23</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24</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0" tIns="46416" rIns="92830" bIns="46416" anchor="b"/>
          <a:lstStyle/>
          <a:p>
            <a:pPr algn="r" defTabSz="927100"/>
            <a:fld id="{41EB1AC5-1B29-4878-ACF9-C375B04275CB}" type="slidenum">
              <a:rPr lang="en-US" sz="1300"/>
              <a:pPr algn="r" defTabSz="927100"/>
              <a:t>3</a:t>
            </a:fld>
            <a:endParaRPr lang="en-US" sz="1300" dirty="0"/>
          </a:p>
        </p:txBody>
      </p:sp>
      <p:sp>
        <p:nvSpPr>
          <p:cNvPr id="3277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21" tIns="46412" rIns="92821" bIns="46412" anchor="b"/>
          <a:lstStyle/>
          <a:p>
            <a:pPr algn="r" defTabSz="927100"/>
            <a:fld id="{CD52AFAE-6BBC-4F70-A9A0-479E8FECCE1D}" type="slidenum">
              <a:rPr lang="en-US" sz="1300"/>
              <a:pPr algn="r" defTabSz="927100"/>
              <a:t>3</a:t>
            </a:fld>
            <a:endParaRPr lang="en-US" sz="1300" dirty="0"/>
          </a:p>
        </p:txBody>
      </p:sp>
      <p:sp>
        <p:nvSpPr>
          <p:cNvPr id="32773"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21" tIns="46412" rIns="92821" bIns="46412" anchor="b"/>
          <a:lstStyle/>
          <a:p>
            <a:pPr algn="r" defTabSz="927100"/>
            <a:fld id="{E6606442-68B6-4D20-AB17-21FCB3C62775}" type="slidenum">
              <a:rPr lang="en-US" sz="1300"/>
              <a:pPr algn="r" defTabSz="927100"/>
              <a:t>3</a:t>
            </a:fld>
            <a:endParaRPr lang="en-US" sz="1300" dirty="0"/>
          </a:p>
        </p:txBody>
      </p:sp>
      <p:sp>
        <p:nvSpPr>
          <p:cNvPr id="32774" name="Rectangle 2"/>
          <p:cNvSpPr>
            <a:spLocks noGrp="1" noRot="1" noChangeAspect="1" noChangeArrowheads="1" noTextEdit="1"/>
          </p:cNvSpPr>
          <p:nvPr>
            <p:ph type="sldImg"/>
          </p:nvPr>
        </p:nvSpPr>
        <p:spPr>
          <a:ln/>
        </p:spPr>
      </p:sp>
      <p:sp>
        <p:nvSpPr>
          <p:cNvPr id="8" name="Notes Placeholder 7"/>
          <p:cNvSpPr>
            <a:spLocks noGrp="1"/>
          </p:cNvSpPr>
          <p:nvPr>
            <p:ph type="body" sz="quarter" idx="10"/>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0" tIns="46416" rIns="92830" bIns="46416" anchor="b"/>
          <a:lstStyle/>
          <a:p>
            <a:pPr algn="r" defTabSz="927100"/>
            <a:fld id="{04A69052-2C60-438A-8275-1E52AF5E6DEE}" type="slidenum">
              <a:rPr lang="en-US" sz="1300"/>
              <a:pPr algn="r" defTabSz="927100"/>
              <a:t>4</a:t>
            </a:fld>
            <a:endParaRPr lang="en-US" sz="1300" dirty="0"/>
          </a:p>
        </p:txBody>
      </p:sp>
      <p:sp>
        <p:nvSpPr>
          <p:cNvPr id="3379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21" tIns="46412" rIns="92821" bIns="46412" anchor="b"/>
          <a:lstStyle/>
          <a:p>
            <a:pPr algn="r" defTabSz="927100"/>
            <a:fld id="{C1532E3B-99BE-472E-83A8-40C97ED7F04F}" type="slidenum">
              <a:rPr lang="en-US" sz="1300"/>
              <a:pPr algn="r" defTabSz="927100"/>
              <a:t>4</a:t>
            </a:fld>
            <a:endParaRPr lang="en-US" sz="1300" dirty="0"/>
          </a:p>
        </p:txBody>
      </p:sp>
      <p:sp>
        <p:nvSpPr>
          <p:cNvPr id="33797" name="Rectangle 2"/>
          <p:cNvSpPr>
            <a:spLocks noGrp="1" noRot="1" noChangeAspect="1" noChangeArrowheads="1" noTextEdit="1"/>
          </p:cNvSpPr>
          <p:nvPr>
            <p:ph type="sldImg"/>
          </p:nvPr>
        </p:nvSpPr>
        <p:spPr>
          <a:ln/>
        </p:spPr>
      </p:sp>
      <p:sp>
        <p:nvSpPr>
          <p:cNvPr id="7" name="Notes Placeholder 6"/>
          <p:cNvSpPr>
            <a:spLocks noGrp="1"/>
          </p:cNvSpPr>
          <p:nvPr>
            <p:ph type="body" sz="quarter" idx="10"/>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0" tIns="46416" rIns="92830" bIns="46416" anchor="b"/>
          <a:lstStyle/>
          <a:p>
            <a:pPr algn="r" defTabSz="927100"/>
            <a:fld id="{408F5E1B-51C4-4A8B-B42E-7562CEEC3C66}" type="slidenum">
              <a:rPr lang="en-US" sz="1300"/>
              <a:pPr algn="r" defTabSz="927100"/>
              <a:t>5</a:t>
            </a:fld>
            <a:endParaRPr lang="en-US" sz="1300" dirty="0"/>
          </a:p>
        </p:txBody>
      </p:sp>
      <p:sp>
        <p:nvSpPr>
          <p:cNvPr id="3482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21" tIns="46412" rIns="92821" bIns="46412" anchor="b"/>
          <a:lstStyle/>
          <a:p>
            <a:pPr algn="r" defTabSz="927100"/>
            <a:fld id="{806F9543-7EF8-4CD9-A672-06FBFABA1616}" type="slidenum">
              <a:rPr lang="en-US" sz="1300"/>
              <a:pPr algn="r" defTabSz="927100"/>
              <a:t>5</a:t>
            </a:fld>
            <a:endParaRPr lang="en-US" sz="1300" dirty="0"/>
          </a:p>
        </p:txBody>
      </p:sp>
      <p:sp>
        <p:nvSpPr>
          <p:cNvPr id="34821"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21" tIns="46412" rIns="92821" bIns="46412" anchor="b"/>
          <a:lstStyle/>
          <a:p>
            <a:pPr algn="r" defTabSz="927100"/>
            <a:fld id="{F8F259D5-A145-4F5E-A5F5-59A99B695444}" type="slidenum">
              <a:rPr lang="en-US" sz="1300"/>
              <a:pPr algn="r" defTabSz="927100"/>
              <a:t>5</a:t>
            </a:fld>
            <a:endParaRPr lang="en-US" sz="1300" dirty="0"/>
          </a:p>
        </p:txBody>
      </p:sp>
      <p:sp>
        <p:nvSpPr>
          <p:cNvPr id="34822" name="Rectangle 2"/>
          <p:cNvSpPr>
            <a:spLocks noGrp="1" noRot="1" noChangeAspect="1" noChangeArrowheads="1" noTextEdit="1"/>
          </p:cNvSpPr>
          <p:nvPr>
            <p:ph type="sldImg"/>
          </p:nvPr>
        </p:nvSpPr>
        <p:spPr>
          <a:ln/>
        </p:spPr>
      </p:sp>
      <p:sp>
        <p:nvSpPr>
          <p:cNvPr id="8" name="Notes Placeholder 7"/>
          <p:cNvSpPr>
            <a:spLocks noGrp="1"/>
          </p:cNvSpPr>
          <p:nvPr>
            <p:ph type="body" sz="quarter" idx="10"/>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0" tIns="46416" rIns="92830" bIns="46416" anchor="b"/>
          <a:lstStyle/>
          <a:p>
            <a:pPr algn="r" defTabSz="927100"/>
            <a:fld id="{580AABCA-6F64-4330-906E-8D46719FDA7F}" type="slidenum">
              <a:rPr lang="en-US" sz="1300"/>
              <a:pPr algn="r" defTabSz="927100"/>
              <a:t>6</a:t>
            </a:fld>
            <a:endParaRPr lang="en-US" sz="1300" dirty="0"/>
          </a:p>
        </p:txBody>
      </p:sp>
      <p:sp>
        <p:nvSpPr>
          <p:cNvPr id="35844" name="Rectangle 2"/>
          <p:cNvSpPr>
            <a:spLocks noGrp="1" noRot="1" noChangeAspect="1" noChangeArrowheads="1" noTextEdit="1"/>
          </p:cNvSpPr>
          <p:nvPr>
            <p:ph type="sldImg"/>
          </p:nvPr>
        </p:nvSpPr>
        <p:spPr>
          <a:ln/>
        </p:spPr>
      </p:sp>
      <p:sp>
        <p:nvSpPr>
          <p:cNvPr id="6" name="Notes Placeholder 5"/>
          <p:cNvSpPr>
            <a:spLocks noGrp="1"/>
          </p:cNvSpPr>
          <p:nvPr>
            <p:ph type="body" sz="quarter" idx="10"/>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BB1A69E4-9583-47B4-9603-4AA16E3BDD8A}" type="datetime1">
              <a:rPr lang="en-US" smtClean="0"/>
              <a:pPr>
                <a:defRPr/>
              </a:pPr>
              <a:t>6/7/2013</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820AE4AE-2121-4CA2-984A-5A29869BCE5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67FF19E-BD97-41DC-B13E-69FA934B63F1}" type="datetime1">
              <a:rPr lang="en-US" smtClean="0"/>
              <a:pPr>
                <a:defRPr/>
              </a:pPr>
              <a:t>6/7/2013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8B01B0-821A-4D7A-9D44-0C8FA4AE35C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C35426BE-FCE4-49D9-BD6D-656A238497BF}" type="datetime1">
              <a:rPr lang="en-US" smtClean="0"/>
              <a:pPr>
                <a:defRPr/>
              </a:pPr>
              <a:t>6/7/2013</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733ABBC8-2CE2-4ABC-8C51-C0242FE760E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9D621EC5-69F5-45A1-A09B-41BF0CD8F54C}" type="datetime1">
              <a:rPr lang="en-US" smtClean="0"/>
              <a:pPr>
                <a:defRPr/>
              </a:pPr>
              <a:t>6/7/2013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44CB8F90-84C5-4541-8194-2C75F6E6518C}" type="slidenum">
              <a:rPr lang="en-US" smtClean="0"/>
              <a:pPr>
                <a:defRPr/>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B08FD170-6EC7-4716-91A3-FD220AB9FDEC}" type="datetime1">
              <a:rPr lang="en-US" smtClean="0"/>
              <a:pPr>
                <a:defRPr/>
              </a:pPr>
              <a:t>6/7/2013</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4A6AEB5B-0A4A-4AFB-A785-D188F3CC229C}" type="slidenum">
              <a:rPr lang="en-US" smtClean="0"/>
              <a:pPr>
                <a:defRPr/>
              </a:pPr>
              <a:t>‹#›</a:t>
            </a:fld>
            <a:endParaRPr lang="en-US" dirty="0"/>
          </a:p>
        </p:txBody>
      </p:sp>
      <p:sp>
        <p:nvSpPr>
          <p:cNvPr id="14" name="Footer Placeholder 13"/>
          <p:cNvSpPr>
            <a:spLocks noGrp="1"/>
          </p:cNvSpPr>
          <p:nvPr>
            <p:ph type="ftr" sz="quarter" idx="12"/>
          </p:nvPr>
        </p:nvSpPr>
        <p:spPr/>
        <p:txBody>
          <a:body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FE299F1B-6DA5-4B01-86FA-6BC332F6E6E4}" type="datetime1">
              <a:rPr lang="en-US" smtClean="0"/>
              <a:pPr>
                <a:defRPr/>
              </a:pPr>
              <a:t>6/7/2013</a:t>
            </a:fld>
            <a:endParaRPr lang="en-US" dirty="0"/>
          </a:p>
        </p:txBody>
      </p:sp>
      <p:sp>
        <p:nvSpPr>
          <p:cNvPr id="10" name="Slide Number Placeholder 9"/>
          <p:cNvSpPr>
            <a:spLocks noGrp="1"/>
          </p:cNvSpPr>
          <p:nvPr>
            <p:ph type="sldNum" sz="quarter" idx="16"/>
          </p:nvPr>
        </p:nvSpPr>
        <p:spPr/>
        <p:txBody>
          <a:bodyPr rtlCol="0"/>
          <a:lstStyle/>
          <a:p>
            <a:pPr>
              <a:defRPr/>
            </a:pPr>
            <a:fld id="{2C618C3C-0B22-4469-95C3-8A8910ABDA98}" type="slidenum">
              <a:rPr lang="en-US" smtClean="0"/>
              <a:pPr>
                <a:defRPr/>
              </a:pPr>
              <a:t>‹#›</a:t>
            </a:fld>
            <a:endParaRPr lang="en-US" dirty="0"/>
          </a:p>
        </p:txBody>
      </p:sp>
      <p:sp>
        <p:nvSpPr>
          <p:cNvPr id="12" name="Footer Placeholder 11"/>
          <p:cNvSpPr>
            <a:spLocks noGrp="1"/>
          </p:cNvSpPr>
          <p:nvPr>
            <p:ph type="ftr" sz="quarter" idx="17"/>
          </p:nvPr>
        </p:nvSpPr>
        <p:spPr/>
        <p:txBody>
          <a:bodyPr rtlCol="0"/>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D90244A8-374A-4364-AE76-62E267AA4154}" type="datetime1">
              <a:rPr lang="en-US" smtClean="0"/>
              <a:pPr>
                <a:defRPr/>
              </a:pPr>
              <a:t>6/7/2013</a:t>
            </a:fld>
            <a:endParaRPr lang="en-US" dirty="0"/>
          </a:p>
        </p:txBody>
      </p:sp>
      <p:sp>
        <p:nvSpPr>
          <p:cNvPr id="12" name="Slide Number Placeholder 11"/>
          <p:cNvSpPr>
            <a:spLocks noGrp="1"/>
          </p:cNvSpPr>
          <p:nvPr>
            <p:ph type="sldNum" sz="quarter" idx="16"/>
          </p:nvPr>
        </p:nvSpPr>
        <p:spPr/>
        <p:txBody>
          <a:bodyPr rtlCol="0"/>
          <a:lstStyle/>
          <a:p>
            <a:pPr>
              <a:defRPr/>
            </a:pPr>
            <a:fld id="{EE738749-5691-4228-8195-B1EF2B5812EC}" type="slidenum">
              <a:rPr lang="en-US" smtClean="0"/>
              <a:pPr>
                <a:defRPr/>
              </a:pPr>
              <a:t>‹#›</a:t>
            </a:fld>
            <a:endParaRPr lang="en-US" dirty="0"/>
          </a:p>
        </p:txBody>
      </p:sp>
      <p:sp>
        <p:nvSpPr>
          <p:cNvPr id="14" name="Footer Placeholder 13"/>
          <p:cNvSpPr>
            <a:spLocks noGrp="1"/>
          </p:cNvSpPr>
          <p:nvPr>
            <p:ph type="ftr" sz="quarter" idx="17"/>
          </p:nvPr>
        </p:nvSpPr>
        <p:spPr/>
        <p:txBody>
          <a:bodyPr rtlCol="0"/>
          <a:lstStyle/>
          <a:p>
            <a:pPr>
              <a:defRPr/>
            </a:pP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DED17962-3CEE-428A-9B7A-82746804009F}" type="datetime1">
              <a:rPr lang="en-US" smtClean="0"/>
              <a:pPr>
                <a:defRPr/>
              </a:pPr>
              <a:t>6/7/2013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07DF7024-4F72-4BDB-800D-961D19C5032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C49B7F8-DE08-4771-9252-44E106E42334}" type="datetime1">
              <a:rPr lang="en-US" smtClean="0"/>
              <a:pPr>
                <a:defRPr/>
              </a:pPr>
              <a:t>6/7/2013</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498DFE3-72A8-4BE5-A801-122BEDB2868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DDBCF7A9-C196-4AAE-AB79-9F9D5B58D4ED}" type="datetime1">
              <a:rPr lang="en-US" smtClean="0"/>
              <a:pPr>
                <a:defRPr/>
              </a:pPr>
              <a:t>6/7/2013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FE2EA5D2-8DEE-4284-BB17-F526517FA402}" type="slidenum">
              <a:rPr lang="en-US" smtClean="0"/>
              <a:pPr>
                <a:defRPr/>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pPr>
              <a:defRPr/>
            </a:pPr>
            <a:fld id="{941ED80D-52E7-4D6D-93F0-995D77C5471C}" type="datetime1">
              <a:rPr lang="en-US" smtClean="0"/>
              <a:pPr>
                <a:defRPr/>
              </a:pPr>
              <a:t>6/7/2013</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BD1E0610-C803-40D9-8DC9-31B844A375B9}" type="slidenum">
              <a:rPr lang="en-US" smtClean="0"/>
              <a:pPr>
                <a:defRPr/>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52BB1BE0-15AD-4E87-B787-AB2CD08DB8AF}" type="datetime1">
              <a:rPr lang="en-US" smtClean="0"/>
              <a:pPr>
                <a:defRPr/>
              </a:pPr>
              <a:t>6/7/2013</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D36E55AB-3DF2-40C2-8243-27424CB032F1}" type="slidenum">
              <a:rPr lang="en-US" smtClean="0"/>
              <a:pPr>
                <a:defRPr/>
              </a:pPr>
              <a:t>‹#›</a:t>
            </a:fld>
            <a:endParaRPr lang="en-US" dirty="0"/>
          </a:p>
        </p:txBody>
      </p:sp>
      <p:pic>
        <p:nvPicPr>
          <p:cNvPr id="10" name="Picture 5" descr="CJCC Final Logo CMYK.jpg"/>
          <p:cNvPicPr>
            <a:picLocks noChangeAspect="1"/>
          </p:cNvPicPr>
          <p:nvPr/>
        </p:nvPicPr>
        <p:blipFill>
          <a:blip r:embed="rId13" cstate="print"/>
          <a:srcRect/>
          <a:stretch>
            <a:fillRect/>
          </a:stretch>
        </p:blipFill>
        <p:spPr bwMode="auto">
          <a:xfrm>
            <a:off x="0" y="5499100"/>
            <a:ext cx="1295400" cy="1295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ourtreports@cjcc.ga.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mailto:Aisha.Ford@cjcc.ga.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Ursula.Kelley@cjcc.ga.gov"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cjcc.georgia.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gaaccountabilitycourts.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jcc.georgia.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Grp="1"/>
          </p:cNvSpPr>
          <p:nvPr>
            <p:ph type="ctrTitle"/>
          </p:nvPr>
        </p:nvSpPr>
        <p:spPr>
          <a:xfrm>
            <a:off x="685800" y="1600200"/>
            <a:ext cx="7772400" cy="1447800"/>
          </a:xfrm>
        </p:spPr>
        <p:txBody>
          <a:bodyPr>
            <a:normAutofit fontScale="90000"/>
          </a:bodyPr>
          <a:lstStyle/>
          <a:p>
            <a:pPr algn="r"/>
            <a:r>
              <a:rPr lang="en-US" sz="4000" dirty="0" smtClean="0">
                <a:solidFill>
                  <a:schemeClr val="tx1"/>
                </a:solidFill>
              </a:rPr>
              <a:t>2014 </a:t>
            </a:r>
            <a:br>
              <a:rPr lang="en-US" sz="4000" dirty="0" smtClean="0">
                <a:solidFill>
                  <a:schemeClr val="tx1"/>
                </a:solidFill>
              </a:rPr>
            </a:br>
            <a:r>
              <a:rPr lang="en-US" sz="4000" dirty="0" smtClean="0">
                <a:solidFill>
                  <a:schemeClr val="tx1"/>
                </a:solidFill>
              </a:rPr>
              <a:t>Accountability Court Grant</a:t>
            </a:r>
            <a:br>
              <a:rPr lang="en-US" sz="4000" dirty="0" smtClean="0">
                <a:solidFill>
                  <a:schemeClr val="tx1"/>
                </a:solidFill>
              </a:rPr>
            </a:br>
            <a:r>
              <a:rPr lang="en-US" sz="4000" dirty="0" smtClean="0">
                <a:solidFill>
                  <a:schemeClr val="tx1"/>
                </a:solidFill>
              </a:rPr>
              <a:t>Subgrantee Workshop </a:t>
            </a:r>
            <a:endParaRPr lang="en-US" sz="4000" dirty="0" smtClean="0"/>
          </a:p>
        </p:txBody>
      </p:sp>
      <p:sp>
        <p:nvSpPr>
          <p:cNvPr id="9219" name="Rectangle 5"/>
          <p:cNvSpPr>
            <a:spLocks noGrp="1" noChangeArrowheads="1"/>
          </p:cNvSpPr>
          <p:nvPr>
            <p:ph type="subTitle" idx="1"/>
          </p:nvPr>
        </p:nvSpPr>
        <p:spPr>
          <a:xfrm>
            <a:off x="1905000" y="3886200"/>
            <a:ext cx="6400800" cy="1752600"/>
          </a:xfrm>
        </p:spPr>
        <p:txBody>
          <a:bodyPr anchor="b"/>
          <a:lstStyle/>
          <a:p>
            <a:pPr marR="0" eaLnBrk="1" hangingPunct="1">
              <a:buFont typeface="Wingdings" pitchFamily="2" charset="2"/>
              <a:buNone/>
              <a:defRPr/>
            </a:pPr>
            <a:r>
              <a:rPr lang="en-US" dirty="0" smtClean="0">
                <a:solidFill>
                  <a:schemeClr val="tx2"/>
                </a:solidFill>
                <a:latin typeface="+mj-lt"/>
              </a:rPr>
              <a:t>May 29,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628650"/>
            <a:ext cx="8077200" cy="590550"/>
          </a:xfrm>
        </p:spPr>
        <p:txBody>
          <a:bodyPr>
            <a:noAutofit/>
          </a:bodyPr>
          <a:lstStyle/>
          <a:p>
            <a:pPr eaLnBrk="1" hangingPunct="1"/>
            <a:r>
              <a:rPr lang="en-US" dirty="0" smtClean="0"/>
              <a:t>Accepting your Award (cont.)</a:t>
            </a:r>
          </a:p>
        </p:txBody>
      </p:sp>
      <p:sp>
        <p:nvSpPr>
          <p:cNvPr id="13315" name="Content Placeholder 2"/>
          <p:cNvSpPr>
            <a:spLocks noGrp="1"/>
          </p:cNvSpPr>
          <p:nvPr>
            <p:ph sz="quarter" idx="1"/>
          </p:nvPr>
        </p:nvSpPr>
        <p:spPr>
          <a:xfrm>
            <a:off x="457200" y="1752600"/>
            <a:ext cx="8382000" cy="4800600"/>
          </a:xfrm>
        </p:spPr>
        <p:txBody>
          <a:bodyPr/>
          <a:lstStyle/>
          <a:p>
            <a:pPr eaLnBrk="1" hangingPunct="1"/>
            <a:r>
              <a:rPr lang="en-US" dirty="0" smtClean="0"/>
              <a:t>Documents in award packet to complete:</a:t>
            </a:r>
          </a:p>
          <a:p>
            <a:pPr lvl="1" eaLnBrk="1" hangingPunct="1"/>
            <a:r>
              <a:rPr lang="en-US" dirty="0" smtClean="0"/>
              <a:t>Special Conditions</a:t>
            </a:r>
          </a:p>
          <a:p>
            <a:pPr lvl="1" eaLnBrk="1" hangingPunct="1"/>
            <a:r>
              <a:rPr lang="en-US" dirty="0" smtClean="0"/>
              <a:t>Reimbursement selection form – quarterly</a:t>
            </a:r>
          </a:p>
          <a:p>
            <a:pPr lvl="1" eaLnBrk="1" hangingPunct="1"/>
            <a:r>
              <a:rPr lang="en-US" dirty="0" smtClean="0"/>
              <a:t>Subgrant Adjustment Request (SAR) #1 </a:t>
            </a:r>
          </a:p>
          <a:p>
            <a:pPr lvl="1" eaLnBrk="1" hangingPunct="1"/>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Grp="1" noChangeAspect="1" noChangeArrowheads="1"/>
          </p:cNvPicPr>
          <p:nvPr>
            <p:ph sz="quarter" idx="1"/>
          </p:nvPr>
        </p:nvPicPr>
        <p:blipFill>
          <a:blip r:embed="rId3" cstate="print"/>
          <a:srcRect/>
          <a:stretch>
            <a:fillRect/>
          </a:stretch>
        </p:blipFill>
        <p:spPr>
          <a:xfrm>
            <a:off x="1812925" y="0"/>
            <a:ext cx="4892675" cy="68580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28600"/>
            <a:ext cx="8455152" cy="990600"/>
          </a:xfrm>
        </p:spPr>
        <p:txBody>
          <a:bodyPr>
            <a:noAutofit/>
          </a:bodyPr>
          <a:lstStyle/>
          <a:p>
            <a:pPr eaLnBrk="1" hangingPunct="1"/>
            <a:r>
              <a:rPr lang="en-US" dirty="0" smtClean="0"/>
              <a:t>Subgrant Adjustment Requests (SAR)</a:t>
            </a:r>
          </a:p>
        </p:txBody>
      </p:sp>
      <p:sp>
        <p:nvSpPr>
          <p:cNvPr id="15363" name="Rectangle 3"/>
          <p:cNvSpPr>
            <a:spLocks noGrp="1" noChangeArrowheads="1"/>
          </p:cNvSpPr>
          <p:nvPr>
            <p:ph sz="quarter" idx="1"/>
          </p:nvPr>
        </p:nvSpPr>
        <p:spPr/>
        <p:txBody>
          <a:bodyPr/>
          <a:lstStyle/>
          <a:p>
            <a:pPr eaLnBrk="1" hangingPunct="1"/>
            <a:r>
              <a:rPr lang="en-US" sz="2800" dirty="0" smtClean="0"/>
              <a:t>Submit SAR #1 with your Award Package </a:t>
            </a:r>
          </a:p>
          <a:p>
            <a:pPr eaLnBrk="1" hangingPunct="1"/>
            <a:endParaRPr lang="en-US" sz="2800" dirty="0" smtClean="0"/>
          </a:p>
          <a:p>
            <a:pPr eaLnBrk="1" hangingPunct="1"/>
            <a:r>
              <a:rPr lang="en-US" sz="2800" dirty="0" smtClean="0"/>
              <a:t>Submit a formal request when requesting revisions for the following:</a:t>
            </a:r>
          </a:p>
          <a:p>
            <a:pPr lvl="1" eaLnBrk="1" hangingPunct="1"/>
            <a:r>
              <a:rPr lang="en-US" dirty="0" smtClean="0"/>
              <a:t>Budget Adjustment</a:t>
            </a:r>
          </a:p>
          <a:p>
            <a:pPr lvl="1" eaLnBrk="1" hangingPunct="1"/>
            <a:r>
              <a:rPr lang="en-US" dirty="0" smtClean="0"/>
              <a:t>Project Officials/Addresses</a:t>
            </a:r>
          </a:p>
          <a:p>
            <a:pPr lvl="1" eaLnBrk="1" hangingPunct="1"/>
            <a:r>
              <a:rPr lang="en-US" dirty="0" smtClean="0"/>
              <a:t>Project Personnel</a:t>
            </a:r>
          </a:p>
          <a:p>
            <a:pPr lvl="1" eaLnBrk="1" hangingPunct="1"/>
            <a:r>
              <a:rPr lang="en-US" dirty="0" smtClean="0"/>
              <a:t>Goals and Objectives</a:t>
            </a:r>
          </a:p>
          <a:p>
            <a:pPr lvl="1" eaLnBrk="1" hangingPunct="1">
              <a:buFontTx/>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81000" y="381000"/>
            <a:ext cx="4191000" cy="60198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648200" y="381000"/>
            <a:ext cx="4191000" cy="5943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hangingPunct="1">
              <a:defRPr/>
            </a:pPr>
            <a:r>
              <a:rPr lang="en-US" dirty="0" smtClean="0"/>
              <a:t>Request for Reimbursements - Requirements</a:t>
            </a:r>
          </a:p>
        </p:txBody>
      </p:sp>
      <p:sp>
        <p:nvSpPr>
          <p:cNvPr id="16387" name="Rectangle 3"/>
          <p:cNvSpPr>
            <a:spLocks noGrp="1" noChangeArrowheads="1"/>
          </p:cNvSpPr>
          <p:nvPr>
            <p:ph sz="quarter" idx="1"/>
          </p:nvPr>
        </p:nvSpPr>
        <p:spPr>
          <a:xfrm>
            <a:off x="612648" y="1752600"/>
            <a:ext cx="8153400" cy="4343400"/>
          </a:xfrm>
        </p:spPr>
        <p:txBody>
          <a:bodyPr/>
          <a:lstStyle/>
          <a:p>
            <a:r>
              <a:rPr lang="en-US" dirty="0" smtClean="0"/>
              <a:t>Schedule for Submitting Reimbursements:</a:t>
            </a:r>
          </a:p>
          <a:p>
            <a:pPr lvl="1"/>
            <a:r>
              <a:rPr lang="en-US" dirty="0" smtClean="0"/>
              <a:t>Quarterly - due 15 days after end of quarter</a:t>
            </a:r>
          </a:p>
          <a:p>
            <a:pPr eaLnBrk="1" hangingPunct="1">
              <a:buFont typeface="Wingdings" pitchFamily="2" charset="2"/>
              <a:buNone/>
            </a:pPr>
            <a:endParaRPr lang="en-US" dirty="0" smtClean="0"/>
          </a:p>
          <a:p>
            <a:pPr eaLnBrk="1" hangingPunct="1">
              <a:buFont typeface="Wingdings" pitchFamily="2" charset="2"/>
              <a:buNone/>
            </a:pPr>
            <a:r>
              <a:rPr lang="en-US" dirty="0" smtClean="0"/>
              <a:t> </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pic>
        <p:nvPicPr>
          <p:cNvPr id="16388" name="Picture 4" descr="BD04914_"/>
          <p:cNvPicPr>
            <a:picLocks noChangeAspect="1" noChangeArrowheads="1"/>
          </p:cNvPicPr>
          <p:nvPr/>
        </p:nvPicPr>
        <p:blipFill>
          <a:blip r:embed="rId3" cstate="print"/>
          <a:srcRect/>
          <a:stretch>
            <a:fillRect/>
          </a:stretch>
        </p:blipFill>
        <p:spPr bwMode="auto">
          <a:xfrm>
            <a:off x="6096000" y="5257800"/>
            <a:ext cx="30480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sz="quarter" idx="4294967295"/>
          </p:nvPr>
        </p:nvSpPr>
        <p:spPr>
          <a:xfrm>
            <a:off x="609600" y="1981200"/>
            <a:ext cx="8077200" cy="2286000"/>
          </a:xfrm>
        </p:spPr>
        <p:txBody>
          <a:bodyPr>
            <a:normAutofit/>
          </a:bodyPr>
          <a:lstStyle/>
          <a:p>
            <a:pPr algn="ctr" eaLnBrk="1" hangingPunct="1">
              <a:buClr>
                <a:srgbClr val="8CADAE"/>
              </a:buClr>
              <a:buFont typeface="Wingdings" pitchFamily="2" charset="2"/>
              <a:buNone/>
              <a:defRPr/>
            </a:pPr>
            <a:r>
              <a:rPr lang="en-US" sz="4800" b="1" i="1" dirty="0" smtClean="0">
                <a:effectLst>
                  <a:outerShdw blurRad="38100" dist="38100" dir="2700000" algn="tl">
                    <a:srgbClr val="C0C0C0"/>
                  </a:outerShdw>
                </a:effectLst>
              </a:rPr>
              <a:t>If it’s not listed in your approved budget, you cannot claim it!</a:t>
            </a:r>
          </a:p>
          <a:p>
            <a:pPr algn="ctr" eaLnBrk="1" hangingPunct="1">
              <a:buClr>
                <a:srgbClr val="8CADAE"/>
              </a:buClr>
              <a:buFont typeface="Wingdings" pitchFamily="2" charset="2"/>
              <a:buNone/>
              <a:defRPr/>
            </a:pPr>
            <a:endParaRPr lang="en-US" sz="3600" b="1" i="1" dirty="0" smtClean="0">
              <a:effectLst>
                <a:outerShdw blurRad="38100" dist="38100" dir="2700000" algn="tl">
                  <a:srgbClr val="C0C0C0"/>
                </a:outerShdw>
              </a:effectLst>
            </a:endParaRPr>
          </a:p>
          <a:p>
            <a:pPr algn="ctr" eaLnBrk="1" hangingPunct="1">
              <a:buClr>
                <a:srgbClr val="8CADAE"/>
              </a:buClr>
              <a:buFont typeface="Wingdings" pitchFamily="2" charset="2"/>
              <a:buNone/>
              <a:defRPr/>
            </a:pPr>
            <a:endParaRPr lang="en-US" sz="3600" b="1" i="1" dirty="0" smtClean="0">
              <a:effectLst>
                <a:outerShdw blurRad="38100" dist="38100" dir="2700000" algn="tl">
                  <a:srgbClr val="C0C0C0"/>
                </a:outerShdw>
              </a:effectLst>
            </a:endParaRPr>
          </a:p>
          <a:p>
            <a:pPr algn="ctr" eaLnBrk="1" hangingPunct="1">
              <a:buClr>
                <a:srgbClr val="8CADAE"/>
              </a:buClr>
              <a:buFont typeface="Wingdings" pitchFamily="2" charset="2"/>
              <a:buNone/>
              <a:defRPr/>
            </a:pPr>
            <a:endParaRPr lang="en-US" sz="4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Grp="1" noChangeAspect="1" noChangeArrowheads="1"/>
          </p:cNvPicPr>
          <p:nvPr>
            <p:ph sz="quarter" idx="1"/>
          </p:nvPr>
        </p:nvPicPr>
        <p:blipFill>
          <a:blip r:embed="rId3" cstate="print"/>
          <a:srcRect/>
          <a:stretch>
            <a:fillRect/>
          </a:stretch>
        </p:blipFill>
        <p:spPr>
          <a:xfrm>
            <a:off x="1603375" y="0"/>
            <a:ext cx="5483225" cy="685800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defRPr/>
            </a:pPr>
            <a:r>
              <a:rPr lang="en-US" dirty="0" smtClean="0"/>
              <a:t>Subgrant Expenditure Report [SER]</a:t>
            </a:r>
          </a:p>
        </p:txBody>
      </p:sp>
      <p:sp>
        <p:nvSpPr>
          <p:cNvPr id="19459" name="Rectangle 3"/>
          <p:cNvSpPr>
            <a:spLocks noGrp="1" noChangeArrowheads="1"/>
          </p:cNvSpPr>
          <p:nvPr>
            <p:ph sz="quarter" idx="1"/>
          </p:nvPr>
        </p:nvSpPr>
        <p:spPr/>
        <p:txBody>
          <a:bodyPr>
            <a:normAutofit/>
          </a:bodyPr>
          <a:lstStyle/>
          <a:p>
            <a:pPr algn="just" eaLnBrk="1" hangingPunct="1">
              <a:lnSpc>
                <a:spcPct val="80000"/>
              </a:lnSpc>
              <a:buClr>
                <a:srgbClr val="8CADAE"/>
              </a:buClr>
            </a:pPr>
            <a:endParaRPr lang="en-US" sz="2600" dirty="0" smtClean="0"/>
          </a:p>
          <a:p>
            <a:pPr algn="just" eaLnBrk="1" hangingPunct="1">
              <a:lnSpc>
                <a:spcPct val="80000"/>
              </a:lnSpc>
              <a:buClr>
                <a:srgbClr val="8CADAE"/>
              </a:buClr>
            </a:pPr>
            <a:r>
              <a:rPr lang="en-US" sz="2600" dirty="0" smtClean="0"/>
              <a:t>All grant related expenses incurred for the month must be listed on this form to obtain reimbursement!</a:t>
            </a:r>
          </a:p>
          <a:p>
            <a:pPr algn="just" eaLnBrk="1" hangingPunct="1">
              <a:lnSpc>
                <a:spcPct val="80000"/>
              </a:lnSpc>
              <a:buClr>
                <a:srgbClr val="8CADAE"/>
              </a:buClr>
            </a:pPr>
            <a:r>
              <a:rPr lang="en-US" sz="2600" dirty="0" smtClean="0"/>
              <a:t>Expenses must be incurred during the grant period</a:t>
            </a:r>
          </a:p>
          <a:p>
            <a:pPr algn="just" eaLnBrk="1" hangingPunct="1">
              <a:lnSpc>
                <a:spcPct val="80000"/>
              </a:lnSpc>
              <a:buClr>
                <a:srgbClr val="8CADAE"/>
              </a:buClr>
            </a:pPr>
            <a:r>
              <a:rPr lang="en-US" sz="2600" dirty="0" smtClean="0"/>
              <a:t>Form must be signed by authorized official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hangingPunct="1"/>
            <a:r>
              <a:rPr lang="en-US" dirty="0" smtClean="0"/>
              <a:t>Tips for Successfully Submitting Your Request</a:t>
            </a:r>
          </a:p>
        </p:txBody>
      </p:sp>
      <p:sp>
        <p:nvSpPr>
          <p:cNvPr id="20483" name="Rectangle 3"/>
          <p:cNvSpPr>
            <a:spLocks noGrp="1" noChangeArrowheads="1"/>
          </p:cNvSpPr>
          <p:nvPr>
            <p:ph sz="quarter" idx="1"/>
          </p:nvPr>
        </p:nvSpPr>
        <p:spPr/>
        <p:txBody>
          <a:bodyPr/>
          <a:lstStyle/>
          <a:p>
            <a:pPr algn="just" eaLnBrk="1" hangingPunct="1"/>
            <a:r>
              <a:rPr lang="en-US" sz="2600" dirty="0" smtClean="0"/>
              <a:t>Submit the following with each request:</a:t>
            </a:r>
          </a:p>
          <a:p>
            <a:pPr lvl="1" algn="just" eaLnBrk="1" hangingPunct="1"/>
            <a:r>
              <a:rPr lang="en-US" sz="2200" b="1" dirty="0" smtClean="0"/>
              <a:t>Subgrant Expenditure Report/Request for Funds Form</a:t>
            </a:r>
            <a:r>
              <a:rPr lang="en-US" sz="2200" dirty="0" smtClean="0"/>
              <a:t> – (turnaround document) signed by authorized official /designee</a:t>
            </a:r>
          </a:p>
          <a:p>
            <a:pPr lvl="1" algn="just" eaLnBrk="1" hangingPunct="1"/>
            <a:r>
              <a:rPr lang="en-US" sz="2200" b="1" dirty="0" smtClean="0"/>
              <a:t>Supporting documents</a:t>
            </a:r>
            <a:r>
              <a:rPr lang="en-US" sz="2200" dirty="0" smtClean="0"/>
              <a:t> (if applicable)</a:t>
            </a:r>
          </a:p>
          <a:p>
            <a:pPr lvl="2" algn="just" eaLnBrk="1" hangingPunct="1"/>
            <a:r>
              <a:rPr lang="en-US" sz="2000" dirty="0" smtClean="0"/>
              <a:t>Purchase Orders</a:t>
            </a:r>
          </a:p>
          <a:p>
            <a:pPr lvl="2" algn="just" eaLnBrk="1" hangingPunct="1"/>
            <a:r>
              <a:rPr lang="en-US" sz="2000" dirty="0" smtClean="0"/>
              <a:t>Invoices</a:t>
            </a:r>
          </a:p>
          <a:p>
            <a:pPr lvl="2" algn="just" eaLnBrk="1" hangingPunct="1"/>
            <a:r>
              <a:rPr lang="en-US" sz="2000" dirty="0" smtClean="0"/>
              <a:t>Proof of Payment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Why is My Reimbursement Check Less Than I Requested?</a:t>
            </a:r>
          </a:p>
        </p:txBody>
      </p:sp>
      <p:sp>
        <p:nvSpPr>
          <p:cNvPr id="21507" name="Rectangle 3"/>
          <p:cNvSpPr>
            <a:spLocks noGrp="1" noChangeArrowheads="1"/>
          </p:cNvSpPr>
          <p:nvPr>
            <p:ph sz="quarter" idx="1"/>
          </p:nvPr>
        </p:nvSpPr>
        <p:spPr>
          <a:xfrm>
            <a:off x="609600" y="1676400"/>
            <a:ext cx="8153400" cy="4495800"/>
          </a:xfrm>
        </p:spPr>
        <p:txBody>
          <a:bodyPr/>
          <a:lstStyle/>
          <a:p>
            <a:pPr eaLnBrk="1" hangingPunct="1"/>
            <a:r>
              <a:rPr lang="en-US" dirty="0" smtClean="0"/>
              <a:t>Mathematical Errors</a:t>
            </a:r>
          </a:p>
          <a:p>
            <a:pPr eaLnBrk="1" hangingPunct="1"/>
            <a:r>
              <a:rPr lang="en-US" dirty="0" smtClean="0"/>
              <a:t>Not Signed by Authorized Official or Designee</a:t>
            </a:r>
          </a:p>
          <a:p>
            <a:pPr eaLnBrk="1" hangingPunct="1"/>
            <a:r>
              <a:rPr lang="en-US" dirty="0" smtClean="0"/>
              <a:t>Expenses outside of grant period</a:t>
            </a:r>
          </a:p>
          <a:p>
            <a:pPr eaLnBrk="1" hangingPunct="1"/>
            <a:r>
              <a:rPr lang="en-US" dirty="0" smtClean="0"/>
              <a:t>Expenditures submitted not on approved grant budget</a:t>
            </a:r>
          </a:p>
          <a:p>
            <a:pPr eaLnBrk="1" hangingPunct="1"/>
            <a:r>
              <a:rPr lang="en-US" dirty="0" smtClean="0"/>
              <a:t>Lack of supporting documentation</a:t>
            </a:r>
          </a:p>
        </p:txBody>
      </p:sp>
      <p:pic>
        <p:nvPicPr>
          <p:cNvPr id="21508" name="Picture 4" descr="BS00608_"/>
          <p:cNvPicPr>
            <a:picLocks noChangeAspect="1" noChangeArrowheads="1"/>
          </p:cNvPicPr>
          <p:nvPr/>
        </p:nvPicPr>
        <p:blipFill>
          <a:blip r:embed="rId3" cstate="print"/>
          <a:srcRect/>
          <a:stretch>
            <a:fillRect/>
          </a:stretch>
        </p:blipFill>
        <p:spPr bwMode="auto">
          <a:xfrm>
            <a:off x="7086600" y="4042212"/>
            <a:ext cx="1524000" cy="163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dirty="0" smtClean="0">
                <a:solidFill>
                  <a:schemeClr val="tx1"/>
                </a:solidFill>
              </a:rPr>
              <a:t>Workshop Agenda</a:t>
            </a:r>
          </a:p>
        </p:txBody>
      </p:sp>
      <p:sp>
        <p:nvSpPr>
          <p:cNvPr id="6147" name="Rectangle 3"/>
          <p:cNvSpPr>
            <a:spLocks noGrp="1" noChangeArrowheads="1"/>
          </p:cNvSpPr>
          <p:nvPr>
            <p:ph sz="quarter" idx="1"/>
          </p:nvPr>
        </p:nvSpPr>
        <p:spPr>
          <a:xfrm>
            <a:off x="762000" y="1600200"/>
            <a:ext cx="8004048" cy="4495800"/>
          </a:xfrm>
        </p:spPr>
        <p:txBody>
          <a:bodyPr>
            <a:normAutofit/>
          </a:bodyPr>
          <a:lstStyle/>
          <a:p>
            <a:pPr>
              <a:defRPr/>
            </a:pPr>
            <a:r>
              <a:rPr lang="en-US" sz="2400" b="1" dirty="0" smtClean="0"/>
              <a:t>Welcome &amp; Logistics</a:t>
            </a:r>
          </a:p>
          <a:p>
            <a:pPr>
              <a:defRPr/>
            </a:pPr>
            <a:r>
              <a:rPr lang="en-US" sz="2400" b="1" dirty="0" smtClean="0"/>
              <a:t>Section I</a:t>
            </a:r>
          </a:p>
          <a:p>
            <a:pPr lvl="1">
              <a:defRPr/>
            </a:pPr>
            <a:r>
              <a:rPr lang="en-US" sz="1900" dirty="0" smtClean="0"/>
              <a:t>Award Packet Activation</a:t>
            </a:r>
          </a:p>
          <a:p>
            <a:pPr lvl="1">
              <a:defRPr/>
            </a:pPr>
            <a:r>
              <a:rPr lang="en-US" sz="1900" dirty="0" smtClean="0"/>
              <a:t>Subgrant Adjustment Reports </a:t>
            </a:r>
          </a:p>
          <a:p>
            <a:pPr lvl="1">
              <a:defRPr/>
            </a:pPr>
            <a:r>
              <a:rPr lang="en-US" sz="1900" dirty="0" smtClean="0"/>
              <a:t>Subgrant Expenditure Requests </a:t>
            </a:r>
            <a:r>
              <a:rPr lang="en-US" sz="1700" dirty="0" smtClean="0"/>
              <a:t>		</a:t>
            </a:r>
          </a:p>
          <a:p>
            <a:pPr>
              <a:defRPr/>
            </a:pPr>
            <a:r>
              <a:rPr lang="en-US" sz="2400" b="1" dirty="0" smtClean="0"/>
              <a:t>Section II</a:t>
            </a:r>
          </a:p>
          <a:p>
            <a:pPr marL="320040" lvl="1" indent="0">
              <a:defRPr/>
            </a:pPr>
            <a:r>
              <a:rPr lang="en-US" sz="1700" dirty="0" smtClean="0"/>
              <a:t>   </a:t>
            </a:r>
            <a:r>
              <a:rPr lang="en-US" sz="1900" dirty="0" smtClean="0"/>
              <a:t>Quarterly Reports</a:t>
            </a:r>
          </a:p>
          <a:p>
            <a:pPr marL="0" indent="0">
              <a:defRPr/>
            </a:pPr>
            <a:r>
              <a:rPr lang="en-US" sz="2200" dirty="0" smtClean="0"/>
              <a:t>  </a:t>
            </a:r>
            <a:r>
              <a:rPr lang="en-US" sz="2400" b="1" dirty="0" smtClean="0"/>
              <a:t>Section III </a:t>
            </a:r>
          </a:p>
          <a:p>
            <a:pPr marL="320040" lvl="1" indent="0">
              <a:defRPr/>
            </a:pPr>
            <a:r>
              <a:rPr lang="en-US" sz="1900" dirty="0" smtClean="0"/>
              <a:t>  Training and Travel Reimbursements </a:t>
            </a:r>
          </a:p>
          <a:p>
            <a:pPr marL="0" indent="0" algn="ctr" eaLnBrk="1" hangingPunct="1">
              <a:buFont typeface="Wingdings" pitchFamily="2" charset="2"/>
              <a:buNone/>
              <a:defRPr/>
            </a:pPr>
            <a:r>
              <a:rPr lang="en-US" sz="2000" dirty="0" smtClean="0"/>
              <a:t>				</a:t>
            </a:r>
          </a:p>
        </p:txBody>
      </p:sp>
      <p:pic>
        <p:nvPicPr>
          <p:cNvPr id="4" name="Picture 5" descr="CJCC Final Logo CMYK.jpg"/>
          <p:cNvPicPr>
            <a:picLocks noChangeAspect="1"/>
          </p:cNvPicPr>
          <p:nvPr/>
        </p:nvPicPr>
        <p:blipFill>
          <a:blip r:embed="rId3" cstate="print"/>
          <a:srcRect/>
          <a:stretch>
            <a:fillRect/>
          </a:stretch>
        </p:blipFill>
        <p:spPr bwMode="auto">
          <a:xfrm>
            <a:off x="0" y="5486400"/>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938213" y="1425575"/>
            <a:ext cx="7772400" cy="1143000"/>
          </a:xfrm>
          <a:prstGeom prst="rect">
            <a:avLst/>
          </a:prstGeom>
          <a:noFill/>
          <a:ln w="9525">
            <a:noFill/>
            <a:miter lim="800000"/>
            <a:headEnd/>
            <a:tailEnd/>
          </a:ln>
        </p:spPr>
        <p:txBody>
          <a:bodyPr anchor="ctr"/>
          <a:lstStyle/>
          <a:p>
            <a:pPr algn="ctr">
              <a:lnSpc>
                <a:spcPct val="90000"/>
              </a:lnSpc>
            </a:pPr>
            <a:endParaRPr lang="en-US" sz="3600" b="1" dirty="0">
              <a:latin typeface="Arial" charset="0"/>
            </a:endParaRPr>
          </a:p>
        </p:txBody>
      </p:sp>
      <p:sp>
        <p:nvSpPr>
          <p:cNvPr id="6" name="Title 5"/>
          <p:cNvSpPr>
            <a:spLocks noGrp="1"/>
          </p:cNvSpPr>
          <p:nvPr>
            <p:ph type="title"/>
          </p:nvPr>
        </p:nvSpPr>
        <p:spPr/>
        <p:txBody>
          <a:bodyPr/>
          <a:lstStyle/>
          <a:p>
            <a:r>
              <a:rPr lang="en-US" dirty="0" smtClean="0"/>
              <a:t>Section II – Reporting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457200" y="277813"/>
            <a:ext cx="8229600" cy="1398587"/>
          </a:xfrm>
        </p:spPr>
        <p:txBody>
          <a:bodyPr>
            <a:normAutofit/>
          </a:bodyPr>
          <a:lstStyle/>
          <a:p>
            <a:pPr eaLnBrk="1" hangingPunct="1"/>
            <a:r>
              <a:rPr lang="en-US" dirty="0" smtClean="0"/>
              <a:t>Why Report to CJCC?</a:t>
            </a:r>
          </a:p>
        </p:txBody>
      </p:sp>
      <p:sp>
        <p:nvSpPr>
          <p:cNvPr id="23555" name="Rectangle 3"/>
          <p:cNvSpPr>
            <a:spLocks noGrp="1"/>
          </p:cNvSpPr>
          <p:nvPr>
            <p:ph sz="quarter" idx="1"/>
          </p:nvPr>
        </p:nvSpPr>
        <p:spPr>
          <a:xfrm>
            <a:off x="457200" y="1219200"/>
            <a:ext cx="8686800" cy="4191000"/>
          </a:xfrm>
        </p:spPr>
        <p:txBody>
          <a:bodyPr>
            <a:normAutofit/>
          </a:bodyPr>
          <a:lstStyle/>
          <a:p>
            <a:pPr algn="just" eaLnBrk="1" hangingPunct="1"/>
            <a:endParaRPr lang="en-US" sz="2800" dirty="0" smtClean="0">
              <a:latin typeface="Calibri" pitchFamily="34" charset="0"/>
              <a:cs typeface="Times New Roman" pitchFamily="18" charset="0"/>
            </a:endParaRPr>
          </a:p>
          <a:p>
            <a:pPr algn="just" eaLnBrk="1" hangingPunct="1"/>
            <a:r>
              <a:rPr lang="en-US" dirty="0" smtClean="0">
                <a:cs typeface="Times New Roman" pitchFamily="18" charset="0"/>
              </a:rPr>
              <a:t>Required by the Accountability Court Funding Committee (*see special conditions)</a:t>
            </a:r>
          </a:p>
          <a:p>
            <a:pPr algn="just" eaLnBrk="1" hangingPunct="1"/>
            <a:r>
              <a:rPr lang="en-US" dirty="0" smtClean="0">
                <a:cs typeface="Times New Roman" pitchFamily="18" charset="0"/>
              </a:rPr>
              <a:t>Assure adherence with Judicial Council standards </a:t>
            </a:r>
          </a:p>
          <a:p>
            <a:pPr algn="just" eaLnBrk="1" hangingPunct="1"/>
            <a:r>
              <a:rPr lang="en-US" dirty="0" smtClean="0">
                <a:cs typeface="Times New Roman" pitchFamily="18" charset="0"/>
              </a:rPr>
              <a:t>End results:</a:t>
            </a:r>
          </a:p>
          <a:p>
            <a:pPr lvl="1" algn="just" eaLnBrk="1" hangingPunct="1"/>
            <a:r>
              <a:rPr lang="en-US" sz="2600" dirty="0" smtClean="0">
                <a:cs typeface="Times New Roman" pitchFamily="18" charset="0"/>
              </a:rPr>
              <a:t>Assess project performance</a:t>
            </a:r>
          </a:p>
          <a:p>
            <a:pPr lvl="1" algn="just" eaLnBrk="1" hangingPunct="1"/>
            <a:r>
              <a:rPr lang="en-US" sz="2600" dirty="0" smtClean="0">
                <a:cs typeface="Times New Roman" pitchFamily="18" charset="0"/>
              </a:rPr>
              <a:t>Provide appropriate technical assistance</a:t>
            </a:r>
          </a:p>
          <a:p>
            <a:pPr lvl="1" algn="just" eaLnBrk="1" hangingPunct="1"/>
            <a:r>
              <a:rPr lang="en-US" sz="2600" dirty="0" smtClean="0">
                <a:cs typeface="Times New Roman" pitchFamily="18" charset="0"/>
              </a:rPr>
              <a:t>Justify continued funding</a:t>
            </a:r>
          </a:p>
          <a:p>
            <a:pPr lvl="1" algn="just" eaLnBrk="1" hangingPunct="1">
              <a:buClr>
                <a:srgbClr val="FF9900"/>
              </a:buClr>
              <a:buFont typeface="Wingdings" pitchFamily="2" charset="2"/>
              <a:buNone/>
            </a:pPr>
            <a:endParaRPr lang="en-US" dirty="0" smtClean="0">
              <a:latin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Output Report</a:t>
            </a:r>
            <a:endParaRPr lang="en-US" dirty="0"/>
          </a:p>
        </p:txBody>
      </p:sp>
      <p:sp>
        <p:nvSpPr>
          <p:cNvPr id="4" name="Content Placeholder 3"/>
          <p:cNvSpPr>
            <a:spLocks noGrp="1"/>
          </p:cNvSpPr>
          <p:nvPr>
            <p:ph sz="quarter" idx="1"/>
          </p:nvPr>
        </p:nvSpPr>
        <p:spPr/>
        <p:txBody>
          <a:bodyPr/>
          <a:lstStyle/>
          <a:p>
            <a:r>
              <a:rPr lang="en-US" dirty="0" smtClean="0"/>
              <a:t>Submitted monthly with your SER</a:t>
            </a:r>
          </a:p>
          <a:p>
            <a:pPr lvl="1"/>
            <a:r>
              <a:rPr lang="en-US" dirty="0" smtClean="0"/>
              <a:t>Currently many courts already submitting SID &amp; Offender information reports</a:t>
            </a:r>
          </a:p>
          <a:p>
            <a:pPr lvl="1"/>
            <a:r>
              <a:rPr lang="en-US" dirty="0" smtClean="0"/>
              <a:t>Standardizes the way these are submitted</a:t>
            </a:r>
          </a:p>
          <a:p>
            <a:r>
              <a:rPr lang="en-US" dirty="0" smtClean="0"/>
              <a:t>Output report alerts CJCC about court’s activity and number of offenders served</a:t>
            </a:r>
          </a:p>
          <a:p>
            <a:r>
              <a:rPr lang="en-US" dirty="0" smtClean="0"/>
              <a:t>Ensures grant dollars are going to operational courts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Output Report</a:t>
            </a:r>
            <a:endParaRPr lang="en-US" dirty="0"/>
          </a:p>
        </p:txBody>
      </p:sp>
      <p:pic>
        <p:nvPicPr>
          <p:cNvPr id="3077" name="Picture 5"/>
          <p:cNvPicPr>
            <a:picLocks noChangeAspect="1" noChangeArrowheads="1"/>
          </p:cNvPicPr>
          <p:nvPr/>
        </p:nvPicPr>
        <p:blipFill>
          <a:blip r:embed="rId3" cstate="print"/>
          <a:srcRect/>
          <a:stretch>
            <a:fillRect/>
          </a:stretch>
        </p:blipFill>
        <p:spPr bwMode="auto">
          <a:xfrm>
            <a:off x="1371600" y="1524000"/>
            <a:ext cx="7591425" cy="484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Output Report</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304800" y="1524000"/>
            <a:ext cx="8696325" cy="3886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Court Output Reports</a:t>
            </a:r>
            <a:endParaRPr lang="en-US" dirty="0"/>
          </a:p>
        </p:txBody>
      </p:sp>
      <p:sp>
        <p:nvSpPr>
          <p:cNvPr id="3" name="Content Placeholder 2"/>
          <p:cNvSpPr>
            <a:spLocks noGrp="1"/>
          </p:cNvSpPr>
          <p:nvPr>
            <p:ph sz="quarter" idx="1"/>
          </p:nvPr>
        </p:nvSpPr>
        <p:spPr>
          <a:xfrm>
            <a:off x="612648" y="1600200"/>
            <a:ext cx="8302752" cy="4495800"/>
          </a:xfrm>
        </p:spPr>
        <p:txBody>
          <a:bodyPr>
            <a:normAutofit fontScale="92500"/>
          </a:bodyPr>
          <a:lstStyle/>
          <a:p>
            <a:r>
              <a:rPr lang="en-US" dirty="0" smtClean="0"/>
              <a:t>Please email to </a:t>
            </a:r>
            <a:r>
              <a:rPr lang="en-US" dirty="0" smtClean="0">
                <a:hlinkClick r:id="rId3"/>
              </a:rPr>
              <a:t>courtreports@cjcc.ga.gov</a:t>
            </a:r>
            <a:r>
              <a:rPr lang="en-US" dirty="0" smtClean="0"/>
              <a:t> </a:t>
            </a:r>
          </a:p>
          <a:p>
            <a:pPr lvl="1"/>
            <a:r>
              <a:rPr lang="en-US" dirty="0" smtClean="0"/>
              <a:t>Put grant number in subject line</a:t>
            </a:r>
          </a:p>
          <a:p>
            <a:pPr lvl="1"/>
            <a:r>
              <a:rPr lang="en-US" dirty="0" smtClean="0"/>
              <a:t>Attach Excel Sheet</a:t>
            </a:r>
          </a:p>
          <a:p>
            <a:pPr lvl="2"/>
            <a:r>
              <a:rPr lang="en-US" dirty="0" smtClean="0"/>
              <a:t>Sheet available at cjcc.georgia.gov: Grants&gt;&gt;Forms &amp; Publications&gt;&gt;Expenditure Reporting Forms</a:t>
            </a:r>
          </a:p>
          <a:p>
            <a:r>
              <a:rPr lang="en-US" dirty="0" smtClean="0"/>
              <a:t>Will receive automatic message that email was received</a:t>
            </a:r>
          </a:p>
          <a:p>
            <a:pPr lvl="1"/>
            <a:r>
              <a:rPr lang="en-US" dirty="0" smtClean="0"/>
              <a:t>Print out and include automatic response message with paper SER you send to us</a:t>
            </a:r>
          </a:p>
          <a:p>
            <a:r>
              <a:rPr lang="en-US" dirty="0" smtClean="0"/>
              <a:t>Properly completing form is important! CJCC will not process reimbursement without a completed form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7"/>
          <p:cNvSpPr>
            <a:spLocks noGrp="1" noChangeArrowheads="1"/>
          </p:cNvSpPr>
          <p:nvPr>
            <p:ph type="title"/>
          </p:nvPr>
        </p:nvSpPr>
        <p:spPr/>
        <p:txBody>
          <a:bodyPr>
            <a:normAutofit/>
          </a:bodyPr>
          <a:lstStyle/>
          <a:p>
            <a:r>
              <a:rPr lang="en-US" dirty="0" smtClean="0"/>
              <a:t>Quarterly Reports</a:t>
            </a:r>
          </a:p>
        </p:txBody>
      </p:sp>
      <p:graphicFrame>
        <p:nvGraphicFramePr>
          <p:cNvPr id="5" name="Table 4"/>
          <p:cNvGraphicFramePr>
            <a:graphicFrameLocks noGrp="1"/>
          </p:cNvGraphicFramePr>
          <p:nvPr/>
        </p:nvGraphicFramePr>
        <p:xfrm>
          <a:off x="609600" y="1905000"/>
          <a:ext cx="7772400" cy="2895600"/>
        </p:xfrm>
        <a:graphic>
          <a:graphicData uri="http://schemas.openxmlformats.org/drawingml/2006/table">
            <a:tbl>
              <a:tblPr firstRow="1" bandRow="1">
                <a:tableStyleId>{5C22544A-7EE6-4342-B048-85BDC9FD1C3A}</a:tableStyleId>
              </a:tblPr>
              <a:tblGrid>
                <a:gridCol w="1676400"/>
                <a:gridCol w="3505200"/>
                <a:gridCol w="2590800"/>
              </a:tblGrid>
              <a:tr h="579120">
                <a:tc>
                  <a:txBody>
                    <a:bodyPr/>
                    <a:lstStyle/>
                    <a:p>
                      <a:r>
                        <a:rPr lang="en-US" dirty="0" smtClean="0"/>
                        <a:t>Report</a:t>
                      </a:r>
                      <a:r>
                        <a:rPr lang="en-US" baseline="0" dirty="0" smtClean="0"/>
                        <a:t> Number</a:t>
                      </a:r>
                      <a:endParaRPr lang="en-US" dirty="0"/>
                    </a:p>
                  </a:txBody>
                  <a:tcPr/>
                </a:tc>
                <a:tc>
                  <a:txBody>
                    <a:bodyPr/>
                    <a:lstStyle/>
                    <a:p>
                      <a:pPr algn="r"/>
                      <a:r>
                        <a:rPr lang="en-US" dirty="0" smtClean="0"/>
                        <a:t>Reporting Period</a:t>
                      </a:r>
                      <a:r>
                        <a:rPr lang="en-US" baseline="0" dirty="0" smtClean="0"/>
                        <a:t> </a:t>
                      </a:r>
                      <a:endParaRPr lang="en-US" dirty="0"/>
                    </a:p>
                  </a:txBody>
                  <a:tcPr/>
                </a:tc>
                <a:tc>
                  <a:txBody>
                    <a:bodyPr/>
                    <a:lstStyle/>
                    <a:p>
                      <a:pPr algn="r"/>
                      <a:r>
                        <a:rPr lang="en-US" dirty="0" smtClean="0"/>
                        <a:t>Due Date </a:t>
                      </a:r>
                      <a:endParaRPr lang="en-US" dirty="0"/>
                    </a:p>
                  </a:txBody>
                  <a:tcPr/>
                </a:tc>
              </a:tr>
              <a:tr h="579120">
                <a:tc>
                  <a:txBody>
                    <a:bodyPr/>
                    <a:lstStyle/>
                    <a:p>
                      <a:r>
                        <a:rPr lang="en-US" dirty="0" smtClean="0"/>
                        <a:t>1 </a:t>
                      </a:r>
                      <a:endParaRPr lang="en-US" dirty="0"/>
                    </a:p>
                  </a:txBody>
                  <a:tcPr/>
                </a:tc>
                <a:tc>
                  <a:txBody>
                    <a:bodyPr/>
                    <a:lstStyle/>
                    <a:p>
                      <a:pPr algn="r"/>
                      <a:r>
                        <a:rPr lang="en-US" dirty="0" smtClean="0"/>
                        <a:t>July 1 – September</a:t>
                      </a:r>
                      <a:r>
                        <a:rPr lang="en-US" baseline="0" dirty="0" smtClean="0"/>
                        <a:t> 30, 2013</a:t>
                      </a:r>
                      <a:endParaRPr lang="en-US" dirty="0"/>
                    </a:p>
                  </a:txBody>
                  <a:tcPr/>
                </a:tc>
                <a:tc>
                  <a:txBody>
                    <a:bodyPr/>
                    <a:lstStyle/>
                    <a:p>
                      <a:pPr algn="r"/>
                      <a:r>
                        <a:rPr lang="en-US" dirty="0" smtClean="0"/>
                        <a:t>October 15, 2013</a:t>
                      </a:r>
                      <a:r>
                        <a:rPr lang="en-US" baseline="0" dirty="0" smtClean="0"/>
                        <a:t> </a:t>
                      </a:r>
                      <a:endParaRPr lang="en-US" dirty="0"/>
                    </a:p>
                  </a:txBody>
                  <a:tcPr/>
                </a:tc>
              </a:tr>
              <a:tr h="579120">
                <a:tc>
                  <a:txBody>
                    <a:bodyPr/>
                    <a:lstStyle/>
                    <a:p>
                      <a:r>
                        <a:rPr lang="en-US" dirty="0" smtClean="0"/>
                        <a:t>2</a:t>
                      </a:r>
                      <a:endParaRPr lang="en-US" dirty="0"/>
                    </a:p>
                  </a:txBody>
                  <a:tcPr/>
                </a:tc>
                <a:tc>
                  <a:txBody>
                    <a:bodyPr/>
                    <a:lstStyle/>
                    <a:p>
                      <a:pPr algn="r"/>
                      <a:r>
                        <a:rPr lang="en-US" dirty="0" smtClean="0"/>
                        <a:t>October 1 – December 31, 2013</a:t>
                      </a:r>
                      <a:endParaRPr lang="en-US" dirty="0"/>
                    </a:p>
                  </a:txBody>
                  <a:tcPr/>
                </a:tc>
                <a:tc>
                  <a:txBody>
                    <a:bodyPr/>
                    <a:lstStyle/>
                    <a:p>
                      <a:pPr algn="r"/>
                      <a:r>
                        <a:rPr lang="en-US" dirty="0" smtClean="0"/>
                        <a:t>January</a:t>
                      </a:r>
                      <a:r>
                        <a:rPr lang="en-US" baseline="0" dirty="0" smtClean="0"/>
                        <a:t> 15, 2014 </a:t>
                      </a:r>
                      <a:endParaRPr lang="en-US" dirty="0"/>
                    </a:p>
                  </a:txBody>
                  <a:tcPr/>
                </a:tc>
              </a:tr>
              <a:tr h="579120">
                <a:tc>
                  <a:txBody>
                    <a:bodyPr/>
                    <a:lstStyle/>
                    <a:p>
                      <a:r>
                        <a:rPr lang="en-US" dirty="0" smtClean="0"/>
                        <a:t>3 </a:t>
                      </a:r>
                      <a:endParaRPr lang="en-US" dirty="0"/>
                    </a:p>
                  </a:txBody>
                  <a:tcPr/>
                </a:tc>
                <a:tc>
                  <a:txBody>
                    <a:bodyPr/>
                    <a:lstStyle/>
                    <a:p>
                      <a:pPr algn="r"/>
                      <a:r>
                        <a:rPr lang="en-US" dirty="0" smtClean="0"/>
                        <a:t>January</a:t>
                      </a:r>
                      <a:r>
                        <a:rPr lang="en-US" baseline="0" dirty="0" smtClean="0"/>
                        <a:t> 1 – March 31, 2014</a:t>
                      </a:r>
                      <a:endParaRPr lang="en-US" dirty="0"/>
                    </a:p>
                  </a:txBody>
                  <a:tcPr/>
                </a:tc>
                <a:tc>
                  <a:txBody>
                    <a:bodyPr/>
                    <a:lstStyle/>
                    <a:p>
                      <a:pPr algn="r"/>
                      <a:r>
                        <a:rPr lang="en-US" dirty="0" smtClean="0"/>
                        <a:t>April 15, 2014 </a:t>
                      </a:r>
                      <a:endParaRPr lang="en-US" dirty="0"/>
                    </a:p>
                  </a:txBody>
                  <a:tcPr/>
                </a:tc>
              </a:tr>
              <a:tr h="579120">
                <a:tc>
                  <a:txBody>
                    <a:bodyPr/>
                    <a:lstStyle/>
                    <a:p>
                      <a:r>
                        <a:rPr lang="en-US" dirty="0" smtClean="0"/>
                        <a:t>4 </a:t>
                      </a:r>
                      <a:endParaRPr lang="en-US" dirty="0"/>
                    </a:p>
                  </a:txBody>
                  <a:tcPr/>
                </a:tc>
                <a:tc>
                  <a:txBody>
                    <a:bodyPr/>
                    <a:lstStyle/>
                    <a:p>
                      <a:pPr algn="r"/>
                      <a:r>
                        <a:rPr lang="en-US" dirty="0" smtClean="0"/>
                        <a:t>April 1</a:t>
                      </a:r>
                      <a:r>
                        <a:rPr lang="en-US" baseline="0" dirty="0" smtClean="0"/>
                        <a:t> – June 30, 2014</a:t>
                      </a:r>
                      <a:endParaRPr lang="en-US" dirty="0"/>
                    </a:p>
                  </a:txBody>
                  <a:tcPr/>
                </a:tc>
                <a:tc>
                  <a:txBody>
                    <a:bodyPr/>
                    <a:lstStyle/>
                    <a:p>
                      <a:pPr algn="r"/>
                      <a:r>
                        <a:rPr lang="en-US" dirty="0" smtClean="0"/>
                        <a:t>July 15, 2014 </a:t>
                      </a:r>
                      <a:endParaRPr lang="en-US"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Training Travel Reimbursement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Reimbursement Policy Reminders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you, or your staff, attend an Accountability Court funded training please fill out the following forms, which will be provided at the training event:</a:t>
            </a:r>
          </a:p>
          <a:p>
            <a:pPr lvl="1"/>
            <a:r>
              <a:rPr lang="en-US" dirty="0" smtClean="0"/>
              <a:t>Employee Travel Expense Statement</a:t>
            </a:r>
          </a:p>
          <a:p>
            <a:pPr lvl="1"/>
            <a:r>
              <a:rPr lang="en-US" dirty="0" smtClean="0"/>
              <a:t>Personal Vehicle Mileage</a:t>
            </a:r>
          </a:p>
          <a:p>
            <a:pPr lvl="1"/>
            <a:r>
              <a:rPr lang="en-US" dirty="0" smtClean="0"/>
              <a:t>Per Diem Calculator Tool</a:t>
            </a:r>
          </a:p>
          <a:p>
            <a:pPr lvl="1"/>
            <a:r>
              <a:rPr lang="en-US" dirty="0" smtClean="0"/>
              <a:t>W-9 TIN and Certification (if you have not filled one out with the State in the past)</a:t>
            </a:r>
          </a:p>
          <a:p>
            <a:pPr lvl="1"/>
            <a:endParaRPr lang="en-US" dirty="0" smtClean="0"/>
          </a:p>
          <a:p>
            <a:r>
              <a:rPr lang="en-US" dirty="0" smtClean="0"/>
              <a:t>If you, or your staff, have questions about these forms please contact the CJCC Finance Office.</a:t>
            </a:r>
          </a:p>
          <a:p>
            <a:pPr lvl="1"/>
            <a:r>
              <a:rPr lang="en-US" dirty="0" smtClean="0"/>
              <a:t>Shawana Ducksworth – (404) 657-1996</a:t>
            </a:r>
          </a:p>
          <a:p>
            <a:pPr lvl="1"/>
            <a:r>
              <a:rPr lang="en-US" dirty="0" smtClean="0"/>
              <a:t>Nathan Branscome – (404) 657-1997</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Reimbursement Policy Reminders</a:t>
            </a:r>
            <a:endParaRPr lang="en-US" dirty="0"/>
          </a:p>
        </p:txBody>
      </p:sp>
      <p:sp>
        <p:nvSpPr>
          <p:cNvPr id="3" name="Content Placeholder 2"/>
          <p:cNvSpPr>
            <a:spLocks noGrp="1"/>
          </p:cNvSpPr>
          <p:nvPr>
            <p:ph idx="1"/>
          </p:nvPr>
        </p:nvSpPr>
        <p:spPr>
          <a:xfrm>
            <a:off x="612648" y="1600200"/>
            <a:ext cx="8153400" cy="4800600"/>
          </a:xfrm>
        </p:spPr>
        <p:txBody>
          <a:bodyPr>
            <a:normAutofit fontScale="40000" lnSpcReduction="20000"/>
          </a:bodyPr>
          <a:lstStyle/>
          <a:p>
            <a:r>
              <a:rPr lang="en-US" sz="6000" dirty="0" smtClean="0"/>
              <a:t>Please be aware of the following guidelines:</a:t>
            </a:r>
          </a:p>
          <a:p>
            <a:endParaRPr lang="en-US" sz="4200" dirty="0" smtClean="0"/>
          </a:p>
          <a:p>
            <a:pPr lvl="1"/>
            <a:r>
              <a:rPr lang="en-US" sz="4200" dirty="0" smtClean="0"/>
              <a:t>Hotel stay for multi day training is only compensable if attendee lives more than 50 miles away.</a:t>
            </a:r>
          </a:p>
          <a:p>
            <a:pPr lvl="1"/>
            <a:endParaRPr lang="en-US" sz="4200" dirty="0" smtClean="0"/>
          </a:p>
          <a:p>
            <a:pPr lvl="1"/>
            <a:r>
              <a:rPr lang="en-US" sz="4200" dirty="0" smtClean="0"/>
              <a:t>Mileage is calculated based upon place of origin.  If you leave from home then regular commuter miles must be subtracted.</a:t>
            </a:r>
          </a:p>
          <a:p>
            <a:pPr lvl="1"/>
            <a:endParaRPr lang="en-US" sz="4200" dirty="0" smtClean="0"/>
          </a:p>
          <a:p>
            <a:pPr lvl="1"/>
            <a:r>
              <a:rPr lang="en-US" sz="4200" dirty="0" smtClean="0"/>
              <a:t>Meals are compensated on the State Per Diem rate, and provided meals are not reimbursable.</a:t>
            </a:r>
          </a:p>
          <a:p>
            <a:pPr lvl="1"/>
            <a:endParaRPr lang="en-US" sz="4200" dirty="0" smtClean="0"/>
          </a:p>
          <a:p>
            <a:pPr lvl="1"/>
            <a:r>
              <a:rPr lang="en-US" sz="4200" dirty="0" smtClean="0"/>
              <a:t>Only 75% of meal cost on first and last day of training are compensable.  Receipts are not required for meal reimbursement.</a:t>
            </a:r>
          </a:p>
          <a:p>
            <a:pPr lvl="1"/>
            <a:endParaRPr lang="en-US" sz="4200" dirty="0" smtClean="0"/>
          </a:p>
          <a:p>
            <a:pPr lvl="1"/>
            <a:r>
              <a:rPr lang="en-US" sz="4200" dirty="0" smtClean="0"/>
              <a:t>Please make sure to sign all forms and include your Social Security Number or TIN.  If you are a state employee then please also insure that you include your state ID number.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defRPr/>
            </a:pPr>
            <a:r>
              <a:rPr lang="en-US" sz="4500" dirty="0" smtClean="0"/>
              <a:t>Grants and Policy Division</a:t>
            </a:r>
          </a:p>
        </p:txBody>
      </p:sp>
      <p:sp>
        <p:nvSpPr>
          <p:cNvPr id="7171" name="Rectangle 3"/>
          <p:cNvSpPr>
            <a:spLocks noGrp="1" noChangeArrowheads="1"/>
          </p:cNvSpPr>
          <p:nvPr>
            <p:ph sz="quarter" idx="1"/>
          </p:nvPr>
        </p:nvSpPr>
        <p:spPr/>
        <p:txBody>
          <a:bodyPr>
            <a:normAutofit lnSpcReduction="10000"/>
          </a:bodyPr>
          <a:lstStyle/>
          <a:p>
            <a:pPr eaLnBrk="1" hangingPunct="1"/>
            <a:r>
              <a:rPr lang="en-US" sz="2000" dirty="0" smtClean="0"/>
              <a:t>Criminal Justice System Improvement (CJSI)</a:t>
            </a:r>
          </a:p>
          <a:p>
            <a:pPr lvl="1" eaLnBrk="1" hangingPunct="1">
              <a:buClr>
                <a:srgbClr val="FF9900"/>
              </a:buClr>
              <a:buFont typeface="Wingdings" pitchFamily="2" charset="2"/>
              <a:buChar char="Ø"/>
            </a:pPr>
            <a:r>
              <a:rPr lang="en-US" sz="2000" dirty="0" smtClean="0"/>
              <a:t>Financial management</a:t>
            </a:r>
          </a:p>
          <a:p>
            <a:pPr lvl="1" eaLnBrk="1" hangingPunct="1">
              <a:buClr>
                <a:srgbClr val="FF9900"/>
              </a:buClr>
              <a:buFont typeface="Wingdings" pitchFamily="2" charset="2"/>
              <a:buChar char="Ø"/>
            </a:pPr>
            <a:r>
              <a:rPr lang="en-US" sz="2000" dirty="0" smtClean="0"/>
              <a:t>Audit activities</a:t>
            </a:r>
          </a:p>
          <a:p>
            <a:pPr lvl="1" eaLnBrk="1" hangingPunct="1">
              <a:buClr>
                <a:srgbClr val="FF9900"/>
              </a:buClr>
              <a:buFont typeface="Wingdings" pitchFamily="2" charset="2"/>
              <a:buChar char="Ø"/>
            </a:pPr>
            <a:r>
              <a:rPr lang="en-US" sz="2000" dirty="0" smtClean="0"/>
              <a:t>Develops and coordinates processes</a:t>
            </a:r>
          </a:p>
          <a:p>
            <a:pPr lvl="1" eaLnBrk="1" hangingPunct="1">
              <a:buClr>
                <a:srgbClr val="FF9900"/>
              </a:buClr>
              <a:buFont typeface="Wingdings" pitchFamily="2" charset="2"/>
              <a:buChar char="Ø"/>
            </a:pPr>
            <a:r>
              <a:rPr lang="en-US" sz="2000" dirty="0" smtClean="0"/>
              <a:t>Site Visits and subgrantee compliance</a:t>
            </a:r>
          </a:p>
          <a:p>
            <a:pPr eaLnBrk="1" hangingPunct="1"/>
            <a:r>
              <a:rPr lang="en-US" sz="2000" dirty="0" smtClean="0"/>
              <a:t>Planning and Policy</a:t>
            </a:r>
          </a:p>
          <a:p>
            <a:pPr lvl="1" eaLnBrk="1" hangingPunct="1">
              <a:buClr>
                <a:srgbClr val="FF9900"/>
              </a:buClr>
              <a:buFont typeface="Wingdings" pitchFamily="2" charset="2"/>
              <a:buChar char="Ø"/>
            </a:pPr>
            <a:r>
              <a:rPr lang="en-US" sz="2000" dirty="0" smtClean="0"/>
              <a:t>Output &amp; Outcome reporting for grants (subgrantee compliance with programmatic aspects of grants)</a:t>
            </a:r>
          </a:p>
          <a:p>
            <a:pPr lvl="1" eaLnBrk="1" hangingPunct="1">
              <a:buClr>
                <a:srgbClr val="FF9900"/>
              </a:buClr>
              <a:buFont typeface="Wingdings" pitchFamily="2" charset="2"/>
              <a:buChar char="Ø"/>
            </a:pPr>
            <a:r>
              <a:rPr lang="en-US" sz="2000" dirty="0" smtClean="0"/>
              <a:t>Prepares annual programmatic reports, formula and competitive grant applications</a:t>
            </a:r>
          </a:p>
          <a:p>
            <a:pPr lvl="1" eaLnBrk="1" hangingPunct="1">
              <a:buClr>
                <a:srgbClr val="FF9900"/>
              </a:buClr>
              <a:buFont typeface="Wingdings" pitchFamily="2" charset="2"/>
              <a:buChar char="Ø"/>
            </a:pPr>
            <a:r>
              <a:rPr lang="en-US" sz="2000" dirty="0" smtClean="0"/>
              <a:t>Track national best practices, training opportunities, and program models</a:t>
            </a:r>
          </a:p>
          <a:p>
            <a:pPr lvl="1" eaLnBrk="1" hangingPunct="1">
              <a:buClr>
                <a:srgbClr val="FF9900"/>
              </a:buClr>
              <a:buFont typeface="Wingdings" pitchFamily="2" charset="2"/>
              <a:buChar char="Ø"/>
            </a:pPr>
            <a:r>
              <a:rPr lang="en-US" sz="2000" dirty="0" smtClean="0"/>
              <a:t>Help Georgia victim service providers build capacity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Links and Resources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500" dirty="0" smtClean="0"/>
              <a:t>Contact Information</a:t>
            </a:r>
          </a:p>
        </p:txBody>
      </p:sp>
      <p:sp>
        <p:nvSpPr>
          <p:cNvPr id="27651" name="Rectangle 3"/>
          <p:cNvSpPr>
            <a:spLocks noGrp="1" noChangeArrowheads="1"/>
          </p:cNvSpPr>
          <p:nvPr>
            <p:ph sz="quarter" idx="1"/>
          </p:nvPr>
        </p:nvSpPr>
        <p:spPr/>
        <p:txBody>
          <a:bodyPr>
            <a:noAutofit/>
          </a:bodyPr>
          <a:lstStyle/>
          <a:p>
            <a:r>
              <a:rPr lang="en-US" sz="2400" b="1" dirty="0" smtClean="0"/>
              <a:t>Aisha Ford, Program Director</a:t>
            </a:r>
          </a:p>
          <a:p>
            <a:pPr lvl="1"/>
            <a:r>
              <a:rPr lang="en-US" sz="2400" dirty="0" smtClean="0"/>
              <a:t>404-657-2045 Office</a:t>
            </a:r>
          </a:p>
          <a:p>
            <a:pPr lvl="1"/>
            <a:r>
              <a:rPr lang="en-US" sz="2400" dirty="0" smtClean="0"/>
              <a:t>404-657-1957 Fax</a:t>
            </a:r>
          </a:p>
          <a:p>
            <a:pPr lvl="1"/>
            <a:r>
              <a:rPr lang="en-US" sz="2400" dirty="0" smtClean="0">
                <a:hlinkClick r:id="rId3"/>
              </a:rPr>
              <a:t>Aisha.Ford@cjcc.ga.gov</a:t>
            </a:r>
            <a:endParaRPr lang="en-US" sz="2400" dirty="0" smtClean="0"/>
          </a:p>
          <a:p>
            <a:r>
              <a:rPr lang="en-US" sz="2400" b="1" dirty="0" smtClean="0"/>
              <a:t>Ursula Kelley, Grants Specialist</a:t>
            </a:r>
          </a:p>
          <a:p>
            <a:pPr lvl="1"/>
            <a:r>
              <a:rPr lang="en-US" sz="2400" dirty="0" smtClean="0"/>
              <a:t>404-657-1968 Office</a:t>
            </a:r>
          </a:p>
          <a:p>
            <a:pPr lvl="1"/>
            <a:r>
              <a:rPr lang="en-US" sz="2400" dirty="0" smtClean="0"/>
              <a:t>404-657-1957 Fax </a:t>
            </a:r>
          </a:p>
          <a:p>
            <a:pPr lvl="1"/>
            <a:r>
              <a:rPr lang="en-US" sz="2400" dirty="0" smtClean="0">
                <a:hlinkClick r:id="rId4"/>
              </a:rPr>
              <a:t>Ursula.Kelley@cjcc.ga.gov</a:t>
            </a:r>
            <a:endParaRPr lang="en-US" sz="2400" dirty="0" smtClean="0"/>
          </a:p>
          <a:p>
            <a:pPr>
              <a:buNone/>
            </a:pPr>
            <a:endParaRPr lang="en-US" sz="2700" dirty="0" smtClean="0"/>
          </a:p>
          <a:p>
            <a:pPr lvl="1"/>
            <a:endParaRPr lang="en-US" sz="2400" b="1" dirty="0" smtClean="0"/>
          </a:p>
          <a:p>
            <a:pPr lvl="1">
              <a:buFontTx/>
              <a:buNone/>
            </a:pPr>
            <a:endParaRPr lang="en-US" sz="2400" b="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457200" y="533400"/>
            <a:ext cx="8229600" cy="914400"/>
          </a:xfrm>
        </p:spPr>
        <p:txBody>
          <a:bodyPr>
            <a:normAutofit/>
          </a:bodyPr>
          <a:lstStyle/>
          <a:p>
            <a:r>
              <a:rPr lang="en-US" dirty="0" smtClean="0"/>
              <a:t>Helpful Links &amp; Resources</a:t>
            </a:r>
          </a:p>
        </p:txBody>
      </p:sp>
      <p:sp>
        <p:nvSpPr>
          <p:cNvPr id="28675" name="Rectangle 3"/>
          <p:cNvSpPr>
            <a:spLocks noGrp="1"/>
          </p:cNvSpPr>
          <p:nvPr>
            <p:ph sz="quarter" idx="1"/>
          </p:nvPr>
        </p:nvSpPr>
        <p:spPr>
          <a:xfrm>
            <a:off x="457200" y="1828800"/>
            <a:ext cx="8229600" cy="4495800"/>
          </a:xfrm>
        </p:spPr>
        <p:txBody>
          <a:bodyPr>
            <a:normAutofit/>
          </a:bodyPr>
          <a:lstStyle/>
          <a:p>
            <a:pPr>
              <a:lnSpc>
                <a:spcPct val="80000"/>
              </a:lnSpc>
            </a:pPr>
            <a:r>
              <a:rPr lang="en-US" sz="3000" b="1" dirty="0" smtClean="0"/>
              <a:t>Criminal Justice Coordinating Council</a:t>
            </a:r>
          </a:p>
          <a:p>
            <a:pPr>
              <a:lnSpc>
                <a:spcPct val="80000"/>
              </a:lnSpc>
              <a:buFont typeface="Wingdings 2" pitchFamily="18" charset="2"/>
              <a:buNone/>
            </a:pPr>
            <a:r>
              <a:rPr lang="en-US" sz="3000" dirty="0" smtClean="0"/>
              <a:t>	</a:t>
            </a:r>
            <a:r>
              <a:rPr lang="en-US" sz="3000" dirty="0" smtClean="0">
                <a:hlinkClick r:id="rId3"/>
              </a:rPr>
              <a:t>http://cjcc.georgia.gov</a:t>
            </a:r>
            <a:r>
              <a:rPr lang="en-US" sz="3000" dirty="0" smtClean="0"/>
              <a:t>   </a:t>
            </a:r>
          </a:p>
          <a:p>
            <a:pPr>
              <a:lnSpc>
                <a:spcPct val="80000"/>
              </a:lnSpc>
            </a:pPr>
            <a:endParaRPr lang="en-US" sz="3000" dirty="0" smtClean="0"/>
          </a:p>
          <a:p>
            <a:pPr>
              <a:lnSpc>
                <a:spcPct val="80000"/>
              </a:lnSpc>
            </a:pPr>
            <a:r>
              <a:rPr lang="en-US" sz="3000" dirty="0" smtClean="0"/>
              <a:t> </a:t>
            </a:r>
            <a:r>
              <a:rPr lang="en-US" sz="3000" b="1" dirty="0" smtClean="0"/>
              <a:t>Georgia Accountability Courts</a:t>
            </a:r>
          </a:p>
          <a:p>
            <a:pPr>
              <a:lnSpc>
                <a:spcPct val="80000"/>
              </a:lnSpc>
              <a:buFont typeface="Wingdings 2" pitchFamily="18" charset="2"/>
              <a:buNone/>
            </a:pPr>
            <a:r>
              <a:rPr lang="en-US" sz="3000" dirty="0" smtClean="0"/>
              <a:t>	 </a:t>
            </a:r>
            <a:r>
              <a:rPr lang="en-US" sz="3000" dirty="0" smtClean="0">
                <a:hlinkClick r:id="rId4"/>
              </a:rPr>
              <a:t>http://www.gaaccountabilitycourts.org/</a:t>
            </a:r>
            <a:endParaRPr lang="en-US" sz="3000" dirty="0" smtClean="0"/>
          </a:p>
          <a:p>
            <a:pPr>
              <a:lnSpc>
                <a:spcPct val="80000"/>
              </a:lnSpc>
              <a:buFont typeface="Wingdings 2" pitchFamily="18" charset="2"/>
              <a:buNone/>
            </a:pPr>
            <a:endParaRPr lang="en-US" sz="3000" dirty="0" smtClean="0"/>
          </a:p>
          <a:p>
            <a:pPr>
              <a:lnSpc>
                <a:spcPct val="80000"/>
              </a:lnSpc>
              <a:buFont typeface="Wingdings 2" pitchFamily="18" charset="2"/>
              <a:buNone/>
            </a:pPr>
            <a:endParaRPr lang="en-US" sz="3000" dirty="0" smtClean="0"/>
          </a:p>
          <a:p>
            <a:pPr>
              <a:lnSpc>
                <a:spcPct val="80000"/>
              </a:lnSpc>
            </a:pPr>
            <a:endParaRPr lang="en-US" sz="3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spcBef>
                <a:spcPct val="50000"/>
              </a:spcBef>
            </a:pPr>
            <a:r>
              <a:rPr lang="en-US" sz="4500" dirty="0" smtClean="0"/>
              <a:t>Grants and Policy Division</a:t>
            </a:r>
            <a:endParaRPr lang="en-US" sz="3600" dirty="0" smtClean="0">
              <a:solidFill>
                <a:schemeClr val="tx1"/>
              </a:solidFill>
            </a:endParaRPr>
          </a:p>
        </p:txBody>
      </p:sp>
      <p:sp>
        <p:nvSpPr>
          <p:cNvPr id="8195" name="Rectangle 3"/>
          <p:cNvSpPr>
            <a:spLocks noGrp="1" noChangeArrowheads="1"/>
          </p:cNvSpPr>
          <p:nvPr>
            <p:ph sz="quarter" idx="1"/>
          </p:nvPr>
        </p:nvSpPr>
        <p:spPr/>
        <p:txBody>
          <a:bodyPr>
            <a:normAutofit/>
          </a:bodyPr>
          <a:lstStyle/>
          <a:p>
            <a:pPr eaLnBrk="1" hangingPunct="1">
              <a:lnSpc>
                <a:spcPct val="70000"/>
              </a:lnSpc>
              <a:buClr>
                <a:srgbClr val="8CADAE"/>
              </a:buClr>
              <a:buFont typeface="Wingdings" pitchFamily="2" charset="2"/>
              <a:buNone/>
            </a:pPr>
            <a:endParaRPr lang="en-US" sz="2600" b="1" dirty="0" smtClean="0">
              <a:solidFill>
                <a:srgbClr val="B80000"/>
              </a:solidFill>
            </a:endParaRPr>
          </a:p>
          <a:p>
            <a:pPr eaLnBrk="1" hangingPunct="1">
              <a:lnSpc>
                <a:spcPct val="140000"/>
              </a:lnSpc>
              <a:spcBef>
                <a:spcPct val="0"/>
              </a:spcBef>
              <a:buClr>
                <a:srgbClr val="8CADAE"/>
              </a:buClr>
            </a:pPr>
            <a:r>
              <a:rPr lang="en-US" sz="2600" dirty="0" smtClean="0"/>
              <a:t>Aisha Ford, Program Director</a:t>
            </a:r>
          </a:p>
          <a:p>
            <a:pPr eaLnBrk="1" hangingPunct="1">
              <a:lnSpc>
                <a:spcPct val="140000"/>
              </a:lnSpc>
              <a:spcBef>
                <a:spcPct val="0"/>
              </a:spcBef>
              <a:buClr>
                <a:srgbClr val="8CADAE"/>
              </a:buClr>
            </a:pPr>
            <a:r>
              <a:rPr lang="en-US" sz="2600" dirty="0" smtClean="0"/>
              <a:t>Ursula Kelley, Grants Specialist</a:t>
            </a:r>
          </a:p>
          <a:p>
            <a:pPr eaLnBrk="1" hangingPunct="1">
              <a:lnSpc>
                <a:spcPct val="140000"/>
              </a:lnSpc>
              <a:spcBef>
                <a:spcPct val="0"/>
              </a:spcBef>
              <a:buClr>
                <a:srgbClr val="8CADAE"/>
              </a:buClr>
            </a:pPr>
            <a:r>
              <a:rPr lang="en-US" sz="2600" dirty="0" smtClean="0"/>
              <a:t>Reginald Boyd, Grants Specialist</a:t>
            </a:r>
          </a:p>
        </p:txBody>
      </p:sp>
      <p:sp>
        <p:nvSpPr>
          <p:cNvPr id="8196" name="Text Box 6"/>
          <p:cNvSpPr txBox="1">
            <a:spLocks noChangeArrowheads="1"/>
          </p:cNvSpPr>
          <p:nvPr/>
        </p:nvSpPr>
        <p:spPr bwMode="auto">
          <a:xfrm>
            <a:off x="838200" y="2362200"/>
            <a:ext cx="609600" cy="457200"/>
          </a:xfrm>
          <a:prstGeom prst="rect">
            <a:avLst/>
          </a:prstGeom>
          <a:noFill/>
          <a:ln w="9525">
            <a:noFill/>
            <a:miter lim="800000"/>
            <a:headEnd/>
            <a:tailEnd/>
          </a:ln>
        </p:spPr>
        <p:txBody>
          <a:bodyPr>
            <a:spAutoFit/>
          </a:bodyPr>
          <a:lstStyle/>
          <a:p>
            <a:pPr>
              <a:spcBef>
                <a:spcPct val="50000"/>
              </a:spcBef>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dirty="0" smtClean="0"/>
              <a:t>CJCC Contact Information</a:t>
            </a:r>
          </a:p>
        </p:txBody>
      </p:sp>
      <p:sp>
        <p:nvSpPr>
          <p:cNvPr id="7171" name="Text Box 3"/>
          <p:cNvSpPr txBox="1">
            <a:spLocks noChangeArrowheads="1"/>
          </p:cNvSpPr>
          <p:nvPr/>
        </p:nvSpPr>
        <p:spPr bwMode="auto">
          <a:xfrm>
            <a:off x="685800" y="1752600"/>
            <a:ext cx="8001000" cy="4340225"/>
          </a:xfrm>
          <a:prstGeom prst="rect">
            <a:avLst/>
          </a:prstGeom>
          <a:noFill/>
          <a:ln w="9525">
            <a:noFill/>
            <a:miter lim="800000"/>
            <a:headEnd/>
            <a:tailEnd/>
          </a:ln>
        </p:spPr>
        <p:txBody>
          <a:bodyPr wrap="square">
            <a:spAutoFit/>
          </a:bodyPr>
          <a:lstStyle/>
          <a:p>
            <a:pPr>
              <a:buFont typeface="Arial" pitchFamily="34" charset="0"/>
              <a:buChar char="•"/>
              <a:defRPr/>
            </a:pPr>
            <a:r>
              <a:rPr lang="en-US" sz="2800" dirty="0" smtClean="0">
                <a:latin typeface="+mn-lt"/>
              </a:rPr>
              <a:t> Website </a:t>
            </a:r>
            <a:r>
              <a:rPr lang="en-US" sz="2800" dirty="0">
                <a:latin typeface="+mn-lt"/>
              </a:rPr>
              <a:t>Address</a:t>
            </a:r>
            <a:r>
              <a:rPr lang="en-US" sz="2000" dirty="0">
                <a:latin typeface="+mn-lt"/>
              </a:rPr>
              <a:t>	</a:t>
            </a:r>
          </a:p>
          <a:p>
            <a:pPr>
              <a:defRPr/>
            </a:pPr>
            <a:r>
              <a:rPr lang="en-US" dirty="0">
                <a:latin typeface="+mn-lt"/>
              </a:rPr>
              <a:t>	</a:t>
            </a:r>
            <a:r>
              <a:rPr lang="en-US" dirty="0">
                <a:latin typeface="+mn-lt"/>
                <a:hlinkClick r:id="rId3"/>
              </a:rPr>
              <a:t>http://cjcc.georgia.gov</a:t>
            </a:r>
            <a:endParaRPr lang="en-US" dirty="0">
              <a:latin typeface="+mn-lt"/>
            </a:endParaRPr>
          </a:p>
          <a:p>
            <a:pPr>
              <a:defRPr/>
            </a:pPr>
            <a:endParaRPr lang="en-US" dirty="0">
              <a:latin typeface="+mn-lt"/>
            </a:endParaRPr>
          </a:p>
          <a:p>
            <a:pPr>
              <a:buFontTx/>
              <a:buChar char="•"/>
              <a:defRPr/>
            </a:pPr>
            <a:r>
              <a:rPr lang="en-US" sz="2800" dirty="0" smtClean="0">
                <a:latin typeface="+mn-lt"/>
              </a:rPr>
              <a:t> Mail</a:t>
            </a:r>
            <a:r>
              <a:rPr lang="en-US" sz="2800" dirty="0">
                <a:latin typeface="+mn-lt"/>
              </a:rPr>
              <a:t>: </a:t>
            </a:r>
            <a:r>
              <a:rPr lang="en-US" dirty="0">
                <a:latin typeface="+mn-lt"/>
              </a:rPr>
              <a:t>Attn: Accountability Court Grants </a:t>
            </a:r>
          </a:p>
          <a:p>
            <a:pPr marL="1143000" lvl="2" indent="-228600">
              <a:defRPr/>
            </a:pPr>
            <a:r>
              <a:rPr lang="en-US" dirty="0">
                <a:latin typeface="+mn-lt"/>
              </a:rPr>
              <a:t>Criminal Justice Coordinating Council</a:t>
            </a:r>
          </a:p>
          <a:p>
            <a:pPr marL="1143000" lvl="2" indent="-228600">
              <a:defRPr/>
            </a:pPr>
            <a:r>
              <a:rPr lang="en-US" dirty="0">
                <a:latin typeface="+mn-lt"/>
              </a:rPr>
              <a:t>104 Marietta Street, NW, Suite 440</a:t>
            </a:r>
          </a:p>
          <a:p>
            <a:pPr>
              <a:defRPr/>
            </a:pPr>
            <a:r>
              <a:rPr lang="en-US" sz="2000" dirty="0">
                <a:latin typeface="+mn-lt"/>
              </a:rPr>
              <a:t>	 </a:t>
            </a:r>
            <a:r>
              <a:rPr lang="en-US" dirty="0">
                <a:latin typeface="+mn-lt"/>
              </a:rPr>
              <a:t>Atlanta, Georgia 30303-2743</a:t>
            </a:r>
          </a:p>
          <a:p>
            <a:pPr>
              <a:defRPr/>
            </a:pPr>
            <a:endParaRPr lang="en-US" dirty="0">
              <a:latin typeface="+mn-lt"/>
            </a:endParaRPr>
          </a:p>
          <a:p>
            <a:pPr>
              <a:buFontTx/>
              <a:buChar char="•"/>
              <a:defRPr/>
            </a:pPr>
            <a:r>
              <a:rPr lang="en-US" sz="2800" dirty="0" smtClean="0">
                <a:latin typeface="+mn-lt"/>
              </a:rPr>
              <a:t> Phone</a:t>
            </a:r>
            <a:r>
              <a:rPr lang="en-US" sz="2800" dirty="0">
                <a:latin typeface="+mn-lt"/>
              </a:rPr>
              <a:t>:  </a:t>
            </a:r>
            <a:r>
              <a:rPr lang="en-US" dirty="0">
                <a:latin typeface="+mn-lt"/>
              </a:rPr>
              <a:t>404-657-1956</a:t>
            </a:r>
          </a:p>
          <a:p>
            <a:pPr>
              <a:buFontTx/>
              <a:buChar char="•"/>
              <a:defRPr/>
            </a:pPr>
            <a:r>
              <a:rPr lang="en-US" sz="2800" dirty="0" smtClean="0">
                <a:latin typeface="+mn-lt"/>
              </a:rPr>
              <a:t> Fax</a:t>
            </a:r>
            <a:r>
              <a:rPr lang="en-US" sz="2800" dirty="0">
                <a:latin typeface="+mn-lt"/>
              </a:rPr>
              <a:t>:      </a:t>
            </a:r>
            <a:r>
              <a:rPr lang="en-US" dirty="0">
                <a:latin typeface="+mn-lt"/>
              </a:rPr>
              <a:t>404-657-1957</a:t>
            </a:r>
            <a:endParaRPr lang="en-US" sz="2800" dirty="0">
              <a:latin typeface="+mn-lt"/>
            </a:endParaRPr>
          </a:p>
          <a:p>
            <a:pPr>
              <a:defRPr/>
            </a:pPr>
            <a:r>
              <a:rPr lang="en-US" sz="2000" dirty="0">
                <a:latin typeface="+mn-lt"/>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762000" y="2743200"/>
            <a:ext cx="7732713" cy="1673225"/>
          </a:xfrm>
        </p:spPr>
        <p:txBody>
          <a:bodyPr anchor="b"/>
          <a:lstStyle/>
          <a:p>
            <a:pPr marR="0" eaLnBrk="1" hangingPunct="1">
              <a:buFont typeface="Wingdings" pitchFamily="2" charset="2"/>
              <a:buNone/>
            </a:pPr>
            <a:r>
              <a:rPr lang="en-US" sz="2400" dirty="0" smtClean="0">
                <a:solidFill>
                  <a:schemeClr val="tx2"/>
                </a:solidFill>
              </a:rPr>
              <a:t>Grant Period:  July 01, 2013 - June 30, 2014</a:t>
            </a:r>
          </a:p>
        </p:txBody>
      </p:sp>
      <p:sp>
        <p:nvSpPr>
          <p:cNvPr id="6" name="Title 5"/>
          <p:cNvSpPr>
            <a:spLocks noGrp="1"/>
          </p:cNvSpPr>
          <p:nvPr>
            <p:ph type="title"/>
          </p:nvPr>
        </p:nvSpPr>
        <p:spPr/>
        <p:txBody>
          <a:bodyPr/>
          <a:lstStyle/>
          <a:p>
            <a:r>
              <a:rPr lang="en-US" dirty="0" smtClean="0"/>
              <a:t>Section I </a:t>
            </a:r>
            <a:endParaRPr lang="en-US" dirty="0"/>
          </a:p>
        </p:txBody>
      </p:sp>
      <p:sp>
        <p:nvSpPr>
          <p:cNvPr id="10243" name="Rectangle 4"/>
          <p:cNvSpPr>
            <a:spLocks noChangeArrowheads="1"/>
          </p:cNvSpPr>
          <p:nvPr/>
        </p:nvSpPr>
        <p:spPr bwMode="auto">
          <a:xfrm>
            <a:off x="938213" y="1425575"/>
            <a:ext cx="7772400" cy="1143000"/>
          </a:xfrm>
          <a:prstGeom prst="rect">
            <a:avLst/>
          </a:prstGeom>
          <a:noFill/>
          <a:ln w="9525">
            <a:noFill/>
            <a:miter lim="800000"/>
            <a:headEnd/>
            <a:tailEnd/>
          </a:ln>
        </p:spPr>
        <p:txBody>
          <a:bodyPr anchor="ctr"/>
          <a:lstStyle/>
          <a:p>
            <a:pPr algn="ctr">
              <a:lnSpc>
                <a:spcPct val="90000"/>
              </a:lnSpc>
            </a:pPr>
            <a:endParaRPr lang="en-US" sz="3600" b="1" dirty="0">
              <a:latin typeface="Arial" charset="0"/>
            </a:endParaRPr>
          </a:p>
        </p:txBody>
      </p:sp>
      <p:sp>
        <p:nvSpPr>
          <p:cNvPr id="10244" name="Rectangle 4"/>
          <p:cNvSpPr>
            <a:spLocks noChangeArrowheads="1"/>
          </p:cNvSpPr>
          <p:nvPr/>
        </p:nvSpPr>
        <p:spPr bwMode="auto">
          <a:xfrm>
            <a:off x="762000" y="2209800"/>
            <a:ext cx="7748588" cy="2460625"/>
          </a:xfrm>
          <a:prstGeom prst="rect">
            <a:avLst/>
          </a:prstGeom>
          <a:noFill/>
          <a:ln w="9525">
            <a:noFill/>
            <a:miter lim="800000"/>
            <a:headEnd/>
            <a:tailEnd/>
          </a:ln>
        </p:spPr>
        <p:txBody>
          <a:bodyPr anchor="ctr"/>
          <a:lstStyle/>
          <a:p>
            <a:pPr>
              <a:lnSpc>
                <a:spcPct val="90000"/>
              </a:lnSpc>
            </a:pPr>
            <a:endParaRPr lang="en-US" sz="3200" dirty="0" smtClean="0">
              <a:latin typeface="+mn-lt"/>
            </a:endParaRPr>
          </a:p>
          <a:p>
            <a:pPr>
              <a:lnSpc>
                <a:spcPct val="90000"/>
              </a:lnSpc>
            </a:pPr>
            <a:r>
              <a:rPr lang="en-US" sz="3000" b="1" dirty="0" smtClean="0">
                <a:latin typeface="+mn-lt"/>
              </a:rPr>
              <a:t>Accountability </a:t>
            </a:r>
            <a:r>
              <a:rPr lang="en-US" sz="3000" b="1" dirty="0">
                <a:latin typeface="+mn-lt"/>
              </a:rPr>
              <a:t>Court Grant</a:t>
            </a:r>
          </a:p>
          <a:p>
            <a:pPr>
              <a:lnSpc>
                <a:spcPct val="90000"/>
              </a:lnSpc>
            </a:pPr>
            <a:endParaRPr lang="en-US" sz="3600" b="1"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04800"/>
            <a:ext cx="8077200" cy="1143000"/>
          </a:xfrm>
        </p:spPr>
        <p:txBody>
          <a:bodyPr>
            <a:normAutofit/>
          </a:bodyPr>
          <a:lstStyle/>
          <a:p>
            <a:pPr eaLnBrk="1" hangingPunct="1"/>
            <a:r>
              <a:rPr lang="en-US" dirty="0" smtClean="0"/>
              <a:t>Accepting Your Award</a:t>
            </a:r>
          </a:p>
        </p:txBody>
      </p:sp>
      <p:sp>
        <p:nvSpPr>
          <p:cNvPr id="11267" name="Rectangle 3"/>
          <p:cNvSpPr>
            <a:spLocks noGrp="1" noChangeArrowheads="1"/>
          </p:cNvSpPr>
          <p:nvPr>
            <p:ph sz="quarter" idx="1"/>
          </p:nvPr>
        </p:nvSpPr>
        <p:spPr>
          <a:xfrm>
            <a:off x="609600" y="1905000"/>
            <a:ext cx="8305800" cy="4343400"/>
          </a:xfrm>
        </p:spPr>
        <p:txBody>
          <a:bodyPr/>
          <a:lstStyle/>
          <a:p>
            <a:pPr algn="just" eaLnBrk="1" hangingPunct="1"/>
            <a:r>
              <a:rPr lang="en-US" sz="2400" dirty="0" smtClean="0"/>
              <a:t>Award packages were mailed May 16, 2013 and are due June 28, 2013</a:t>
            </a:r>
          </a:p>
          <a:p>
            <a:pPr algn="just" eaLnBrk="1" hangingPunct="1"/>
            <a:r>
              <a:rPr lang="en-US" sz="2400" dirty="0" smtClean="0"/>
              <a:t>Refer to enclosed instructions when completing your award package</a:t>
            </a:r>
          </a:p>
          <a:p>
            <a:pPr algn="just" eaLnBrk="1" hangingPunct="1"/>
            <a:r>
              <a:rPr lang="en-US" sz="2400" dirty="0" smtClean="0"/>
              <a:t>Carefully review special conditions associated with grant</a:t>
            </a:r>
          </a:p>
          <a:p>
            <a:pPr algn="just" eaLnBrk="1" hangingPunct="1"/>
            <a:r>
              <a:rPr lang="en-US" sz="2400" dirty="0" smtClean="0"/>
              <a:t>Funds can not be drawn until all documentation is received and approved</a:t>
            </a:r>
          </a:p>
          <a:p>
            <a:pPr algn="just" eaLnBrk="1" hangingPunct="1"/>
            <a:r>
              <a:rPr lang="en-US" sz="2400" dirty="0" smtClean="0"/>
              <a:t>The Authorized Official for your grant must sign all award package documents</a:t>
            </a:r>
          </a:p>
          <a:p>
            <a:pPr algn="just" eaLnBrk="1" hangingPunct="1"/>
            <a:endParaRPr 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381000"/>
            <a:ext cx="8077200" cy="1143000"/>
          </a:xfrm>
        </p:spPr>
        <p:txBody>
          <a:bodyPr/>
          <a:lstStyle/>
          <a:p>
            <a:pPr eaLnBrk="1" hangingPunct="1"/>
            <a:r>
              <a:rPr lang="en-US" dirty="0" smtClean="0"/>
              <a:t>Authorized Official</a:t>
            </a:r>
          </a:p>
        </p:txBody>
      </p:sp>
      <p:sp>
        <p:nvSpPr>
          <p:cNvPr id="12291" name="Rectangle 3"/>
          <p:cNvSpPr>
            <a:spLocks noGrp="1" noChangeArrowheads="1"/>
          </p:cNvSpPr>
          <p:nvPr>
            <p:ph sz="quarter" idx="1"/>
          </p:nvPr>
        </p:nvSpPr>
        <p:spPr>
          <a:xfrm>
            <a:off x="457200" y="1828800"/>
            <a:ext cx="8001000" cy="4343400"/>
          </a:xfrm>
        </p:spPr>
        <p:txBody>
          <a:bodyPr/>
          <a:lstStyle/>
          <a:p>
            <a:pPr eaLnBrk="1" hangingPunct="1"/>
            <a:r>
              <a:rPr lang="en-US" dirty="0" smtClean="0"/>
              <a:t>Government Agencies</a:t>
            </a:r>
          </a:p>
          <a:p>
            <a:pPr lvl="1" eaLnBrk="1" hangingPunct="1"/>
            <a:r>
              <a:rPr lang="en-US" dirty="0" smtClean="0"/>
              <a:t>Commission Chair, Mayor</a:t>
            </a:r>
          </a:p>
          <a:p>
            <a:pPr eaLnBrk="1" hangingPunct="1"/>
            <a:r>
              <a:rPr lang="en-US" dirty="0" smtClean="0"/>
              <a:t>Delegating Signing Authority- Signature Authorization Letter</a:t>
            </a:r>
          </a:p>
          <a:p>
            <a:pPr lvl="1" eaLnBrk="1" hangingPunct="1"/>
            <a:r>
              <a:rPr lang="en-US" dirty="0" smtClean="0"/>
              <a:t>Authorized Official must sign award documents</a:t>
            </a:r>
          </a:p>
          <a:p>
            <a:pPr lvl="1" eaLnBrk="1" hangingPunct="1"/>
            <a:r>
              <a:rPr lang="en-US" dirty="0" smtClean="0"/>
              <a:t>Can be delegated for reporting purposes via letter</a:t>
            </a:r>
          </a:p>
          <a:p>
            <a:pPr lvl="1" eaLnBrk="1" hangingPunct="1"/>
            <a:r>
              <a:rPr lang="en-US" dirty="0" smtClean="0"/>
              <a:t>Authority applies to this grant only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76400" y="152401"/>
            <a:ext cx="6019800" cy="6705599"/>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ysClr val="windowText" lastClr="000000"/>
      </a:dk1>
      <a:lt1>
        <a:sysClr val="window" lastClr="FFFFFF"/>
      </a:lt1>
      <a:dk2>
        <a:srgbClr val="575F6D"/>
      </a:dk2>
      <a:lt2>
        <a:srgbClr val="FFF39D"/>
      </a:lt2>
      <a:accent1>
        <a:srgbClr val="002060"/>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15680</TotalTime>
  <Words>1034</Words>
  <Application>Microsoft Office PowerPoint</Application>
  <PresentationFormat>On-screen Show (4:3)</PresentationFormat>
  <Paragraphs>218</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Median</vt:lpstr>
      <vt:lpstr>2014  Accountability Court Grant Subgrantee Workshop </vt:lpstr>
      <vt:lpstr>Workshop Agenda</vt:lpstr>
      <vt:lpstr>Grants and Policy Division</vt:lpstr>
      <vt:lpstr>Grants and Policy Division</vt:lpstr>
      <vt:lpstr>CJCC Contact Information</vt:lpstr>
      <vt:lpstr>Section I </vt:lpstr>
      <vt:lpstr>Accepting Your Award</vt:lpstr>
      <vt:lpstr>Authorized Official</vt:lpstr>
      <vt:lpstr>Slide 9</vt:lpstr>
      <vt:lpstr>Accepting your Award (cont.)</vt:lpstr>
      <vt:lpstr>Slide 11</vt:lpstr>
      <vt:lpstr>Subgrant Adjustment Requests (SAR)</vt:lpstr>
      <vt:lpstr>Slide 13</vt:lpstr>
      <vt:lpstr>Request for Reimbursements - Requirements</vt:lpstr>
      <vt:lpstr>Slide 15</vt:lpstr>
      <vt:lpstr>Slide 16</vt:lpstr>
      <vt:lpstr>Subgrant Expenditure Report [SER]</vt:lpstr>
      <vt:lpstr>Tips for Successfully Submitting Your Request</vt:lpstr>
      <vt:lpstr>Why is My Reimbursement Check Less Than I Requested?</vt:lpstr>
      <vt:lpstr>Section II – Reporting</vt:lpstr>
      <vt:lpstr>Why Report to CJCC?</vt:lpstr>
      <vt:lpstr>Court Output Report</vt:lpstr>
      <vt:lpstr>Court Output Report</vt:lpstr>
      <vt:lpstr>Court Output Report</vt:lpstr>
      <vt:lpstr>Submitting Court Output Reports</vt:lpstr>
      <vt:lpstr>Quarterly Reports</vt:lpstr>
      <vt:lpstr>Training Travel Reimbursement</vt:lpstr>
      <vt:lpstr>Training Reimbursement Policy Reminders</vt:lpstr>
      <vt:lpstr>Training Reimbursement Policy Reminders</vt:lpstr>
      <vt:lpstr>Links and Resources </vt:lpstr>
      <vt:lpstr>Contact Information</vt:lpstr>
      <vt:lpstr>Helpful Links &amp; Resources</vt:lpstr>
      <vt:lpstr>Questions??? </vt:lpstr>
    </vt:vector>
  </TitlesOfParts>
  <Company>Department of Public Safety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2002 VOCA Compliance Seminar</dc:title>
  <dc:creator>patty</dc:creator>
  <cp:lastModifiedBy>jpeart</cp:lastModifiedBy>
  <cp:revision>782</cp:revision>
  <cp:lastPrinted>2008-11-18T19:42:55Z</cp:lastPrinted>
  <dcterms:created xsi:type="dcterms:W3CDTF">2002-10-09T14:54:50Z</dcterms:created>
  <dcterms:modified xsi:type="dcterms:W3CDTF">2013-06-07T14:37:09Z</dcterms:modified>
</cp:coreProperties>
</file>