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62" r:id="rId1"/>
  </p:sldMasterIdLst>
  <p:notesMasterIdLst>
    <p:notesMasterId r:id="rId61"/>
  </p:notesMasterIdLst>
  <p:handoutMasterIdLst>
    <p:handoutMasterId r:id="rId62"/>
  </p:handoutMasterIdLst>
  <p:sldIdLst>
    <p:sldId id="613" r:id="rId2"/>
    <p:sldId id="614" r:id="rId3"/>
    <p:sldId id="615" r:id="rId4"/>
    <p:sldId id="646" r:id="rId5"/>
    <p:sldId id="664" r:id="rId6"/>
    <p:sldId id="643" r:id="rId7"/>
    <p:sldId id="665" r:id="rId8"/>
    <p:sldId id="619" r:id="rId9"/>
    <p:sldId id="650" r:id="rId10"/>
    <p:sldId id="621" r:id="rId11"/>
    <p:sldId id="623" r:id="rId12"/>
    <p:sldId id="647" r:id="rId13"/>
    <p:sldId id="648" r:id="rId14"/>
    <p:sldId id="632" r:id="rId15"/>
    <p:sldId id="633" r:id="rId16"/>
    <p:sldId id="634" r:id="rId17"/>
    <p:sldId id="562" r:id="rId18"/>
    <p:sldId id="661" r:id="rId19"/>
    <p:sldId id="645" r:id="rId20"/>
    <p:sldId id="649" r:id="rId21"/>
    <p:sldId id="660" r:id="rId22"/>
    <p:sldId id="663" r:id="rId23"/>
    <p:sldId id="560" r:id="rId24"/>
    <p:sldId id="657" r:id="rId25"/>
    <p:sldId id="658" r:id="rId26"/>
    <p:sldId id="588" r:id="rId27"/>
    <p:sldId id="596" r:id="rId28"/>
    <p:sldId id="606" r:id="rId29"/>
    <p:sldId id="607" r:id="rId30"/>
    <p:sldId id="638" r:id="rId31"/>
    <p:sldId id="639" r:id="rId32"/>
    <p:sldId id="640" r:id="rId33"/>
    <p:sldId id="641" r:id="rId34"/>
    <p:sldId id="642" r:id="rId35"/>
    <p:sldId id="669" r:id="rId36"/>
    <p:sldId id="670" r:id="rId37"/>
    <p:sldId id="671" r:id="rId38"/>
    <p:sldId id="668" r:id="rId39"/>
    <p:sldId id="597" r:id="rId40"/>
    <p:sldId id="598" r:id="rId41"/>
    <p:sldId id="599" r:id="rId42"/>
    <p:sldId id="600" r:id="rId43"/>
    <p:sldId id="601" r:id="rId44"/>
    <p:sldId id="652" r:id="rId45"/>
    <p:sldId id="602" r:id="rId46"/>
    <p:sldId id="603" r:id="rId47"/>
    <p:sldId id="605" r:id="rId48"/>
    <p:sldId id="653" r:id="rId49"/>
    <p:sldId id="655" r:id="rId50"/>
    <p:sldId id="672" r:id="rId51"/>
    <p:sldId id="673" r:id="rId52"/>
    <p:sldId id="662" r:id="rId53"/>
    <p:sldId id="675" r:id="rId54"/>
    <p:sldId id="570" r:id="rId55"/>
    <p:sldId id="556" r:id="rId56"/>
    <p:sldId id="667" r:id="rId57"/>
    <p:sldId id="586" r:id="rId58"/>
    <p:sldId id="659" r:id="rId59"/>
    <p:sldId id="666" r:id="rId60"/>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Animation="0"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6600"/>
    <a:srgbClr val="009DD9"/>
    <a:srgbClr val="FF9900"/>
    <a:srgbClr val="000000"/>
    <a:srgbClr val="FF3300"/>
    <a:srgbClr val="E3C65D"/>
    <a:srgbClr val="663300"/>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3740" autoAdjust="0"/>
    <p:restoredTop sz="83893" autoAdjust="0"/>
  </p:normalViewPr>
  <p:slideViewPr>
    <p:cSldViewPr>
      <p:cViewPr varScale="1">
        <p:scale>
          <a:sx n="61" d="100"/>
          <a:sy n="61" d="100"/>
        </p:scale>
        <p:origin x="-1380"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8" d="100"/>
          <a:sy n="58" d="100"/>
        </p:scale>
        <p:origin x="-2814" y="-10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38475" cy="465138"/>
          </a:xfrm>
          <a:prstGeom prst="rect">
            <a:avLst/>
          </a:prstGeom>
          <a:noFill/>
          <a:ln w="9525">
            <a:noFill/>
            <a:miter lim="800000"/>
            <a:headEnd/>
            <a:tailEnd/>
          </a:ln>
        </p:spPr>
        <p:txBody>
          <a:bodyPr vert="horz" wrap="square" lIns="93164" tIns="46582" rIns="93164" bIns="46582" numCol="1" anchor="t" anchorCtr="0" compatLnSpc="1">
            <a:prstTxWarp prst="textNoShape">
              <a:avLst/>
            </a:prstTxWarp>
          </a:bodyPr>
          <a:lstStyle>
            <a:lvl1pPr defTabSz="931863" eaLnBrk="0" hangingPunct="0">
              <a:defRPr sz="1200">
                <a:latin typeface="Times New Roman" pitchFamily="18" charset="0"/>
              </a:defRPr>
            </a:lvl1pPr>
          </a:lstStyle>
          <a:p>
            <a:pPr>
              <a:defRPr/>
            </a:pPr>
            <a:endParaRPr lang="en-US"/>
          </a:p>
        </p:txBody>
      </p:sp>
      <p:sp>
        <p:nvSpPr>
          <p:cNvPr id="7171" name="Rectangle 3"/>
          <p:cNvSpPr>
            <a:spLocks noGrp="1" noChangeArrowheads="1"/>
          </p:cNvSpPr>
          <p:nvPr>
            <p:ph type="dt" sz="quarter" idx="1"/>
          </p:nvPr>
        </p:nvSpPr>
        <p:spPr bwMode="auto">
          <a:xfrm>
            <a:off x="3971925" y="0"/>
            <a:ext cx="3038475" cy="465138"/>
          </a:xfrm>
          <a:prstGeom prst="rect">
            <a:avLst/>
          </a:prstGeom>
          <a:noFill/>
          <a:ln w="9525">
            <a:noFill/>
            <a:miter lim="800000"/>
            <a:headEnd/>
            <a:tailEnd/>
          </a:ln>
        </p:spPr>
        <p:txBody>
          <a:bodyPr vert="horz" wrap="square" lIns="93164" tIns="46582" rIns="93164" bIns="46582" numCol="1" anchor="t" anchorCtr="0" compatLnSpc="1">
            <a:prstTxWarp prst="textNoShape">
              <a:avLst/>
            </a:prstTxWarp>
          </a:bodyPr>
          <a:lstStyle>
            <a:lvl1pPr algn="r" defTabSz="931863" eaLnBrk="0" hangingPunct="0">
              <a:defRPr sz="1200">
                <a:latin typeface="Times New Roman" pitchFamily="18" charset="0"/>
              </a:defRPr>
            </a:lvl1pPr>
          </a:lstStyle>
          <a:p>
            <a:pPr>
              <a:defRPr/>
            </a:pPr>
            <a:endParaRPr lang="en-US"/>
          </a:p>
        </p:txBody>
      </p:sp>
      <p:sp>
        <p:nvSpPr>
          <p:cNvPr id="7172" name="Rectangle 4"/>
          <p:cNvSpPr>
            <a:spLocks noGrp="1" noChangeArrowheads="1"/>
          </p:cNvSpPr>
          <p:nvPr>
            <p:ph type="ftr" sz="quarter" idx="2"/>
          </p:nvPr>
        </p:nvSpPr>
        <p:spPr bwMode="auto">
          <a:xfrm>
            <a:off x="0" y="8831263"/>
            <a:ext cx="3038475" cy="465137"/>
          </a:xfrm>
          <a:prstGeom prst="rect">
            <a:avLst/>
          </a:prstGeom>
          <a:noFill/>
          <a:ln w="9525">
            <a:noFill/>
            <a:miter lim="800000"/>
            <a:headEnd/>
            <a:tailEnd/>
          </a:ln>
        </p:spPr>
        <p:txBody>
          <a:bodyPr vert="horz" wrap="square" lIns="93164" tIns="46582" rIns="93164" bIns="46582" numCol="1" anchor="b" anchorCtr="0" compatLnSpc="1">
            <a:prstTxWarp prst="textNoShape">
              <a:avLst/>
            </a:prstTxWarp>
          </a:bodyPr>
          <a:lstStyle>
            <a:lvl1pPr defTabSz="931863" eaLnBrk="0" hangingPunct="0">
              <a:defRPr sz="1200">
                <a:latin typeface="Times New Roman" pitchFamily="18" charset="0"/>
              </a:defRPr>
            </a:lvl1pPr>
          </a:lstStyle>
          <a:p>
            <a:pPr>
              <a:defRPr/>
            </a:pPr>
            <a:endParaRPr lang="en-US"/>
          </a:p>
        </p:txBody>
      </p:sp>
      <p:sp>
        <p:nvSpPr>
          <p:cNvPr id="7173" name="Rectangle 5"/>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p:spPr>
        <p:txBody>
          <a:bodyPr vert="horz" wrap="square" lIns="93164" tIns="46582" rIns="93164" bIns="46582" numCol="1" anchor="b" anchorCtr="0" compatLnSpc="1">
            <a:prstTxWarp prst="textNoShape">
              <a:avLst/>
            </a:prstTxWarp>
          </a:bodyPr>
          <a:lstStyle>
            <a:lvl1pPr algn="r" defTabSz="931863" eaLnBrk="0" hangingPunct="0">
              <a:defRPr sz="1200">
                <a:latin typeface="Times New Roman" pitchFamily="18" charset="0"/>
              </a:defRPr>
            </a:lvl1pPr>
          </a:lstStyle>
          <a:p>
            <a:pPr>
              <a:defRPr/>
            </a:pPr>
            <a:fld id="{CD91A885-56BE-4FDA-8C20-11445FDE1566}" type="slidenum">
              <a:rPr lang="en-US"/>
              <a:pPr>
                <a:defRPr/>
              </a:pPr>
              <a:t>‹#›</a:t>
            </a:fld>
            <a:endParaRPr lang="en-US"/>
          </a:p>
        </p:txBody>
      </p:sp>
    </p:spTree>
    <p:extLst>
      <p:ext uri="{BB962C8B-B14F-4D97-AF65-F5344CB8AC3E}">
        <p14:creationId xmlns:p14="http://schemas.microsoft.com/office/powerpoint/2010/main" val="16048696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0" y="0"/>
            <a:ext cx="3038475" cy="465138"/>
          </a:xfrm>
          <a:prstGeom prst="rect">
            <a:avLst/>
          </a:prstGeom>
          <a:noFill/>
          <a:ln w="9525">
            <a:noFill/>
            <a:miter lim="800000"/>
            <a:headEnd/>
            <a:tailEnd/>
          </a:ln>
        </p:spPr>
        <p:txBody>
          <a:bodyPr vert="horz" wrap="square" lIns="93164" tIns="46582" rIns="93164" bIns="46582" numCol="1" anchor="t" anchorCtr="0" compatLnSpc="1">
            <a:prstTxWarp prst="textNoShape">
              <a:avLst/>
            </a:prstTxWarp>
          </a:bodyPr>
          <a:lstStyle>
            <a:lvl1pPr defTabSz="931863" eaLnBrk="0" hangingPunct="0">
              <a:defRPr sz="1200">
                <a:latin typeface="Times New Roman" pitchFamily="18" charset="0"/>
              </a:defRPr>
            </a:lvl1pPr>
          </a:lstStyle>
          <a:p>
            <a:pPr>
              <a:defRPr/>
            </a:pPr>
            <a:endParaRPr lang="en-US"/>
          </a:p>
        </p:txBody>
      </p:sp>
      <p:sp>
        <p:nvSpPr>
          <p:cNvPr id="44035" name="Rectangle 3"/>
          <p:cNvSpPr>
            <a:spLocks noGrp="1" noChangeArrowheads="1"/>
          </p:cNvSpPr>
          <p:nvPr>
            <p:ph type="dt" idx="1"/>
          </p:nvPr>
        </p:nvSpPr>
        <p:spPr bwMode="auto">
          <a:xfrm>
            <a:off x="3971925" y="0"/>
            <a:ext cx="3038475" cy="465138"/>
          </a:xfrm>
          <a:prstGeom prst="rect">
            <a:avLst/>
          </a:prstGeom>
          <a:noFill/>
          <a:ln w="9525">
            <a:noFill/>
            <a:miter lim="800000"/>
            <a:headEnd/>
            <a:tailEnd/>
          </a:ln>
        </p:spPr>
        <p:txBody>
          <a:bodyPr vert="horz" wrap="square" lIns="93164" tIns="46582" rIns="93164" bIns="46582" numCol="1" anchor="t" anchorCtr="0" compatLnSpc="1">
            <a:prstTxWarp prst="textNoShape">
              <a:avLst/>
            </a:prstTxWarp>
          </a:bodyPr>
          <a:lstStyle>
            <a:lvl1pPr algn="r" defTabSz="931863" eaLnBrk="0" hangingPunct="0">
              <a:defRPr sz="1200">
                <a:latin typeface="Times New Roman" pitchFamily="18" charset="0"/>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44037" name="Rectangle 5"/>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p:spPr>
        <p:txBody>
          <a:bodyPr vert="horz" wrap="square" lIns="93164" tIns="46582" rIns="93164" bIns="46582"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4038"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p:spPr>
        <p:txBody>
          <a:bodyPr vert="horz" wrap="square" lIns="93164" tIns="46582" rIns="93164" bIns="46582" numCol="1" anchor="b" anchorCtr="0" compatLnSpc="1">
            <a:prstTxWarp prst="textNoShape">
              <a:avLst/>
            </a:prstTxWarp>
          </a:bodyPr>
          <a:lstStyle>
            <a:lvl1pPr defTabSz="931863" eaLnBrk="0" hangingPunct="0">
              <a:defRPr sz="1200">
                <a:latin typeface="Times New Roman" pitchFamily="18" charset="0"/>
              </a:defRPr>
            </a:lvl1pPr>
          </a:lstStyle>
          <a:p>
            <a:pPr>
              <a:defRPr/>
            </a:pPr>
            <a:endParaRPr lang="en-US"/>
          </a:p>
        </p:txBody>
      </p:sp>
      <p:sp>
        <p:nvSpPr>
          <p:cNvPr id="44039"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p:spPr>
        <p:txBody>
          <a:bodyPr vert="horz" wrap="square" lIns="93164" tIns="46582" rIns="93164" bIns="46582" numCol="1" anchor="b" anchorCtr="0" compatLnSpc="1">
            <a:prstTxWarp prst="textNoShape">
              <a:avLst/>
            </a:prstTxWarp>
          </a:bodyPr>
          <a:lstStyle>
            <a:lvl1pPr algn="r" defTabSz="931863" eaLnBrk="0" hangingPunct="0">
              <a:defRPr sz="1200">
                <a:latin typeface="Times New Roman" pitchFamily="18" charset="0"/>
              </a:defRPr>
            </a:lvl1pPr>
          </a:lstStyle>
          <a:p>
            <a:pPr>
              <a:defRPr/>
            </a:pPr>
            <a:fld id="{24429068-6588-48AC-9BED-CC180CDFB59A}" type="slidenum">
              <a:rPr lang="en-US"/>
              <a:pPr>
                <a:defRPr/>
              </a:pPr>
              <a:t>‹#›</a:t>
            </a:fld>
            <a:endParaRPr lang="en-US"/>
          </a:p>
        </p:txBody>
      </p:sp>
    </p:spTree>
    <p:extLst>
      <p:ext uri="{BB962C8B-B14F-4D97-AF65-F5344CB8AC3E}">
        <p14:creationId xmlns:p14="http://schemas.microsoft.com/office/powerpoint/2010/main" val="309394614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p:spPr>
        <p:txBody>
          <a:bodyPr/>
          <a:lstStyle/>
          <a:p>
            <a:fld id="{DA9282CB-6E3A-471C-9B98-A4FC01164E69}" type="slidenum">
              <a:rPr lang="en-US" smtClean="0"/>
              <a:pPr/>
              <a:t>1</a:t>
            </a:fld>
            <a:endParaRPr lang="en-US" smtClean="0"/>
          </a:p>
        </p:txBody>
      </p:sp>
      <p:sp>
        <p:nvSpPr>
          <p:cNvPr id="17410" name="Rectangle 1026"/>
          <p:cNvSpPr>
            <a:spLocks noGrp="1" noRot="1" noChangeAspect="1" noChangeArrowheads="1" noTextEdit="1"/>
          </p:cNvSpPr>
          <p:nvPr>
            <p:ph type="sldImg"/>
          </p:nvPr>
        </p:nvSpPr>
        <p:spPr>
          <a:ln/>
        </p:spPr>
      </p:sp>
      <p:sp>
        <p:nvSpPr>
          <p:cNvPr id="17411" name="Rectangle 1027"/>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7"/>
          <p:cNvSpPr>
            <a:spLocks noGrp="1" noChangeArrowheads="1"/>
          </p:cNvSpPr>
          <p:nvPr>
            <p:ph type="sldNum" sz="quarter" idx="5"/>
          </p:nvPr>
        </p:nvSpPr>
        <p:spPr>
          <a:noFill/>
        </p:spPr>
        <p:txBody>
          <a:bodyPr/>
          <a:lstStyle/>
          <a:p>
            <a:fld id="{B4F5BED8-783F-4B41-B4E2-6FB13906F743}" type="slidenum">
              <a:rPr lang="en-US" smtClean="0"/>
              <a:pPr/>
              <a:t>10</a:t>
            </a:fld>
            <a:endParaRPr lang="en-US" smtClean="0"/>
          </a:p>
        </p:txBody>
      </p:sp>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a:noFill/>
          <a:ln/>
        </p:spPr>
        <p:txBody>
          <a:bodyPr/>
          <a:lstStyle/>
          <a:p>
            <a:pPr eaLnBrk="1" hangingPunct="1"/>
            <a:r>
              <a:rPr lang="en-US" smtClean="0"/>
              <a:t>Here you will see a little background on STOP VAWA.  STOP VAWA is the acronym for Services Training Officers Prosecution (STOP) Violence Against Women Act was enacted in 1994 and was last re-authorized by Congress in 2005 and 2013.  This Act created several grant programs, including the STOP VAWA and SASP programs which we will speak more about today.  STOP VAWA is administered by the Office on Violence Against Women (OVW) through the U.S. Dept. of Justice.</a:t>
            </a:r>
          </a:p>
          <a:p>
            <a:pPr eaLnBrk="1" hangingPunct="1"/>
            <a:endParaRPr lang="en-US" smtClean="0"/>
          </a:p>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7"/>
          <p:cNvSpPr>
            <a:spLocks noGrp="1" noChangeArrowheads="1"/>
          </p:cNvSpPr>
          <p:nvPr>
            <p:ph type="sldNum" sz="quarter" idx="5"/>
          </p:nvPr>
        </p:nvSpPr>
        <p:spPr>
          <a:noFill/>
        </p:spPr>
        <p:txBody>
          <a:bodyPr/>
          <a:lstStyle/>
          <a:p>
            <a:fld id="{BDE7ABCA-0A52-4F92-9941-0F15D8AD11EF}" type="slidenum">
              <a:rPr lang="en-US" smtClean="0"/>
              <a:pPr/>
              <a:t>11</a:t>
            </a:fld>
            <a:endParaRPr lang="en-US" smtClean="0"/>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r>
              <a:rPr lang="en-US" smtClean="0"/>
              <a:t>The goal of STOP VAWA is to work together to improve the system’s approach to violence against women.  While program sustainability is important, STOP VAWA is best when it supports projects that ultimately support a coordinated community response to the crimes affecting women.</a:t>
            </a:r>
          </a:p>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a:ln/>
        </p:spPr>
      </p:sp>
      <p:sp>
        <p:nvSpPr>
          <p:cNvPr id="39938" name="Notes Placeholder 2"/>
          <p:cNvSpPr>
            <a:spLocks noGrp="1"/>
          </p:cNvSpPr>
          <p:nvPr>
            <p:ph type="body" idx="1"/>
          </p:nvPr>
        </p:nvSpPr>
        <p:spPr>
          <a:noFill/>
          <a:ln/>
        </p:spPr>
        <p:txBody>
          <a:bodyPr/>
          <a:lstStyle/>
          <a:p>
            <a:endParaRPr lang="en-US" smtClean="0"/>
          </a:p>
        </p:txBody>
      </p:sp>
      <p:sp>
        <p:nvSpPr>
          <p:cNvPr id="39939" name="Slide Number Placeholder 3"/>
          <p:cNvSpPr>
            <a:spLocks noGrp="1"/>
          </p:cNvSpPr>
          <p:nvPr>
            <p:ph type="sldNum" sz="quarter" idx="5"/>
          </p:nvPr>
        </p:nvSpPr>
        <p:spPr>
          <a:noFill/>
        </p:spPr>
        <p:txBody>
          <a:bodyPr/>
          <a:lstStyle/>
          <a:p>
            <a:fld id="{C3C70BF8-8D1D-4CCD-B99F-255608468500}" type="slidenum">
              <a:rPr lang="en-US" smtClean="0"/>
              <a:pPr/>
              <a:t>12</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p:cNvSpPr>
          <p:nvPr>
            <p:ph type="sldImg"/>
          </p:nvPr>
        </p:nvSpPr>
        <p:spPr>
          <a:ln/>
        </p:spPr>
      </p:sp>
      <p:sp>
        <p:nvSpPr>
          <p:cNvPr id="41986" name="Notes Placeholder 2"/>
          <p:cNvSpPr>
            <a:spLocks noGrp="1"/>
          </p:cNvSpPr>
          <p:nvPr>
            <p:ph type="body" idx="1"/>
          </p:nvPr>
        </p:nvSpPr>
        <p:spPr>
          <a:noFill/>
          <a:ln/>
        </p:spPr>
        <p:txBody>
          <a:bodyPr/>
          <a:lstStyle/>
          <a:p>
            <a:endParaRPr lang="en-US" smtClean="0"/>
          </a:p>
        </p:txBody>
      </p:sp>
      <p:sp>
        <p:nvSpPr>
          <p:cNvPr id="41987" name="Slide Number Placeholder 3"/>
          <p:cNvSpPr>
            <a:spLocks noGrp="1"/>
          </p:cNvSpPr>
          <p:nvPr>
            <p:ph type="sldNum" sz="quarter" idx="5"/>
          </p:nvPr>
        </p:nvSpPr>
        <p:spPr>
          <a:noFill/>
        </p:spPr>
        <p:txBody>
          <a:bodyPr/>
          <a:lstStyle/>
          <a:p>
            <a:fld id="{0EFB77B2-AE74-40AB-B130-FD4194578EE4}" type="slidenum">
              <a:rPr lang="en-US" smtClean="0"/>
              <a:pPr/>
              <a:t>13</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noTextEdit="1"/>
          </p:cNvSpPr>
          <p:nvPr>
            <p:ph type="sldImg"/>
          </p:nvPr>
        </p:nvSpPr>
        <p:spPr>
          <a:ln/>
        </p:spPr>
      </p:sp>
      <p:sp>
        <p:nvSpPr>
          <p:cNvPr id="44034" name="Notes Placeholder 2"/>
          <p:cNvSpPr>
            <a:spLocks noGrp="1"/>
          </p:cNvSpPr>
          <p:nvPr>
            <p:ph type="body" idx="1"/>
          </p:nvPr>
        </p:nvSpPr>
        <p:spPr>
          <a:noFill/>
          <a:ln/>
        </p:spPr>
        <p:txBody>
          <a:bodyPr/>
          <a:lstStyle/>
          <a:p>
            <a:r>
              <a:rPr lang="en-US" smtClean="0"/>
              <a:t>To be eligible for a victim services grant, you must be a public or non-profit organization.  A 501© 3 is not necessary to apply nor is it needed to receive funding.  You must be an established program that has a record of providing services to crime victims.  However, if you are a new agency and/or program, you must be able to demonstrate support from other sources.</a:t>
            </a:r>
          </a:p>
          <a:p>
            <a:endParaRPr lang="en-US" smtClean="0"/>
          </a:p>
          <a:p>
            <a:r>
              <a:rPr lang="en-US" smtClean="0"/>
              <a:t>The next 2 slides show some other eligibility requirements that you will need to ensure compliancy with.  </a:t>
            </a:r>
          </a:p>
          <a:p>
            <a:endParaRPr lang="en-US" smtClean="0"/>
          </a:p>
        </p:txBody>
      </p:sp>
      <p:sp>
        <p:nvSpPr>
          <p:cNvPr id="44035" name="Slide Number Placeholder 3"/>
          <p:cNvSpPr>
            <a:spLocks noGrp="1"/>
          </p:cNvSpPr>
          <p:nvPr>
            <p:ph type="sldNum" sz="quarter" idx="5"/>
          </p:nvPr>
        </p:nvSpPr>
        <p:spPr>
          <a:noFill/>
        </p:spPr>
        <p:txBody>
          <a:bodyPr/>
          <a:lstStyle/>
          <a:p>
            <a:fld id="{7904BDCE-52D7-4C19-8CDD-3F68A3A2053B}" type="slidenum">
              <a:rPr lang="en-US" smtClean="0"/>
              <a:pPr/>
              <a:t>14</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Image Placeholder 1"/>
          <p:cNvSpPr>
            <a:spLocks noGrp="1" noRot="1" noChangeAspect="1" noTextEdit="1"/>
          </p:cNvSpPr>
          <p:nvPr>
            <p:ph type="sldImg"/>
          </p:nvPr>
        </p:nvSpPr>
        <p:spPr>
          <a:ln/>
        </p:spPr>
      </p:sp>
      <p:sp>
        <p:nvSpPr>
          <p:cNvPr id="46082" name="Notes Placeholder 2"/>
          <p:cNvSpPr>
            <a:spLocks noGrp="1"/>
          </p:cNvSpPr>
          <p:nvPr>
            <p:ph type="body" idx="1"/>
          </p:nvPr>
        </p:nvSpPr>
        <p:spPr>
          <a:noFill/>
          <a:ln/>
        </p:spPr>
        <p:txBody>
          <a:bodyPr/>
          <a:lstStyle/>
          <a:p>
            <a:endParaRPr lang="en-US" smtClean="0"/>
          </a:p>
        </p:txBody>
      </p:sp>
      <p:sp>
        <p:nvSpPr>
          <p:cNvPr id="46083" name="Slide Number Placeholder 3"/>
          <p:cNvSpPr>
            <a:spLocks noGrp="1"/>
          </p:cNvSpPr>
          <p:nvPr>
            <p:ph type="sldNum" sz="quarter" idx="5"/>
          </p:nvPr>
        </p:nvSpPr>
        <p:spPr>
          <a:noFill/>
        </p:spPr>
        <p:txBody>
          <a:bodyPr/>
          <a:lstStyle/>
          <a:p>
            <a:fld id="{E5C0F738-A79A-4FFF-8C1A-5699761EAEE3}" type="slidenum">
              <a:rPr lang="en-US" smtClean="0"/>
              <a:pPr/>
              <a:t>15</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Slide Image Placeholder 1"/>
          <p:cNvSpPr>
            <a:spLocks noGrp="1" noRot="1" noChangeAspect="1" noTextEdit="1"/>
          </p:cNvSpPr>
          <p:nvPr>
            <p:ph type="sldImg"/>
          </p:nvPr>
        </p:nvSpPr>
        <p:spPr>
          <a:ln/>
        </p:spPr>
      </p:sp>
      <p:sp>
        <p:nvSpPr>
          <p:cNvPr id="48130" name="Notes Placeholder 2"/>
          <p:cNvSpPr>
            <a:spLocks noGrp="1"/>
          </p:cNvSpPr>
          <p:nvPr>
            <p:ph type="body" idx="1"/>
          </p:nvPr>
        </p:nvSpPr>
        <p:spPr>
          <a:noFill/>
          <a:ln/>
        </p:spPr>
        <p:txBody>
          <a:bodyPr/>
          <a:lstStyle/>
          <a:p>
            <a:r>
              <a:rPr lang="en-US" smtClean="0"/>
              <a:t>Many of the requirements listed here and in your RFA are federal requirements and are mandatory for receipt of any federal dollars.</a:t>
            </a:r>
          </a:p>
        </p:txBody>
      </p:sp>
      <p:sp>
        <p:nvSpPr>
          <p:cNvPr id="48131" name="Slide Number Placeholder 3"/>
          <p:cNvSpPr>
            <a:spLocks noGrp="1"/>
          </p:cNvSpPr>
          <p:nvPr>
            <p:ph type="sldNum" sz="quarter" idx="5"/>
          </p:nvPr>
        </p:nvSpPr>
        <p:spPr>
          <a:noFill/>
        </p:spPr>
        <p:txBody>
          <a:bodyPr/>
          <a:lstStyle/>
          <a:p>
            <a:fld id="{32E83B0E-5A0D-42E4-A917-5FAE3365E433}" type="slidenum">
              <a:rPr lang="en-US" smtClean="0"/>
              <a:pPr/>
              <a:t>16</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Image Placeholder 1"/>
          <p:cNvSpPr>
            <a:spLocks noGrp="1" noRot="1" noChangeAspect="1" noTextEdit="1"/>
          </p:cNvSpPr>
          <p:nvPr>
            <p:ph type="sldImg"/>
          </p:nvPr>
        </p:nvSpPr>
        <p:spPr>
          <a:ln/>
        </p:spPr>
      </p:sp>
      <p:sp>
        <p:nvSpPr>
          <p:cNvPr id="118787" name="Notes Placeholder 2"/>
          <p:cNvSpPr>
            <a:spLocks noGrp="1"/>
          </p:cNvSpPr>
          <p:nvPr>
            <p:ph type="body" idx="1"/>
          </p:nvPr>
        </p:nvSpPr>
        <p:spPr/>
        <p:txBody>
          <a:bodyPr/>
          <a:lstStyle/>
          <a:p>
            <a:pPr marL="285750" indent="-285750">
              <a:buFontTx/>
              <a:buAutoNum type="romanUcParenR"/>
              <a:defRPr/>
            </a:pPr>
            <a:r>
              <a:rPr lang="en-US" dirty="0" smtClean="0"/>
              <a:t>Category 1 is for sub-grantees who want to apply for funding to meet and/or maintain their core services.</a:t>
            </a:r>
          </a:p>
          <a:p>
            <a:pPr marL="285750" indent="-285750">
              <a:buFontTx/>
              <a:buAutoNum type="romanUcParenR"/>
              <a:defRPr/>
            </a:pPr>
            <a:endParaRPr lang="en-US" dirty="0" smtClean="0"/>
          </a:p>
          <a:p>
            <a:pPr marL="285750" indent="-285750">
              <a:buFontTx/>
              <a:buAutoNum type="romanUcParenR"/>
              <a:defRPr/>
            </a:pPr>
            <a:r>
              <a:rPr lang="en-US" dirty="0" smtClean="0"/>
              <a:t>Category 2 is for sub-grantees who want to expand on the core services and develop: a) Non-traditional, innovative approaches to areas that have been identified as priorities by the state. b) Sub-grantees should note that just because something has not been identified by the state does not mean you can not apply for money to help fund it  c) Sub-grantees will have to explain in the application why it is a priority for their area.</a:t>
            </a:r>
          </a:p>
          <a:p>
            <a:pPr marL="742950" lvl="1" indent="-285750">
              <a:defRPr/>
            </a:pPr>
            <a:endParaRPr lang="en-US" dirty="0" smtClean="0"/>
          </a:p>
          <a:p>
            <a:pPr marL="285750" indent="-285750">
              <a:buFontTx/>
              <a:buAutoNum type="romanUcParenR"/>
              <a:defRPr/>
            </a:pPr>
            <a:endParaRPr lang="en-US" dirty="0" smtClean="0"/>
          </a:p>
          <a:p>
            <a:pPr>
              <a:defRPr/>
            </a:pPr>
            <a:endParaRPr lang="en-US" dirty="0" smtClean="0"/>
          </a:p>
        </p:txBody>
      </p:sp>
      <p:sp>
        <p:nvSpPr>
          <p:cNvPr id="50179" name="Slide Number Placeholder 3"/>
          <p:cNvSpPr>
            <a:spLocks noGrp="1"/>
          </p:cNvSpPr>
          <p:nvPr>
            <p:ph type="sldNum" sz="quarter" idx="5"/>
          </p:nvPr>
        </p:nvSpPr>
        <p:spPr>
          <a:noFill/>
        </p:spPr>
        <p:txBody>
          <a:bodyPr/>
          <a:lstStyle/>
          <a:p>
            <a:fld id="{49B8973C-134C-4469-96E9-2ADF1D6D8685}" type="slidenum">
              <a:rPr lang="en-US" smtClean="0"/>
              <a:pPr/>
              <a:t>17</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Slide Image Placeholder 1"/>
          <p:cNvSpPr>
            <a:spLocks noGrp="1" noRot="1" noChangeAspect="1"/>
          </p:cNvSpPr>
          <p:nvPr>
            <p:ph type="sldImg"/>
          </p:nvPr>
        </p:nvSpPr>
        <p:spPr>
          <a:ln/>
        </p:spPr>
      </p:sp>
      <p:sp>
        <p:nvSpPr>
          <p:cNvPr id="52226" name="Notes Placeholder 2"/>
          <p:cNvSpPr>
            <a:spLocks noGrp="1"/>
          </p:cNvSpPr>
          <p:nvPr>
            <p:ph type="body" idx="1"/>
          </p:nvPr>
        </p:nvSpPr>
        <p:spPr>
          <a:noFill/>
          <a:ln/>
        </p:spPr>
        <p:txBody>
          <a:bodyPr/>
          <a:lstStyle/>
          <a:p>
            <a:endParaRPr lang="en-US" smtClean="0"/>
          </a:p>
        </p:txBody>
      </p:sp>
      <p:sp>
        <p:nvSpPr>
          <p:cNvPr id="52227" name="Slide Number Placeholder 3"/>
          <p:cNvSpPr>
            <a:spLocks noGrp="1"/>
          </p:cNvSpPr>
          <p:nvPr>
            <p:ph type="sldNum" sz="quarter" idx="5"/>
          </p:nvPr>
        </p:nvSpPr>
        <p:spPr>
          <a:noFill/>
        </p:spPr>
        <p:txBody>
          <a:bodyPr/>
          <a:lstStyle/>
          <a:p>
            <a:fld id="{262585F3-6FA1-45BA-95A2-0698953F08F4}" type="slidenum">
              <a:rPr lang="en-US" smtClean="0"/>
              <a:pPr/>
              <a:t>18</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p:cNvSpPr>
            <a:spLocks noGrp="1" noRot="1" noChangeAspect="1"/>
          </p:cNvSpPr>
          <p:nvPr>
            <p:ph type="sldImg"/>
          </p:nvPr>
        </p:nvSpPr>
        <p:spPr>
          <a:ln/>
        </p:spPr>
      </p:sp>
      <p:sp>
        <p:nvSpPr>
          <p:cNvPr id="3" name="Notes Placeholder 2"/>
          <p:cNvSpPr>
            <a:spLocks noGrp="1"/>
          </p:cNvSpPr>
          <p:nvPr>
            <p:ph type="body" idx="1"/>
          </p:nvPr>
        </p:nvSpPr>
        <p:spPr/>
        <p:txBody>
          <a:bodyPr>
            <a:normAutofit/>
          </a:bodyPr>
          <a:lstStyle/>
          <a:p>
            <a:pPr marL="365760" indent="-283464" fontAlgn="auto">
              <a:spcAft>
                <a:spcPts val="0"/>
              </a:spcAft>
              <a:buFont typeface="Wingdings 2"/>
              <a:buNone/>
              <a:defRPr/>
            </a:pPr>
            <a:r>
              <a:rPr lang="en-US" dirty="0" smtClean="0"/>
              <a:t>What problem are you addressing?</a:t>
            </a:r>
          </a:p>
          <a:p>
            <a:pPr marL="640080" lvl="1" indent="-237744" fontAlgn="auto">
              <a:spcAft>
                <a:spcPts val="0"/>
              </a:spcAft>
              <a:buFont typeface="Verdana"/>
              <a:buChar char="◦"/>
              <a:defRPr/>
            </a:pPr>
            <a:r>
              <a:rPr lang="en-US" dirty="0" smtClean="0"/>
              <a:t>Background &amp; need</a:t>
            </a:r>
          </a:p>
          <a:p>
            <a:pPr marL="640080" lvl="1" indent="-237744" fontAlgn="auto">
              <a:spcAft>
                <a:spcPts val="0"/>
              </a:spcAft>
              <a:buFont typeface="Verdana"/>
              <a:buChar char="◦"/>
              <a:defRPr/>
            </a:pPr>
            <a:r>
              <a:rPr lang="en-US" dirty="0" smtClean="0"/>
              <a:t>Geographic area</a:t>
            </a:r>
          </a:p>
          <a:p>
            <a:pPr marL="640080" lvl="1" indent="-237744" fontAlgn="auto">
              <a:spcAft>
                <a:spcPts val="0"/>
              </a:spcAft>
              <a:buFont typeface="Verdana"/>
              <a:buChar char="◦"/>
              <a:defRPr/>
            </a:pPr>
            <a:r>
              <a:rPr lang="en-US" dirty="0" smtClean="0"/>
              <a:t>Target population</a:t>
            </a:r>
          </a:p>
          <a:p>
            <a:pPr marL="640080" lvl="1" indent="-237744" fontAlgn="auto">
              <a:spcAft>
                <a:spcPts val="0"/>
              </a:spcAft>
              <a:buFont typeface="Verdana"/>
              <a:buChar char="◦"/>
              <a:defRPr/>
            </a:pPr>
            <a:r>
              <a:rPr lang="en-US" dirty="0" smtClean="0"/>
              <a:t>Supporting data</a:t>
            </a:r>
          </a:p>
          <a:p>
            <a:pPr marL="640080" lvl="1" indent="-237744" fontAlgn="auto">
              <a:spcAft>
                <a:spcPts val="0"/>
              </a:spcAft>
              <a:buFont typeface="Verdana"/>
              <a:buNone/>
              <a:defRPr/>
            </a:pPr>
            <a:endParaRPr lang="en-US" sz="800" dirty="0" smtClean="0"/>
          </a:p>
          <a:p>
            <a:pPr marL="111125" indent="-28575" fontAlgn="auto">
              <a:spcAft>
                <a:spcPts val="0"/>
              </a:spcAft>
              <a:buFont typeface="Wingdings 2"/>
              <a:buNone/>
              <a:defRPr/>
            </a:pPr>
            <a:r>
              <a:rPr lang="en-US" sz="2800" dirty="0" smtClean="0"/>
              <a:t>Good sources:  UGA County Guide, US Census Quick Facts, GBI, your previous reports, other local facts &amp; information</a:t>
            </a:r>
          </a:p>
          <a:p>
            <a:pPr>
              <a:defRPr/>
            </a:pPr>
            <a:endParaRPr lang="en-US" dirty="0"/>
          </a:p>
        </p:txBody>
      </p:sp>
      <p:sp>
        <p:nvSpPr>
          <p:cNvPr id="54275" name="Slide Number Placeholder 3"/>
          <p:cNvSpPr>
            <a:spLocks noGrp="1"/>
          </p:cNvSpPr>
          <p:nvPr>
            <p:ph type="sldNum" sz="quarter" idx="5"/>
          </p:nvPr>
        </p:nvSpPr>
        <p:spPr>
          <a:noFill/>
        </p:spPr>
        <p:txBody>
          <a:bodyPr/>
          <a:lstStyle/>
          <a:p>
            <a:fld id="{1D5254AB-EDA0-4B89-A221-0AAE6BA25AB6}" type="slidenum">
              <a:rPr lang="en-US" smtClean="0"/>
              <a:pPr/>
              <a:t>19</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noTextEdit="1"/>
          </p:cNvSpPr>
          <p:nvPr>
            <p:ph type="sldImg"/>
          </p:nvPr>
        </p:nvSpPr>
        <p:spPr>
          <a:ln/>
        </p:spPr>
      </p:sp>
      <p:sp>
        <p:nvSpPr>
          <p:cNvPr id="19458" name="Notes Placeholder 2"/>
          <p:cNvSpPr>
            <a:spLocks noGrp="1"/>
          </p:cNvSpPr>
          <p:nvPr>
            <p:ph type="body" idx="1"/>
          </p:nvPr>
        </p:nvSpPr>
        <p:spPr>
          <a:noFill/>
          <a:ln/>
        </p:spPr>
        <p:txBody>
          <a:bodyPr/>
          <a:lstStyle/>
          <a:p>
            <a:r>
              <a:rPr lang="en-US" smtClean="0"/>
              <a:t>Explain Application Process (there’s only one application)</a:t>
            </a:r>
          </a:p>
        </p:txBody>
      </p:sp>
      <p:sp>
        <p:nvSpPr>
          <p:cNvPr id="19459" name="Slide Number Placeholder 3"/>
          <p:cNvSpPr>
            <a:spLocks noGrp="1"/>
          </p:cNvSpPr>
          <p:nvPr>
            <p:ph type="sldNum" sz="quarter" idx="5"/>
          </p:nvPr>
        </p:nvSpPr>
        <p:spPr>
          <a:noFill/>
        </p:spPr>
        <p:txBody>
          <a:bodyPr/>
          <a:lstStyle/>
          <a:p>
            <a:fld id="{D86A9438-E085-4C0F-AEB5-B2BC3DDE6870}" type="slidenum">
              <a:rPr lang="en-US" smtClean="0"/>
              <a:pPr/>
              <a:t>2</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p:cNvSpPr>
          <p:nvPr>
            <p:ph type="sldImg"/>
          </p:nvPr>
        </p:nvSpPr>
        <p:spPr>
          <a:ln/>
        </p:spPr>
      </p:sp>
      <p:sp>
        <p:nvSpPr>
          <p:cNvPr id="56322" name="Notes Placeholder 2"/>
          <p:cNvSpPr>
            <a:spLocks noGrp="1"/>
          </p:cNvSpPr>
          <p:nvPr>
            <p:ph type="body" idx="1"/>
          </p:nvPr>
        </p:nvSpPr>
        <p:spPr>
          <a:noFill/>
          <a:ln/>
        </p:spPr>
        <p:txBody>
          <a:bodyPr/>
          <a:lstStyle/>
          <a:p>
            <a:r>
              <a:rPr lang="en-US" smtClean="0"/>
              <a:t>sexual assault forensic examiner (</a:t>
            </a:r>
            <a:r>
              <a:rPr lang="en-US" b="1" smtClean="0"/>
              <a:t>SAFE</a:t>
            </a:r>
            <a:r>
              <a:rPr lang="en-US" smtClean="0"/>
              <a:t>) or sexual assault nurse examiner (</a:t>
            </a:r>
            <a:r>
              <a:rPr lang="en-US" b="1" smtClean="0"/>
              <a:t>SANE</a:t>
            </a:r>
            <a:r>
              <a:rPr lang="en-US" smtClean="0"/>
              <a:t>)</a:t>
            </a:r>
          </a:p>
        </p:txBody>
      </p:sp>
      <p:sp>
        <p:nvSpPr>
          <p:cNvPr id="56323" name="Slide Number Placeholder 3"/>
          <p:cNvSpPr>
            <a:spLocks noGrp="1"/>
          </p:cNvSpPr>
          <p:nvPr>
            <p:ph type="sldNum" sz="quarter" idx="5"/>
          </p:nvPr>
        </p:nvSpPr>
        <p:spPr>
          <a:noFill/>
        </p:spPr>
        <p:txBody>
          <a:bodyPr/>
          <a:lstStyle/>
          <a:p>
            <a:fld id="{08D40665-D54A-47F4-84D5-E5921BCA6931}" type="slidenum">
              <a:rPr lang="en-US" smtClean="0"/>
              <a:pPr/>
              <a:t>20</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Slide Image Placeholder 1"/>
          <p:cNvSpPr>
            <a:spLocks noGrp="1" noRot="1" noChangeAspect="1"/>
          </p:cNvSpPr>
          <p:nvPr>
            <p:ph type="sldImg"/>
          </p:nvPr>
        </p:nvSpPr>
        <p:spPr>
          <a:ln/>
        </p:spPr>
      </p:sp>
      <p:sp>
        <p:nvSpPr>
          <p:cNvPr id="58370" name="Notes Placeholder 2"/>
          <p:cNvSpPr>
            <a:spLocks noGrp="1"/>
          </p:cNvSpPr>
          <p:nvPr>
            <p:ph type="body" idx="1"/>
          </p:nvPr>
        </p:nvSpPr>
        <p:spPr>
          <a:noFill/>
          <a:ln/>
        </p:spPr>
        <p:txBody>
          <a:bodyPr/>
          <a:lstStyle/>
          <a:p>
            <a:endParaRPr lang="en-US" smtClean="0"/>
          </a:p>
        </p:txBody>
      </p:sp>
      <p:sp>
        <p:nvSpPr>
          <p:cNvPr id="58371" name="Slide Number Placeholder 3"/>
          <p:cNvSpPr>
            <a:spLocks noGrp="1"/>
          </p:cNvSpPr>
          <p:nvPr>
            <p:ph type="sldNum" sz="quarter" idx="5"/>
          </p:nvPr>
        </p:nvSpPr>
        <p:spPr>
          <a:noFill/>
        </p:spPr>
        <p:txBody>
          <a:bodyPr/>
          <a:lstStyle/>
          <a:p>
            <a:fld id="{BEA35D6A-5BF3-4F5B-8707-EFB7ABAA87CE}" type="slidenum">
              <a:rPr lang="en-US" smtClean="0"/>
              <a:pPr/>
              <a:t>21</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Slide Image Placeholder 1"/>
          <p:cNvSpPr>
            <a:spLocks noGrp="1" noRot="1" noChangeAspect="1"/>
          </p:cNvSpPr>
          <p:nvPr>
            <p:ph type="sldImg"/>
          </p:nvPr>
        </p:nvSpPr>
        <p:spPr>
          <a:ln/>
        </p:spPr>
      </p:sp>
      <p:sp>
        <p:nvSpPr>
          <p:cNvPr id="60418" name="Notes Placeholder 2"/>
          <p:cNvSpPr>
            <a:spLocks noGrp="1"/>
          </p:cNvSpPr>
          <p:nvPr>
            <p:ph type="body" idx="1"/>
          </p:nvPr>
        </p:nvSpPr>
        <p:spPr>
          <a:noFill/>
          <a:ln/>
        </p:spPr>
        <p:txBody>
          <a:bodyPr/>
          <a:lstStyle/>
          <a:p>
            <a:endParaRPr lang="en-US" smtClean="0"/>
          </a:p>
        </p:txBody>
      </p:sp>
      <p:sp>
        <p:nvSpPr>
          <p:cNvPr id="60419" name="Slide Number Placeholder 3"/>
          <p:cNvSpPr>
            <a:spLocks noGrp="1"/>
          </p:cNvSpPr>
          <p:nvPr>
            <p:ph type="sldNum" sz="quarter" idx="5"/>
          </p:nvPr>
        </p:nvSpPr>
        <p:spPr>
          <a:noFill/>
        </p:spPr>
        <p:txBody>
          <a:bodyPr/>
          <a:lstStyle/>
          <a:p>
            <a:fld id="{972BECFF-7C8C-4DDC-B62C-86B0B6F40386}" type="slidenum">
              <a:rPr lang="en-US" smtClean="0"/>
              <a:pPr/>
              <a:t>22</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Slide Image Placeholder 1"/>
          <p:cNvSpPr>
            <a:spLocks noGrp="1" noRot="1" noChangeAspect="1" noTextEdit="1"/>
          </p:cNvSpPr>
          <p:nvPr>
            <p:ph type="sldImg"/>
          </p:nvPr>
        </p:nvSpPr>
        <p:spPr>
          <a:ln/>
        </p:spPr>
      </p:sp>
      <p:sp>
        <p:nvSpPr>
          <p:cNvPr id="62466" name="Notes Placeholder 2"/>
          <p:cNvSpPr>
            <a:spLocks noGrp="1"/>
          </p:cNvSpPr>
          <p:nvPr>
            <p:ph type="body" idx="1"/>
          </p:nvPr>
        </p:nvSpPr>
        <p:spPr>
          <a:noFill/>
          <a:ln/>
        </p:spPr>
        <p:txBody>
          <a:bodyPr/>
          <a:lstStyle/>
          <a:p>
            <a:r>
              <a:rPr lang="en-US" smtClean="0"/>
              <a:t>Script:  There are three basic pieces to the on-line process – if you follow along you should be fine.  All of the questions are covered in the RFA.  You can also ask staff for assistance about the on-line application.  </a:t>
            </a:r>
          </a:p>
          <a:p>
            <a:endParaRPr lang="en-US" smtClean="0"/>
          </a:p>
        </p:txBody>
      </p:sp>
      <p:sp>
        <p:nvSpPr>
          <p:cNvPr id="62467" name="Slide Number Placeholder 3"/>
          <p:cNvSpPr>
            <a:spLocks noGrp="1"/>
          </p:cNvSpPr>
          <p:nvPr>
            <p:ph type="sldNum" sz="quarter" idx="5"/>
          </p:nvPr>
        </p:nvSpPr>
        <p:spPr>
          <a:noFill/>
        </p:spPr>
        <p:txBody>
          <a:bodyPr/>
          <a:lstStyle/>
          <a:p>
            <a:fld id="{91C9F966-1F67-40E2-A733-841AC2E3569E}" type="slidenum">
              <a:rPr lang="en-US" smtClean="0"/>
              <a:pPr/>
              <a:t>23</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Slide Image Placeholder 1"/>
          <p:cNvSpPr>
            <a:spLocks noGrp="1" noRot="1" noChangeAspect="1"/>
          </p:cNvSpPr>
          <p:nvPr>
            <p:ph type="sldImg"/>
          </p:nvPr>
        </p:nvSpPr>
        <p:spPr>
          <a:ln/>
        </p:spPr>
      </p:sp>
      <p:sp>
        <p:nvSpPr>
          <p:cNvPr id="64514" name="Notes Placeholder 2"/>
          <p:cNvSpPr>
            <a:spLocks noGrp="1"/>
          </p:cNvSpPr>
          <p:nvPr>
            <p:ph type="body" idx="1"/>
          </p:nvPr>
        </p:nvSpPr>
        <p:spPr>
          <a:noFill/>
          <a:ln/>
        </p:spPr>
        <p:txBody>
          <a:bodyPr/>
          <a:lstStyle/>
          <a:p>
            <a:endParaRPr lang="en-US" smtClean="0"/>
          </a:p>
        </p:txBody>
      </p:sp>
      <p:sp>
        <p:nvSpPr>
          <p:cNvPr id="64515" name="Slide Number Placeholder 3"/>
          <p:cNvSpPr>
            <a:spLocks noGrp="1"/>
          </p:cNvSpPr>
          <p:nvPr>
            <p:ph type="sldNum" sz="quarter" idx="5"/>
          </p:nvPr>
        </p:nvSpPr>
        <p:spPr>
          <a:noFill/>
        </p:spPr>
        <p:txBody>
          <a:bodyPr/>
          <a:lstStyle/>
          <a:p>
            <a:fld id="{82FB8EF7-4D58-468E-944F-31CF74B9865A}" type="slidenum">
              <a:rPr lang="en-US" smtClean="0"/>
              <a:pPr/>
              <a:t>24</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Slide Image Placeholder 1"/>
          <p:cNvSpPr>
            <a:spLocks noGrp="1" noRot="1" noChangeAspect="1"/>
          </p:cNvSpPr>
          <p:nvPr>
            <p:ph type="sldImg"/>
          </p:nvPr>
        </p:nvSpPr>
        <p:spPr>
          <a:ln/>
        </p:spPr>
      </p:sp>
      <p:sp>
        <p:nvSpPr>
          <p:cNvPr id="66562" name="Notes Placeholder 2"/>
          <p:cNvSpPr>
            <a:spLocks noGrp="1"/>
          </p:cNvSpPr>
          <p:nvPr>
            <p:ph type="body" idx="1"/>
          </p:nvPr>
        </p:nvSpPr>
        <p:spPr>
          <a:noFill/>
          <a:ln/>
        </p:spPr>
        <p:txBody>
          <a:bodyPr/>
          <a:lstStyle/>
          <a:p>
            <a:endParaRPr lang="en-US" smtClean="0"/>
          </a:p>
        </p:txBody>
      </p:sp>
      <p:sp>
        <p:nvSpPr>
          <p:cNvPr id="66563" name="Slide Number Placeholder 3"/>
          <p:cNvSpPr>
            <a:spLocks noGrp="1"/>
          </p:cNvSpPr>
          <p:nvPr>
            <p:ph type="sldNum" sz="quarter" idx="5"/>
          </p:nvPr>
        </p:nvSpPr>
        <p:spPr>
          <a:noFill/>
        </p:spPr>
        <p:txBody>
          <a:bodyPr/>
          <a:lstStyle/>
          <a:p>
            <a:fld id="{E9E875D5-8BB8-4B9C-AE29-A3BBCA989072}" type="slidenum">
              <a:rPr lang="en-US" smtClean="0"/>
              <a:pPr/>
              <a:t>25</a:t>
            </a:fld>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Slide Image Placeholder 1"/>
          <p:cNvSpPr>
            <a:spLocks noGrp="1" noRot="1" noChangeAspect="1" noTextEdit="1"/>
          </p:cNvSpPr>
          <p:nvPr>
            <p:ph type="sldImg"/>
          </p:nvPr>
        </p:nvSpPr>
        <p:spPr>
          <a:ln/>
        </p:spPr>
      </p:sp>
      <p:sp>
        <p:nvSpPr>
          <p:cNvPr id="68610" name="Notes Placeholder 2"/>
          <p:cNvSpPr>
            <a:spLocks noGrp="1"/>
          </p:cNvSpPr>
          <p:nvPr>
            <p:ph type="body" idx="1"/>
          </p:nvPr>
        </p:nvSpPr>
        <p:spPr>
          <a:noFill/>
          <a:ln/>
        </p:spPr>
        <p:txBody>
          <a:bodyPr/>
          <a:lstStyle/>
          <a:p>
            <a:r>
              <a:rPr lang="en-US" smtClean="0"/>
              <a:t>If you apply for multiple grants, each narrative will be considered separately.  Be aware of the eligibility requirements.  </a:t>
            </a:r>
          </a:p>
        </p:txBody>
      </p:sp>
      <p:sp>
        <p:nvSpPr>
          <p:cNvPr id="68611" name="Slide Number Placeholder 3"/>
          <p:cNvSpPr>
            <a:spLocks noGrp="1"/>
          </p:cNvSpPr>
          <p:nvPr>
            <p:ph type="sldNum" sz="quarter" idx="5"/>
          </p:nvPr>
        </p:nvSpPr>
        <p:spPr>
          <a:noFill/>
        </p:spPr>
        <p:txBody>
          <a:bodyPr/>
          <a:lstStyle/>
          <a:p>
            <a:fld id="{681E0B30-8EA2-4B84-A670-AF7E8AC7E833}" type="slidenum">
              <a:rPr lang="en-US" smtClean="0"/>
              <a:pPr/>
              <a:t>26</a:t>
            </a:fld>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2"/>
          <p:cNvSpPr>
            <a:spLocks noGrp="1" noRot="1" noChangeAspect="1" noChangeArrowheads="1" noTextEdit="1"/>
          </p:cNvSpPr>
          <p:nvPr>
            <p:ph type="sldImg"/>
          </p:nvPr>
        </p:nvSpPr>
        <p:spPr>
          <a:ln/>
        </p:spPr>
      </p:sp>
      <p:sp>
        <p:nvSpPr>
          <p:cNvPr id="70658" name="Rectangle 3"/>
          <p:cNvSpPr>
            <a:spLocks noGrp="1" noChangeArrowheads="1"/>
          </p:cNvSpPr>
          <p:nvPr>
            <p:ph type="body" idx="1"/>
          </p:nvPr>
        </p:nvSpPr>
        <p:spPr>
          <a:noFill/>
          <a:ln/>
        </p:spPr>
        <p:txBody>
          <a:bodyPr/>
          <a:lstStyle/>
          <a:p>
            <a:r>
              <a:rPr lang="en-US" smtClean="0"/>
              <a:t>Good Morning (or Afternoon) At this time we will be discussing the allowable costs for victim services as well as how to  complete the budget detail worksheet and budget summary document.  </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2"/>
          <p:cNvSpPr>
            <a:spLocks noGrp="1" noRot="1" noChangeAspect="1" noChangeArrowheads="1" noTextEdit="1"/>
          </p:cNvSpPr>
          <p:nvPr>
            <p:ph type="sldImg"/>
          </p:nvPr>
        </p:nvSpPr>
        <p:spPr>
          <a:ln/>
        </p:spPr>
      </p:sp>
      <p:sp>
        <p:nvSpPr>
          <p:cNvPr id="72706" name="Rectangle 3"/>
          <p:cNvSpPr>
            <a:spLocks noGrp="1" noChangeArrowheads="1"/>
          </p:cNvSpPr>
          <p:nvPr>
            <p:ph type="body" idx="1"/>
          </p:nvPr>
        </p:nvSpPr>
        <p:spPr>
          <a:xfrm>
            <a:off x="935038" y="4418013"/>
            <a:ext cx="5140325" cy="4181475"/>
          </a:xfrm>
          <a:noFill/>
          <a:ln/>
        </p:spPr>
        <p:txBody>
          <a:bodyPr/>
          <a:lstStyle/>
          <a:p>
            <a:r>
              <a:rPr lang="en-US" smtClean="0"/>
              <a:t>Budget categories for victim services comprise personnel, travel, equipment, supplies, printing, and other.</a:t>
            </a:r>
          </a:p>
          <a:p>
            <a:r>
              <a:rPr lang="en-US" smtClean="0"/>
              <a:t>All expenses for these categories must be fully detailed, reasonable, necessary, and allowable for the execution of all grant activities.</a:t>
            </a:r>
          </a:p>
          <a:p>
            <a:r>
              <a:rPr lang="en-US" smtClean="0"/>
              <a:t>Additionally, all expenses must adhere to State and Federal guidelines.</a:t>
            </a:r>
          </a:p>
          <a:p>
            <a:r>
              <a:rPr lang="en-US" smtClean="0"/>
              <a:t>At this time we will begin to review how to complete the budget detail worksheet beginning with the personnel and fringe benefits.  </a:t>
            </a:r>
          </a:p>
          <a:p>
            <a:endParaRPr lang="en-US" smtClean="0"/>
          </a:p>
          <a:p>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7"/>
          <p:cNvSpPr>
            <a:spLocks noGrp="1" noChangeArrowheads="1"/>
          </p:cNvSpPr>
          <p:nvPr>
            <p:ph type="sldNum" sz="quarter" idx="5"/>
          </p:nvPr>
        </p:nvSpPr>
        <p:spPr>
          <a:noFill/>
        </p:spPr>
        <p:txBody>
          <a:bodyPr/>
          <a:lstStyle/>
          <a:p>
            <a:fld id="{3A6653CD-F320-433B-8812-7DC651E41505}" type="slidenum">
              <a:rPr lang="en-US" smtClean="0"/>
              <a:pPr/>
              <a:t>29</a:t>
            </a:fld>
            <a:endParaRPr lang="en-US" smtClean="0"/>
          </a:p>
        </p:txBody>
      </p:sp>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xfrm>
            <a:off x="935038" y="4418013"/>
            <a:ext cx="5140325" cy="4181475"/>
          </a:xfrm>
          <a:noFill/>
          <a:ln/>
        </p:spPr>
        <p:txBody>
          <a:bodyPr/>
          <a:lstStyle/>
          <a:p>
            <a:r>
              <a:rPr lang="en-US" smtClean="0"/>
              <a:t>Bullet #1: Salaries must comply with local service area &amp; agencies policy and procedures. </a:t>
            </a:r>
          </a:p>
          <a:p>
            <a:r>
              <a:rPr lang="en-US" smtClean="0"/>
              <a:t>Remember to reflect the percentage of time paid to the grant. For example, if someone only works half of their time on the grant, or only half of their time is allowable under the grant, only show 50% of the time. Show percentage based on time worked on the grant.</a:t>
            </a:r>
          </a:p>
          <a:p>
            <a:r>
              <a:rPr lang="en-US" smtClean="0"/>
              <a:t>Bullet #2: Overtime is allowable and must be shown on the budget.</a:t>
            </a:r>
          </a:p>
          <a:p>
            <a:r>
              <a:rPr lang="en-US" smtClean="0"/>
              <a:t>Bullet #5: If you would like a higher rate for your volunteer you may submit a letter to CJCC requesting a higher amount.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noTextEdit="1"/>
          </p:cNvSpPr>
          <p:nvPr>
            <p:ph type="sldImg"/>
          </p:nvPr>
        </p:nvSpPr>
        <p:spPr>
          <a:ln/>
        </p:spPr>
      </p:sp>
      <p:sp>
        <p:nvSpPr>
          <p:cNvPr id="21506" name="Notes Placeholder 2"/>
          <p:cNvSpPr>
            <a:spLocks noGrp="1"/>
          </p:cNvSpPr>
          <p:nvPr>
            <p:ph type="body" idx="1"/>
          </p:nvPr>
        </p:nvSpPr>
        <p:spPr>
          <a:noFill/>
          <a:ln/>
        </p:spPr>
        <p:txBody>
          <a:bodyPr/>
          <a:lstStyle/>
          <a:p>
            <a:r>
              <a:rPr lang="en-US" smtClean="0"/>
              <a:t>CJCC is the designated state administering agency for the U.S. Department of Justice. The Criminal Justice Coordinating Council is comprised of members from all components of the criminal justice system and is responsible for administering grants for criminal justice system improvement, as well as victims assistance and compensation. </a:t>
            </a:r>
          </a:p>
          <a:p>
            <a:endParaRPr lang="en-US" smtClean="0"/>
          </a:p>
          <a:p>
            <a:r>
              <a:rPr lang="en-US" smtClean="0"/>
              <a:t>While we administer many different grants here, the two major victim service grants are </a:t>
            </a:r>
          </a:p>
          <a:p>
            <a:r>
              <a:rPr lang="en-US" smtClean="0"/>
              <a:t>The Victims of Crime Act commonly known as VOCA and the </a:t>
            </a:r>
          </a:p>
          <a:p>
            <a:r>
              <a:rPr lang="en-US" smtClean="0"/>
              <a:t>Services Training Officers and Prosecutors Violence Against Women Act more commonly known as STOP VAWA.  </a:t>
            </a:r>
          </a:p>
          <a:p>
            <a:endParaRPr lang="en-US" smtClean="0"/>
          </a:p>
          <a:p>
            <a:r>
              <a:rPr lang="en-US" smtClean="0"/>
              <a:t>As we briefly spoke about earlier, our agency is broken up into two divisions.  These two divisions are Criminal Justice Services. led by Robert Thornton and Victim Services, led by Nicole Jenkins</a:t>
            </a:r>
          </a:p>
          <a:p>
            <a:endParaRPr lang="en-US" smtClean="0"/>
          </a:p>
        </p:txBody>
      </p:sp>
      <p:sp>
        <p:nvSpPr>
          <p:cNvPr id="21507" name="Slide Number Placeholder 3"/>
          <p:cNvSpPr>
            <a:spLocks noGrp="1"/>
          </p:cNvSpPr>
          <p:nvPr>
            <p:ph type="sldNum" sz="quarter" idx="5"/>
          </p:nvPr>
        </p:nvSpPr>
        <p:spPr>
          <a:noFill/>
        </p:spPr>
        <p:txBody>
          <a:bodyPr/>
          <a:lstStyle/>
          <a:p>
            <a:fld id="{E5CF9CF7-5EB0-446D-9195-5BCDF772A189}" type="slidenum">
              <a:rPr lang="en-US" smtClean="0"/>
              <a:pPr/>
              <a:t>3</a:t>
            </a:fld>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7"/>
          <p:cNvSpPr>
            <a:spLocks noGrp="1" noChangeArrowheads="1"/>
          </p:cNvSpPr>
          <p:nvPr>
            <p:ph type="sldNum" sz="quarter" idx="5"/>
          </p:nvPr>
        </p:nvSpPr>
        <p:spPr>
          <a:noFill/>
        </p:spPr>
        <p:txBody>
          <a:bodyPr/>
          <a:lstStyle/>
          <a:p>
            <a:fld id="{937A903E-95DE-4150-9385-3C7A637967F1}" type="slidenum">
              <a:rPr lang="en-US" smtClean="0"/>
              <a:pPr/>
              <a:t>30</a:t>
            </a:fld>
            <a:endParaRPr lang="en-US" smtClean="0"/>
          </a:p>
        </p:txBody>
      </p:sp>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xfrm>
            <a:off x="935038" y="4418013"/>
            <a:ext cx="5140325" cy="4181475"/>
          </a:xfrm>
          <a:noFill/>
          <a:ln/>
        </p:spPr>
        <p:txBody>
          <a:bodyPr/>
          <a:lstStyle/>
          <a:p>
            <a:r>
              <a:rPr lang="en-US" smtClean="0"/>
              <a:t>Bullet #2: C</a:t>
            </a:r>
            <a:r>
              <a:rPr lang="en-US" sz="1300" smtClean="0"/>
              <a:t>an include daily travel. </a:t>
            </a:r>
            <a:r>
              <a:rPr lang="en-US" smtClean="0"/>
              <a:t>If your local policy travel rate amount is less than the state approved rate, you are required to use the local policy rate. In completing your budget ensure conference registrations are listed in the OTHER category and not in the TRAVEL category. </a:t>
            </a:r>
          </a:p>
          <a:p>
            <a:endParaRPr lang="en-US" smtClean="0"/>
          </a:p>
          <a:p>
            <a:r>
              <a:rPr lang="en-US" b="1" smtClean="0"/>
              <a:t>Note: conference registrations should be in the OTHER category, not Travel.</a:t>
            </a:r>
          </a:p>
          <a:p>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7"/>
          <p:cNvSpPr>
            <a:spLocks noGrp="1" noChangeArrowheads="1"/>
          </p:cNvSpPr>
          <p:nvPr>
            <p:ph type="sldNum" sz="quarter" idx="5"/>
          </p:nvPr>
        </p:nvSpPr>
        <p:spPr>
          <a:noFill/>
        </p:spPr>
        <p:txBody>
          <a:bodyPr/>
          <a:lstStyle/>
          <a:p>
            <a:fld id="{31866019-62CD-4E3A-81F7-DB7AE798AAC1}" type="slidenum">
              <a:rPr lang="en-US" smtClean="0"/>
              <a:pPr/>
              <a:t>31</a:t>
            </a:fld>
            <a:endParaRPr lang="en-US" smtClean="0"/>
          </a:p>
        </p:txBody>
      </p:sp>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a:xfrm>
            <a:off x="935038" y="4418013"/>
            <a:ext cx="5140325" cy="4181475"/>
          </a:xfrm>
          <a:noFill/>
          <a:ln/>
        </p:spPr>
        <p:txBody>
          <a:bodyPr/>
          <a:lstStyle/>
          <a:p>
            <a:pPr defTabSz="912813"/>
            <a:r>
              <a:rPr lang="en-US" smtClean="0"/>
              <a:t>Equipment is any non-expendable property with a useful life of more than 1 year and a cost of more than $5,000. Please keep in mind that equipment cannot be broken down into smaller components to avoid applicable reporting requirements. </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7"/>
          <p:cNvSpPr>
            <a:spLocks noGrp="1" noChangeArrowheads="1"/>
          </p:cNvSpPr>
          <p:nvPr>
            <p:ph type="sldNum" sz="quarter" idx="5"/>
          </p:nvPr>
        </p:nvSpPr>
        <p:spPr>
          <a:noFill/>
        </p:spPr>
        <p:txBody>
          <a:bodyPr/>
          <a:lstStyle/>
          <a:p>
            <a:fld id="{3657184D-BF2B-4E8A-BF4A-AB96F8BAFD65}" type="slidenum">
              <a:rPr lang="en-US" smtClean="0"/>
              <a:pPr/>
              <a:t>32</a:t>
            </a:fld>
            <a:endParaRPr lang="en-US" smtClean="0"/>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a:xfrm>
            <a:off x="935038" y="4418013"/>
            <a:ext cx="5140325" cy="4181475"/>
          </a:xfrm>
          <a:noFill/>
          <a:ln/>
        </p:spPr>
        <p:txBody>
          <a:bodyPr/>
          <a:lstStyle/>
          <a:p>
            <a:pPr eaLnBrk="1" hangingPunct="1"/>
            <a:r>
              <a:rPr lang="en-US" smtClean="0"/>
              <a:t>Costs related to project’s day-to-day operation which are not included in any of the other categories:</a:t>
            </a:r>
          </a:p>
          <a:p>
            <a:pPr lvl="1" eaLnBrk="1" hangingPunct="1">
              <a:buClr>
                <a:srgbClr val="FF9900"/>
              </a:buClr>
              <a:buFont typeface="Wingdings" pitchFamily="2" charset="2"/>
              <a:buChar char="Ø"/>
            </a:pPr>
            <a:r>
              <a:rPr lang="en-US" smtClean="0"/>
              <a:t>Office supplies</a:t>
            </a:r>
          </a:p>
          <a:p>
            <a:pPr lvl="1" eaLnBrk="1" hangingPunct="1">
              <a:buClr>
                <a:srgbClr val="FF9900"/>
              </a:buClr>
              <a:buFont typeface="Wingdings" pitchFamily="2" charset="2"/>
              <a:buChar char="Ø"/>
            </a:pPr>
            <a:r>
              <a:rPr lang="en-US" smtClean="0"/>
              <a:t>Shared usage costs of office equipment</a:t>
            </a:r>
          </a:p>
          <a:p>
            <a:pPr lvl="1" eaLnBrk="1" hangingPunct="1">
              <a:buClr>
                <a:srgbClr val="FF9900"/>
              </a:buClr>
              <a:buFont typeface="Wingdings" pitchFamily="2" charset="2"/>
              <a:buChar char="Ø"/>
            </a:pPr>
            <a:r>
              <a:rPr lang="en-US" smtClean="0"/>
              <a:t>Paper</a:t>
            </a:r>
          </a:p>
          <a:p>
            <a:pPr lvl="1" eaLnBrk="1" hangingPunct="1">
              <a:buClr>
                <a:srgbClr val="FF9900"/>
              </a:buClr>
              <a:buFont typeface="Wingdings" pitchFamily="2" charset="2"/>
              <a:buChar char="Ø"/>
            </a:pPr>
            <a:r>
              <a:rPr lang="en-US" smtClean="0"/>
              <a:t>Postage</a:t>
            </a:r>
          </a:p>
          <a:p>
            <a:pPr lvl="1" eaLnBrk="1" hangingPunct="1">
              <a:buClr>
                <a:srgbClr val="FF9900"/>
              </a:buClr>
              <a:buFont typeface="Wingdings" pitchFamily="2" charset="2"/>
              <a:buChar char="Ø"/>
            </a:pPr>
            <a:r>
              <a:rPr lang="en-US" smtClean="0"/>
              <a:t>Copier usage</a:t>
            </a:r>
          </a:p>
          <a:p>
            <a:r>
              <a:rPr lang="en-US" smtClean="0"/>
              <a:t>These items can be pro-rated based on the number of employees working under the grant. If you have an office of 4, but only one person is paid under the grant, you must show a pro-rated portion of the cost at 25%. For example, if the copier usage bill is $100, the cost charged to the grant would be $25. There are certain cases where the grant funded person uses the items more than the non grant funded person, in this case let your auditor know the percentage of usage by the employee. Please note that office supplies are all items that total less than $5,000.</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7"/>
          <p:cNvSpPr>
            <a:spLocks noGrp="1" noChangeArrowheads="1"/>
          </p:cNvSpPr>
          <p:nvPr>
            <p:ph type="sldNum" sz="quarter" idx="5"/>
          </p:nvPr>
        </p:nvSpPr>
        <p:spPr>
          <a:noFill/>
        </p:spPr>
        <p:txBody>
          <a:bodyPr/>
          <a:lstStyle/>
          <a:p>
            <a:fld id="{57170698-E117-446B-89DC-60B7E404F57C}" type="slidenum">
              <a:rPr lang="en-US" smtClean="0"/>
              <a:pPr/>
              <a:t>33</a:t>
            </a:fld>
            <a:endParaRPr lang="en-US" smtClean="0"/>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a:xfrm>
            <a:off x="935038" y="4418013"/>
            <a:ext cx="5140325" cy="4181475"/>
          </a:xfrm>
          <a:noFill/>
          <a:ln/>
        </p:spPr>
        <p:txBody>
          <a:bodyPr/>
          <a:lstStyle/>
          <a:p>
            <a:pPr lvl="1" eaLnBrk="1" hangingPunct="1">
              <a:buClr>
                <a:srgbClr val="FF9900"/>
              </a:buClr>
              <a:buFont typeface="Wingdings" pitchFamily="2" charset="2"/>
              <a:buChar char="Ø"/>
            </a:pPr>
            <a:r>
              <a:rPr lang="en-US" smtClean="0"/>
              <a:t>Printing expenses for this direct victim services include Business Cards (grant funded personnel)</a:t>
            </a:r>
          </a:p>
          <a:p>
            <a:pPr lvl="1" eaLnBrk="1" hangingPunct="1">
              <a:buClr>
                <a:srgbClr val="FF9900"/>
              </a:buClr>
              <a:buFont typeface="Wingdings" pitchFamily="2" charset="2"/>
              <a:buChar char="Ø"/>
            </a:pPr>
            <a:r>
              <a:rPr lang="en-US" smtClean="0"/>
              <a:t>Letterhead</a:t>
            </a:r>
          </a:p>
          <a:p>
            <a:pPr lvl="1" eaLnBrk="1" hangingPunct="1">
              <a:buClr>
                <a:srgbClr val="FF9900"/>
              </a:buClr>
              <a:buFont typeface="Wingdings" pitchFamily="2" charset="2"/>
              <a:buChar char="Ø"/>
            </a:pPr>
            <a:r>
              <a:rPr lang="en-US" smtClean="0"/>
              <a:t>Program related materials</a:t>
            </a:r>
          </a:p>
          <a:p>
            <a:pPr lvl="1" eaLnBrk="1" hangingPunct="1">
              <a:buClr>
                <a:srgbClr val="FF9900"/>
              </a:buClr>
              <a:buFont typeface="Wingdings" pitchFamily="2" charset="2"/>
              <a:buChar char="Ø"/>
            </a:pPr>
            <a:r>
              <a:rPr lang="en-US" smtClean="0"/>
              <a:t>Brochures to distribute to victims – state “This project was supported by Award/Grant No. ___________ awarded by the (name, e.g. Criminal Justice Coordinating Council, Office of Justice Programs.”</a:t>
            </a:r>
          </a:p>
          <a:p>
            <a:pPr lvl="1" eaLnBrk="1" hangingPunct="1">
              <a:buClr>
                <a:srgbClr val="FF9900"/>
              </a:buClr>
              <a:buFont typeface="Wingdings" pitchFamily="2" charset="2"/>
              <a:buNone/>
            </a:pPr>
            <a:endParaRPr lang="en-US" smtClean="0"/>
          </a:p>
          <a:p>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Slide Image Placeholder 1"/>
          <p:cNvSpPr>
            <a:spLocks noGrp="1" noRot="1" noChangeAspect="1" noTextEdit="1"/>
          </p:cNvSpPr>
          <p:nvPr>
            <p:ph type="sldImg"/>
          </p:nvPr>
        </p:nvSpPr>
        <p:spPr>
          <a:ln/>
        </p:spPr>
      </p:sp>
      <p:sp>
        <p:nvSpPr>
          <p:cNvPr id="84994" name="Notes Placeholder 2"/>
          <p:cNvSpPr>
            <a:spLocks noGrp="1"/>
          </p:cNvSpPr>
          <p:nvPr>
            <p:ph type="body" idx="1"/>
          </p:nvPr>
        </p:nvSpPr>
        <p:spPr>
          <a:noFill/>
          <a:ln/>
        </p:spPr>
        <p:txBody>
          <a:bodyPr/>
          <a:lstStyle/>
          <a:p>
            <a:pPr defTabSz="912813"/>
            <a:r>
              <a:rPr lang="en-US" smtClean="0"/>
              <a:t>Other expenses consist of consulting or contractual costs, which are limited to $450 per day or $56.25 per hour.  (Yes, the Federal </a:t>
            </a:r>
            <a:r>
              <a:rPr lang="en-US" b="1" smtClean="0"/>
              <a:t>VAWA</a:t>
            </a:r>
            <a:r>
              <a:rPr lang="en-US" smtClean="0"/>
              <a:t> guidelines do allow a higher rate of $650 per day or $81.25 per hour, but CJCC policy is to only allow up to $450/day or $56.25/hour.  For VAWA sub-grantees, you can request a higher rate than $450/day with appropriate justification.) </a:t>
            </a:r>
          </a:p>
          <a:p>
            <a:pPr defTabSz="912813"/>
            <a:r>
              <a:rPr lang="en-US" smtClean="0"/>
              <a:t> </a:t>
            </a:r>
          </a:p>
          <a:p>
            <a:pPr defTabSz="912813" eaLnBrk="1" hangingPunct="1"/>
            <a:r>
              <a:rPr lang="en-US" smtClean="0"/>
              <a:t>Rent, utilities, copier lease, postage meter, and registration for training/conferences are also expenses that fall under the “OTHER” category. </a:t>
            </a:r>
          </a:p>
          <a:p>
            <a:pPr defTabSz="912813" eaLnBrk="1" hangingPunct="1"/>
            <a:endParaRPr lang="en-US" smtClean="0"/>
          </a:p>
          <a:p>
            <a:pPr defTabSz="912813" eaLnBrk="1" hangingPunct="1"/>
            <a:r>
              <a:rPr lang="en-US" smtClean="0"/>
              <a:t>An agency’s annual audit can be covered </a:t>
            </a:r>
            <a:r>
              <a:rPr lang="en-US" u="sng" smtClean="0"/>
              <a:t>only</a:t>
            </a:r>
            <a:r>
              <a:rPr lang="en-US" smtClean="0"/>
              <a:t> if the agency receives more than $500,000 in federal funds. This expense must be pro-rated. Accounting or bookkeeping services CANNOT be covered.</a:t>
            </a:r>
          </a:p>
          <a:p>
            <a:pPr defTabSz="912813"/>
            <a:endParaRPr lang="en-US" smtClean="0"/>
          </a:p>
          <a:p>
            <a:pPr defTabSz="912813"/>
            <a:endParaRPr lang="en-US" smtClean="0"/>
          </a:p>
          <a:p>
            <a:pPr defTabSz="912813"/>
            <a:endParaRPr lang="en-US" smtClean="0"/>
          </a:p>
        </p:txBody>
      </p:sp>
      <p:sp>
        <p:nvSpPr>
          <p:cNvPr id="84995" name="Slide Number Placeholder 3"/>
          <p:cNvSpPr>
            <a:spLocks noGrp="1"/>
          </p:cNvSpPr>
          <p:nvPr>
            <p:ph type="sldNum" sz="quarter" idx="5"/>
          </p:nvPr>
        </p:nvSpPr>
        <p:spPr>
          <a:noFill/>
        </p:spPr>
        <p:txBody>
          <a:bodyPr/>
          <a:lstStyle/>
          <a:p>
            <a:fld id="{EB6590D9-B19D-48EE-89A4-90A038515A7D}" type="slidenum">
              <a:rPr lang="en-US" smtClean="0"/>
              <a:pPr/>
              <a:t>34</a:t>
            </a:fld>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Rectangle 2"/>
          <p:cNvSpPr>
            <a:spLocks noGrp="1" noRot="1" noChangeAspect="1" noChangeArrowheads="1" noTextEdit="1"/>
          </p:cNvSpPr>
          <p:nvPr>
            <p:ph type="sldImg"/>
          </p:nvPr>
        </p:nvSpPr>
        <p:spPr>
          <a:ln/>
        </p:spPr>
      </p:sp>
      <p:sp>
        <p:nvSpPr>
          <p:cNvPr id="91138" name="Rectangle 3"/>
          <p:cNvSpPr>
            <a:spLocks noGrp="1" noChangeArrowheads="1"/>
          </p:cNvSpPr>
          <p:nvPr>
            <p:ph type="body" idx="1"/>
          </p:nvPr>
        </p:nvSpPr>
        <p:spPr>
          <a:xfrm>
            <a:off x="935038" y="4418013"/>
            <a:ext cx="5140325" cy="4181475"/>
          </a:xfrm>
          <a:noFill/>
          <a:ln/>
        </p:spPr>
        <p:txBody>
          <a:bodyPr/>
          <a:lstStyle/>
          <a:p>
            <a:r>
              <a:rPr lang="en-US" smtClean="0"/>
              <a:t>Funds can only be used for direct services to crime victims. These services include: immediate health and safety of the victim, mental health assistance, assistance with participation in criminal justice proceedings, costs necessary to provide direct services, special services, and personnel costs. Again, funds can only be used for direct services to crime victims.</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Rectangle 2"/>
          <p:cNvSpPr>
            <a:spLocks noGrp="1" noRot="1" noChangeAspect="1" noChangeArrowheads="1" noTextEdit="1"/>
          </p:cNvSpPr>
          <p:nvPr>
            <p:ph type="sldImg"/>
          </p:nvPr>
        </p:nvSpPr>
        <p:spPr>
          <a:ln/>
        </p:spPr>
      </p:sp>
      <p:sp>
        <p:nvSpPr>
          <p:cNvPr id="93186" name="Rectangle 3"/>
          <p:cNvSpPr>
            <a:spLocks noGrp="1" noChangeArrowheads="1"/>
          </p:cNvSpPr>
          <p:nvPr>
            <p:ph type="body" idx="1"/>
          </p:nvPr>
        </p:nvSpPr>
        <p:spPr>
          <a:noFill/>
          <a:ln/>
        </p:spPr>
        <p:txBody>
          <a:bodyPr/>
          <a:lstStyle/>
          <a:p>
            <a:r>
              <a:rPr lang="en-US" smtClean="0"/>
              <a:t>Allowable costs include immediate health and safety care. This excludes medical care. However, crisis intervention, accompaniment to hospitals for medical exams, hotline counseling, emergency food, clothing, transportation, and shelter are allowable </a:t>
            </a:r>
          </a:p>
          <a:p>
            <a:endParaRPr lang="en-US" smtClean="0"/>
          </a:p>
          <a:p>
            <a:r>
              <a:rPr lang="en-US" smtClean="0"/>
              <a:t>Additionally, mental health assistance can be provided to victims. This includes counseling, group treatment, and traditional therapy. </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Rectangle 2"/>
          <p:cNvSpPr>
            <a:spLocks noGrp="1" noRot="1" noChangeAspect="1" noChangeArrowheads="1" noTextEdit="1"/>
          </p:cNvSpPr>
          <p:nvPr>
            <p:ph type="sldImg"/>
          </p:nvPr>
        </p:nvSpPr>
        <p:spPr>
          <a:ln/>
        </p:spPr>
      </p:sp>
      <p:sp>
        <p:nvSpPr>
          <p:cNvPr id="95234" name="Rectangle 3"/>
          <p:cNvSpPr>
            <a:spLocks noGrp="1" noChangeArrowheads="1"/>
          </p:cNvSpPr>
          <p:nvPr>
            <p:ph type="body" idx="1"/>
          </p:nvPr>
        </p:nvSpPr>
        <p:spPr>
          <a:noFill/>
          <a:ln/>
        </p:spPr>
        <p:txBody>
          <a:bodyPr/>
          <a:lstStyle/>
          <a:p>
            <a:r>
              <a:rPr lang="en-US" smtClean="0"/>
              <a:t>Allowable costs also include assistance with participation in Criminal Justice Proceedings. Some examples of criminal justice proceedings are Advocacy on behalf of crime victims accompaniment to criminal justice offices and court, transportation to court, child care or respite care to enable a victim to attend court, notification regarding trial dates, case disposition, parole consideration, and assistance with victim impact statements.</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Rectangle 2"/>
          <p:cNvSpPr>
            <a:spLocks noGrp="1" noRot="1" noChangeAspect="1" noChangeArrowheads="1" noTextEdit="1"/>
          </p:cNvSpPr>
          <p:nvPr>
            <p:ph type="sldImg"/>
          </p:nvPr>
        </p:nvSpPr>
        <p:spPr>
          <a:ln/>
        </p:spPr>
      </p:sp>
      <p:sp>
        <p:nvSpPr>
          <p:cNvPr id="97282" name="Rectangle 3"/>
          <p:cNvSpPr>
            <a:spLocks noGrp="1" noChangeArrowheads="1"/>
          </p:cNvSpPr>
          <p:nvPr>
            <p:ph type="body" idx="1"/>
          </p:nvPr>
        </p:nvSpPr>
        <p:spPr>
          <a:xfrm>
            <a:off x="935038" y="4418013"/>
            <a:ext cx="5140325" cy="4181475"/>
          </a:xfrm>
          <a:noFill/>
          <a:ln/>
        </p:spPr>
        <p:txBody>
          <a:bodyPr/>
          <a:lstStyle/>
          <a:p>
            <a:r>
              <a:rPr lang="en-US" smtClean="0"/>
              <a:t>Allowable costs also include costs necessary to provide direct services, special services, and personnel costs. Here are some examples of those costs.</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Rectangle 2"/>
          <p:cNvSpPr>
            <a:spLocks noGrp="1" noRot="1" noChangeAspect="1" noChangeArrowheads="1" noTextEdit="1"/>
          </p:cNvSpPr>
          <p:nvPr>
            <p:ph type="sldImg"/>
          </p:nvPr>
        </p:nvSpPr>
        <p:spPr>
          <a:ln/>
        </p:spPr>
      </p:sp>
      <p:sp>
        <p:nvSpPr>
          <p:cNvPr id="99330" name="Rectangle 3"/>
          <p:cNvSpPr>
            <a:spLocks noGrp="1" noChangeArrowheads="1"/>
          </p:cNvSpPr>
          <p:nvPr>
            <p:ph type="body" idx="1"/>
          </p:nvPr>
        </p:nvSpPr>
        <p:spPr>
          <a:xfrm>
            <a:off x="935038" y="4418013"/>
            <a:ext cx="5140325" cy="4181475"/>
          </a:xfrm>
          <a:noFill/>
          <a:ln/>
        </p:spPr>
        <p:txBody>
          <a:bodyPr/>
          <a:lstStyle/>
          <a:p>
            <a:r>
              <a:rPr lang="en-US" smtClean="0"/>
              <a:t>Allowable costs also include direct service training for staff, training and materials, equipment and furniture, operating costs, and volunteer coordinators.</a:t>
            </a:r>
          </a:p>
          <a:p>
            <a:r>
              <a:rPr lang="en-US" smtClean="0"/>
              <a:t>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a:ln/>
        </p:spPr>
      </p:sp>
      <p:sp>
        <p:nvSpPr>
          <p:cNvPr id="23554" name="Notes Placeholder 2"/>
          <p:cNvSpPr>
            <a:spLocks noGrp="1"/>
          </p:cNvSpPr>
          <p:nvPr>
            <p:ph type="body" idx="1"/>
          </p:nvPr>
        </p:nvSpPr>
        <p:spPr>
          <a:noFill/>
          <a:ln/>
        </p:spPr>
        <p:txBody>
          <a:bodyPr/>
          <a:lstStyle/>
          <a:p>
            <a:r>
              <a:rPr lang="en-US" smtClean="0"/>
              <a:t>DUI Memorial Sign</a:t>
            </a:r>
          </a:p>
        </p:txBody>
      </p:sp>
      <p:sp>
        <p:nvSpPr>
          <p:cNvPr id="23555" name="Slide Number Placeholder 3"/>
          <p:cNvSpPr>
            <a:spLocks noGrp="1"/>
          </p:cNvSpPr>
          <p:nvPr>
            <p:ph type="sldNum" sz="quarter" idx="5"/>
          </p:nvPr>
        </p:nvSpPr>
        <p:spPr>
          <a:noFill/>
        </p:spPr>
        <p:txBody>
          <a:bodyPr/>
          <a:lstStyle/>
          <a:p>
            <a:fld id="{94BFBF11-A4DA-4423-BBE0-5EA527C7B99C}" type="slidenum">
              <a:rPr lang="en-US" smtClean="0"/>
              <a:pPr/>
              <a:t>4</a:t>
            </a:fld>
            <a:endParaRPr 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Slide Image Placeholder 1"/>
          <p:cNvSpPr>
            <a:spLocks noGrp="1" noRot="1" noChangeAspect="1"/>
          </p:cNvSpPr>
          <p:nvPr>
            <p:ph type="sldImg"/>
          </p:nvPr>
        </p:nvSpPr>
        <p:spPr>
          <a:ln/>
        </p:spPr>
      </p:sp>
      <p:sp>
        <p:nvSpPr>
          <p:cNvPr id="101378" name="Notes Placeholder 2"/>
          <p:cNvSpPr>
            <a:spLocks noGrp="1"/>
          </p:cNvSpPr>
          <p:nvPr>
            <p:ph type="body" idx="1"/>
          </p:nvPr>
        </p:nvSpPr>
        <p:spPr>
          <a:noFill/>
          <a:ln/>
        </p:spPr>
        <p:txBody>
          <a:bodyPr/>
          <a:lstStyle/>
          <a:p>
            <a:endParaRPr lang="en-US" smtClean="0"/>
          </a:p>
        </p:txBody>
      </p:sp>
      <p:sp>
        <p:nvSpPr>
          <p:cNvPr id="101379" name="Slide Number Placeholder 3"/>
          <p:cNvSpPr>
            <a:spLocks noGrp="1"/>
          </p:cNvSpPr>
          <p:nvPr>
            <p:ph type="sldNum" sz="quarter" idx="5"/>
          </p:nvPr>
        </p:nvSpPr>
        <p:spPr>
          <a:noFill/>
        </p:spPr>
        <p:txBody>
          <a:bodyPr/>
          <a:lstStyle/>
          <a:p>
            <a:fld id="{90A5F204-632F-4271-A60A-0407B041F7DA}" type="slidenum">
              <a:rPr lang="en-US" smtClean="0"/>
              <a:pPr/>
              <a:t>44</a:t>
            </a:fld>
            <a:endParaRPr lang="en-US"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2"/>
          <p:cNvSpPr>
            <a:spLocks noGrp="1" noRot="1" noChangeAspect="1" noChangeArrowheads="1" noTextEdit="1"/>
          </p:cNvSpPr>
          <p:nvPr>
            <p:ph type="sldImg"/>
          </p:nvPr>
        </p:nvSpPr>
        <p:spPr>
          <a:ln/>
        </p:spPr>
      </p:sp>
      <p:sp>
        <p:nvSpPr>
          <p:cNvPr id="103426" name="Rectangle 3"/>
          <p:cNvSpPr>
            <a:spLocks noGrp="1" noChangeArrowheads="1"/>
          </p:cNvSpPr>
          <p:nvPr>
            <p:ph type="body" idx="1"/>
          </p:nvPr>
        </p:nvSpPr>
        <p:spPr>
          <a:xfrm>
            <a:off x="935038" y="4418013"/>
            <a:ext cx="5140325" cy="4181475"/>
          </a:xfrm>
          <a:noFill/>
          <a:ln/>
        </p:spPr>
        <p:txBody>
          <a:bodyPr/>
          <a:lstStyle/>
          <a:p>
            <a:r>
              <a:rPr lang="en-US" smtClean="0"/>
              <a:t>Unallowable costs consist of forensic examinations/interviews, vehicles, lobbying, perpetrator rehabilitation,  research evaluations, indirect organizational costs, prosecution/investigative, activities, and fundraising activities.  Prosecution activities are allowable under VAWA Prosecution grant programs.</a:t>
            </a:r>
          </a:p>
          <a:p>
            <a:endParaRPr lang="en-US" smtClean="0"/>
          </a:p>
          <a:p>
            <a:endParaRPr lang="en-US"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Rectangle 2"/>
          <p:cNvSpPr>
            <a:spLocks noGrp="1" noRot="1" noChangeAspect="1" noChangeArrowheads="1" noTextEdit="1"/>
          </p:cNvSpPr>
          <p:nvPr>
            <p:ph type="sldImg"/>
          </p:nvPr>
        </p:nvSpPr>
        <p:spPr>
          <a:ln/>
        </p:spPr>
      </p:sp>
      <p:sp>
        <p:nvSpPr>
          <p:cNvPr id="105474" name="Rectangle 3"/>
          <p:cNvSpPr>
            <a:spLocks noGrp="1" noChangeArrowheads="1"/>
          </p:cNvSpPr>
          <p:nvPr>
            <p:ph type="body" idx="1"/>
          </p:nvPr>
        </p:nvSpPr>
        <p:spPr>
          <a:xfrm>
            <a:off x="935038" y="4418013"/>
            <a:ext cx="5140325" cy="4181475"/>
          </a:xfrm>
          <a:noFill/>
          <a:ln/>
        </p:spPr>
        <p:txBody>
          <a:bodyPr/>
          <a:lstStyle/>
          <a:p>
            <a:r>
              <a:rPr lang="en-US" smtClean="0"/>
              <a:t>Unallowable costs also include property loss, medial costs, relocation expenses, and administrative staff expenses, and activities exclusively for Crime Prevention.</a:t>
            </a: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Rectangle 2"/>
          <p:cNvSpPr>
            <a:spLocks noGrp="1" noRot="1" noChangeAspect="1" noChangeArrowheads="1" noTextEdit="1"/>
          </p:cNvSpPr>
          <p:nvPr>
            <p:ph type="sldImg"/>
          </p:nvPr>
        </p:nvSpPr>
        <p:spPr>
          <a:ln/>
        </p:spPr>
      </p:sp>
      <p:sp>
        <p:nvSpPr>
          <p:cNvPr id="107522" name="Rectangle 3"/>
          <p:cNvSpPr>
            <a:spLocks noGrp="1" noChangeArrowheads="1"/>
          </p:cNvSpPr>
          <p:nvPr>
            <p:ph type="body" idx="1"/>
          </p:nvPr>
        </p:nvSpPr>
        <p:spPr>
          <a:xfrm>
            <a:off x="935038" y="4418013"/>
            <a:ext cx="5140325" cy="4181475"/>
          </a:xfrm>
          <a:noFill/>
          <a:ln/>
        </p:spPr>
        <p:txBody>
          <a:bodyPr/>
          <a:lstStyle/>
          <a:p>
            <a:r>
              <a:rPr lang="en-US" smtClean="0"/>
              <a:t>Match is the recipient share of the project costs. Match may either be in-kind or cash. Cash match includes actual cash spent by the recipient and must have a cost relationship to the federal award that is being matched. In-Kind  match includes the value of donated services. All applicants should be prepared to provide a 20% match. However, 25% of the total required match MUST come from volunteers. </a:t>
            </a:r>
          </a:p>
          <a:p>
            <a:endParaRPr lang="en-US" smtClean="0"/>
          </a:p>
          <a:p>
            <a:r>
              <a:rPr lang="en-US" smtClean="0"/>
              <a:t>Please note that volunteer time is valued at $12 an hour as volunteer dollars. If an agency is interested in increasing the value of volunteer time, a formal request must be submitted, with substantial evidence of why the value should be increased after you have been awarded. </a:t>
            </a:r>
          </a:p>
          <a:p>
            <a:endParaRPr lang="en-US" smtClean="0"/>
          </a:p>
          <a:p>
            <a:r>
              <a:rPr lang="en-US" smtClean="0"/>
              <a:t>Direct victim services grants will be awarded under VOCA or VAWA. This will be determined by CJCC staff.  If you receive a VAWA victim services grant  no match will be required.  </a:t>
            </a:r>
            <a:r>
              <a:rPr lang="en-US" b="1" smtClean="0">
                <a:solidFill>
                  <a:srgbClr val="FF0000"/>
                </a:solidFill>
              </a:rPr>
              <a:t>Only if a NPO -BB</a:t>
            </a: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Slide Image Placeholder 1"/>
          <p:cNvSpPr>
            <a:spLocks noGrp="1" noRot="1" noChangeAspect="1"/>
          </p:cNvSpPr>
          <p:nvPr>
            <p:ph type="sldImg"/>
          </p:nvPr>
        </p:nvSpPr>
        <p:spPr>
          <a:ln/>
        </p:spPr>
      </p:sp>
      <p:sp>
        <p:nvSpPr>
          <p:cNvPr id="109570" name="Notes Placeholder 2"/>
          <p:cNvSpPr>
            <a:spLocks noGrp="1"/>
          </p:cNvSpPr>
          <p:nvPr>
            <p:ph type="body" idx="1"/>
          </p:nvPr>
        </p:nvSpPr>
        <p:spPr>
          <a:noFill/>
          <a:ln/>
        </p:spPr>
        <p:txBody>
          <a:bodyPr/>
          <a:lstStyle/>
          <a:p>
            <a:r>
              <a:rPr lang="en-US" smtClean="0"/>
              <a:t>For VAWA Victim Services grants, there is no match requirement.</a:t>
            </a:r>
          </a:p>
        </p:txBody>
      </p:sp>
      <p:sp>
        <p:nvSpPr>
          <p:cNvPr id="109571" name="Slide Number Placeholder 3"/>
          <p:cNvSpPr>
            <a:spLocks noGrp="1"/>
          </p:cNvSpPr>
          <p:nvPr>
            <p:ph type="sldNum" sz="quarter" idx="5"/>
          </p:nvPr>
        </p:nvSpPr>
        <p:spPr>
          <a:noFill/>
        </p:spPr>
        <p:txBody>
          <a:bodyPr/>
          <a:lstStyle/>
          <a:p>
            <a:fld id="{420ACD80-6F62-481E-A15A-361019F8A742}" type="slidenum">
              <a:rPr lang="en-US" smtClean="0"/>
              <a:pPr/>
              <a:t>48</a:t>
            </a:fld>
            <a:endParaRPr lang="en-US"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Slide Image Placeholder 1"/>
          <p:cNvSpPr>
            <a:spLocks noGrp="1" noRot="1" noChangeAspect="1"/>
          </p:cNvSpPr>
          <p:nvPr>
            <p:ph type="sldImg"/>
          </p:nvPr>
        </p:nvSpPr>
        <p:spPr>
          <a:ln/>
        </p:spPr>
      </p:sp>
      <p:sp>
        <p:nvSpPr>
          <p:cNvPr id="111618" name="Notes Placeholder 2"/>
          <p:cNvSpPr>
            <a:spLocks noGrp="1"/>
          </p:cNvSpPr>
          <p:nvPr>
            <p:ph type="body" idx="1"/>
          </p:nvPr>
        </p:nvSpPr>
        <p:spPr>
          <a:noFill/>
          <a:ln/>
        </p:spPr>
        <p:txBody>
          <a:bodyPr/>
          <a:lstStyle/>
          <a:p>
            <a:endParaRPr lang="en-US" smtClean="0"/>
          </a:p>
        </p:txBody>
      </p:sp>
      <p:sp>
        <p:nvSpPr>
          <p:cNvPr id="111619" name="Slide Number Placeholder 3"/>
          <p:cNvSpPr>
            <a:spLocks noGrp="1"/>
          </p:cNvSpPr>
          <p:nvPr>
            <p:ph type="sldNum" sz="quarter" idx="5"/>
          </p:nvPr>
        </p:nvSpPr>
        <p:spPr>
          <a:noFill/>
        </p:spPr>
        <p:txBody>
          <a:bodyPr/>
          <a:lstStyle/>
          <a:p>
            <a:fld id="{72730DFE-2846-4F80-8DD6-2277A72F1C40}" type="slidenum">
              <a:rPr lang="en-US" smtClean="0"/>
              <a:pPr/>
              <a:t>49</a:t>
            </a:fld>
            <a:endParaRPr lang="en-US"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Slide Image Placeholder 1"/>
          <p:cNvSpPr>
            <a:spLocks noGrp="1" noRot="1" noChangeAspect="1"/>
          </p:cNvSpPr>
          <p:nvPr>
            <p:ph type="sldImg"/>
          </p:nvPr>
        </p:nvSpPr>
        <p:spPr>
          <a:ln/>
        </p:spPr>
      </p:sp>
      <p:sp>
        <p:nvSpPr>
          <p:cNvPr id="3" name="Notes Placeholder 2"/>
          <p:cNvSpPr>
            <a:spLocks noGrp="1"/>
          </p:cNvSpPr>
          <p:nvPr>
            <p:ph type="body" idx="1"/>
          </p:nvPr>
        </p:nvSpPr>
        <p:spPr/>
        <p:txBody>
          <a:bodyPr>
            <a:normAutofit/>
          </a:bodyPr>
          <a:lstStyle/>
          <a:p>
            <a:pPr marL="0" lvl="1">
              <a:defRPr/>
            </a:pPr>
            <a:r>
              <a:rPr lang="en-US" sz="1400" b="1" dirty="0" smtClean="0"/>
              <a:t>Examples of Cash Match</a:t>
            </a:r>
          </a:p>
          <a:p>
            <a:pPr lvl="1">
              <a:buFont typeface="Arial" pitchFamily="34" charset="0"/>
              <a:buChar char="•"/>
              <a:defRPr/>
            </a:pPr>
            <a:r>
              <a:rPr lang="en-US" sz="1400" dirty="0" smtClean="0"/>
              <a:t>Cash contributed</a:t>
            </a:r>
          </a:p>
          <a:p>
            <a:pPr lvl="1">
              <a:buFont typeface="Arial" pitchFamily="34" charset="0"/>
              <a:buChar char="•"/>
              <a:defRPr/>
            </a:pPr>
            <a:r>
              <a:rPr lang="en-US" sz="1400" dirty="0" smtClean="0"/>
              <a:t>Equipment to be purchased by your organization for project activities</a:t>
            </a:r>
          </a:p>
          <a:p>
            <a:pPr lvl="1">
              <a:buFont typeface="Arial" pitchFamily="34" charset="0"/>
              <a:buChar char="•"/>
              <a:defRPr/>
            </a:pPr>
            <a:r>
              <a:rPr lang="en-US" sz="1400" dirty="0" smtClean="0"/>
              <a:t>Personnel to be hired by the organization to help with the project, who will not be hired if the grant is not funded</a:t>
            </a:r>
          </a:p>
          <a:p>
            <a:pPr lvl="1">
              <a:buFont typeface="Arial" pitchFamily="34" charset="0"/>
              <a:buChar char="•"/>
              <a:defRPr/>
            </a:pPr>
            <a:r>
              <a:rPr lang="en-US" sz="1400" dirty="0" smtClean="0"/>
              <a:t>Paying for a project brochure and/or its dissemination</a:t>
            </a:r>
          </a:p>
          <a:p>
            <a:pPr lvl="1">
              <a:buFont typeface="Arial" pitchFamily="34" charset="0"/>
              <a:buNone/>
              <a:defRPr/>
            </a:pPr>
            <a:endParaRPr lang="en-US" sz="1400" dirty="0" smtClean="0"/>
          </a:p>
          <a:p>
            <a:pPr marL="0" lvl="1">
              <a:defRPr/>
            </a:pPr>
            <a:r>
              <a:rPr lang="en-US" sz="1400" b="1" dirty="0" smtClean="0"/>
              <a:t>Examples of In-Kind Match include donated</a:t>
            </a:r>
          </a:p>
          <a:p>
            <a:pPr marL="457200" lvl="2">
              <a:buFont typeface="Arial" pitchFamily="34" charset="0"/>
              <a:buChar char="•"/>
              <a:defRPr/>
            </a:pPr>
            <a:r>
              <a:rPr lang="en-US" sz="1400" dirty="0" smtClean="0"/>
              <a:t>Items</a:t>
            </a:r>
          </a:p>
          <a:p>
            <a:pPr marL="457200" lvl="2">
              <a:buFont typeface="Arial" pitchFamily="34" charset="0"/>
              <a:buChar char="•"/>
              <a:defRPr/>
            </a:pPr>
            <a:r>
              <a:rPr lang="en-US" sz="1400" dirty="0" smtClean="0"/>
              <a:t>Clothing</a:t>
            </a:r>
          </a:p>
          <a:p>
            <a:pPr marL="457200" lvl="2">
              <a:buFont typeface="Arial" pitchFamily="34" charset="0"/>
              <a:buChar char="•"/>
              <a:defRPr/>
            </a:pPr>
            <a:r>
              <a:rPr lang="en-US" sz="1400" dirty="0" smtClean="0"/>
              <a:t>Services</a:t>
            </a:r>
          </a:p>
          <a:p>
            <a:pPr marL="457200" lvl="2">
              <a:buFont typeface="Arial" pitchFamily="34" charset="0"/>
              <a:buChar char="•"/>
              <a:defRPr/>
            </a:pPr>
            <a:r>
              <a:rPr lang="en-US" sz="1400" dirty="0" smtClean="0"/>
              <a:t>Rental space</a:t>
            </a:r>
          </a:p>
          <a:p>
            <a:pPr marL="457200" lvl="2">
              <a:buFont typeface="Arial" pitchFamily="34" charset="0"/>
              <a:buChar char="•"/>
              <a:defRPr/>
            </a:pPr>
            <a:r>
              <a:rPr lang="en-US" sz="1400" dirty="0" smtClean="0"/>
              <a:t>Food</a:t>
            </a:r>
          </a:p>
          <a:p>
            <a:pPr marL="457200" lvl="2">
              <a:buFont typeface="Arial" pitchFamily="34" charset="0"/>
              <a:buNone/>
              <a:defRPr/>
            </a:pPr>
            <a:endParaRPr lang="en-US" sz="1400" dirty="0" smtClean="0"/>
          </a:p>
          <a:p>
            <a:pPr marL="457200" lvl="2">
              <a:buFont typeface="Arial" pitchFamily="34" charset="0"/>
              <a:buChar char="•"/>
              <a:defRPr/>
            </a:pPr>
            <a:endParaRPr lang="en-US" sz="1400" dirty="0" smtClean="0"/>
          </a:p>
          <a:p>
            <a:pPr>
              <a:defRPr/>
            </a:pPr>
            <a:endParaRPr lang="en-US" dirty="0"/>
          </a:p>
        </p:txBody>
      </p:sp>
      <p:sp>
        <p:nvSpPr>
          <p:cNvPr id="113667" name="Slide Number Placeholder 3"/>
          <p:cNvSpPr>
            <a:spLocks noGrp="1"/>
          </p:cNvSpPr>
          <p:nvPr>
            <p:ph type="sldNum" sz="quarter" idx="5"/>
          </p:nvPr>
        </p:nvSpPr>
        <p:spPr>
          <a:noFill/>
        </p:spPr>
        <p:txBody>
          <a:bodyPr/>
          <a:lstStyle/>
          <a:p>
            <a:fld id="{E169E802-7F7E-487B-950C-319D61E65DCF}" type="slidenum">
              <a:rPr lang="en-US" smtClean="0"/>
              <a:pPr/>
              <a:t>50</a:t>
            </a:fld>
            <a:endParaRPr lang="en-US"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Slide Image Placeholder 1"/>
          <p:cNvSpPr>
            <a:spLocks noGrp="1" noRot="1" noChangeAspect="1"/>
          </p:cNvSpPr>
          <p:nvPr>
            <p:ph type="sldImg"/>
          </p:nvPr>
        </p:nvSpPr>
        <p:spPr>
          <a:ln/>
        </p:spPr>
      </p:sp>
      <p:sp>
        <p:nvSpPr>
          <p:cNvPr id="115714" name="Notes Placeholder 2"/>
          <p:cNvSpPr>
            <a:spLocks noGrp="1"/>
          </p:cNvSpPr>
          <p:nvPr>
            <p:ph type="body" idx="1"/>
          </p:nvPr>
        </p:nvSpPr>
        <p:spPr>
          <a:noFill/>
          <a:ln/>
        </p:spPr>
        <p:txBody>
          <a:bodyPr/>
          <a:lstStyle/>
          <a:p>
            <a:endParaRPr lang="en-US" smtClean="0"/>
          </a:p>
        </p:txBody>
      </p:sp>
      <p:sp>
        <p:nvSpPr>
          <p:cNvPr id="115715" name="Slide Number Placeholder 3"/>
          <p:cNvSpPr>
            <a:spLocks noGrp="1"/>
          </p:cNvSpPr>
          <p:nvPr>
            <p:ph type="sldNum" sz="quarter" idx="5"/>
          </p:nvPr>
        </p:nvSpPr>
        <p:spPr>
          <a:noFill/>
        </p:spPr>
        <p:txBody>
          <a:bodyPr/>
          <a:lstStyle/>
          <a:p>
            <a:fld id="{F77A2D31-BE24-40E9-B8D2-1162E888404A}" type="slidenum">
              <a:rPr lang="en-US" smtClean="0"/>
              <a:pPr/>
              <a:t>51</a:t>
            </a:fld>
            <a:endParaRPr lang="en-US"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Slide Image Placeholder 1"/>
          <p:cNvSpPr>
            <a:spLocks noGrp="1" noRot="1" noChangeAspect="1"/>
          </p:cNvSpPr>
          <p:nvPr>
            <p:ph type="sldImg"/>
          </p:nvPr>
        </p:nvSpPr>
        <p:spPr>
          <a:ln/>
        </p:spPr>
      </p:sp>
      <p:sp>
        <p:nvSpPr>
          <p:cNvPr id="115714" name="Notes Placeholder 2"/>
          <p:cNvSpPr>
            <a:spLocks noGrp="1"/>
          </p:cNvSpPr>
          <p:nvPr>
            <p:ph type="body" idx="1"/>
          </p:nvPr>
        </p:nvSpPr>
        <p:spPr>
          <a:noFill/>
          <a:ln/>
        </p:spPr>
        <p:txBody>
          <a:bodyPr/>
          <a:lstStyle/>
          <a:p>
            <a:endParaRPr lang="en-US" smtClean="0"/>
          </a:p>
        </p:txBody>
      </p:sp>
      <p:sp>
        <p:nvSpPr>
          <p:cNvPr id="115715" name="Slide Number Placeholder 3"/>
          <p:cNvSpPr>
            <a:spLocks noGrp="1"/>
          </p:cNvSpPr>
          <p:nvPr>
            <p:ph type="sldNum" sz="quarter" idx="5"/>
          </p:nvPr>
        </p:nvSpPr>
        <p:spPr>
          <a:noFill/>
        </p:spPr>
        <p:txBody>
          <a:bodyPr/>
          <a:lstStyle/>
          <a:p>
            <a:fld id="{F77A2D31-BE24-40E9-B8D2-1162E888404A}" type="slidenum">
              <a:rPr lang="en-US" smtClean="0"/>
              <a:pPr/>
              <a:t>52</a:t>
            </a:fld>
            <a:endParaRPr lang="en-US"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0464" eaLnBrk="0" hangingPunct="0">
              <a:defRPr sz="1500">
                <a:solidFill>
                  <a:schemeClr val="tx1"/>
                </a:solidFill>
                <a:latin typeface="HandelGotDBol" pitchFamily="34" charset="0"/>
                <a:ea typeface="ＭＳ Ｐゴシック" pitchFamily="57" charset="-128"/>
              </a:defRPr>
            </a:lvl1pPr>
            <a:lvl2pPr marL="716130" indent="-275434" defTabSz="910464" eaLnBrk="0" hangingPunct="0">
              <a:defRPr sz="1500">
                <a:solidFill>
                  <a:schemeClr val="tx1"/>
                </a:solidFill>
                <a:latin typeface="HandelGotDBol" pitchFamily="34" charset="0"/>
                <a:ea typeface="ＭＳ Ｐゴシック" pitchFamily="57" charset="-128"/>
              </a:defRPr>
            </a:lvl2pPr>
            <a:lvl3pPr marL="1101738" indent="-220348" defTabSz="910464" eaLnBrk="0" hangingPunct="0">
              <a:defRPr sz="1500">
                <a:solidFill>
                  <a:schemeClr val="tx1"/>
                </a:solidFill>
                <a:latin typeface="HandelGotDBol" pitchFamily="34" charset="0"/>
                <a:ea typeface="ＭＳ Ｐゴシック" pitchFamily="57" charset="-128"/>
              </a:defRPr>
            </a:lvl3pPr>
            <a:lvl4pPr marL="1542433" indent="-220348" defTabSz="910464" eaLnBrk="0" hangingPunct="0">
              <a:defRPr sz="1500">
                <a:solidFill>
                  <a:schemeClr val="tx1"/>
                </a:solidFill>
                <a:latin typeface="HandelGotDBol" pitchFamily="34" charset="0"/>
                <a:ea typeface="ＭＳ Ｐゴシック" pitchFamily="57" charset="-128"/>
              </a:defRPr>
            </a:lvl4pPr>
            <a:lvl5pPr marL="1983128" indent="-220348" defTabSz="910464" eaLnBrk="0" hangingPunct="0">
              <a:defRPr sz="1500">
                <a:solidFill>
                  <a:schemeClr val="tx1"/>
                </a:solidFill>
                <a:latin typeface="HandelGotDBol" pitchFamily="34" charset="0"/>
                <a:ea typeface="ＭＳ Ｐゴシック" pitchFamily="57" charset="-128"/>
              </a:defRPr>
            </a:lvl5pPr>
            <a:lvl6pPr marL="2423823" indent="-220348" defTabSz="910464" eaLnBrk="0" fontAlgn="base" hangingPunct="0">
              <a:spcBef>
                <a:spcPct val="0"/>
              </a:spcBef>
              <a:spcAft>
                <a:spcPct val="0"/>
              </a:spcAft>
              <a:defRPr sz="1500">
                <a:solidFill>
                  <a:schemeClr val="tx1"/>
                </a:solidFill>
                <a:latin typeface="HandelGotDBol" pitchFamily="34" charset="0"/>
                <a:ea typeface="ＭＳ Ｐゴシック" pitchFamily="57" charset="-128"/>
              </a:defRPr>
            </a:lvl6pPr>
            <a:lvl7pPr marL="2864518" indent="-220348" defTabSz="910464" eaLnBrk="0" fontAlgn="base" hangingPunct="0">
              <a:spcBef>
                <a:spcPct val="0"/>
              </a:spcBef>
              <a:spcAft>
                <a:spcPct val="0"/>
              </a:spcAft>
              <a:defRPr sz="1500">
                <a:solidFill>
                  <a:schemeClr val="tx1"/>
                </a:solidFill>
                <a:latin typeface="HandelGotDBol" pitchFamily="34" charset="0"/>
                <a:ea typeface="ＭＳ Ｐゴシック" pitchFamily="57" charset="-128"/>
              </a:defRPr>
            </a:lvl7pPr>
            <a:lvl8pPr marL="3305213" indent="-220348" defTabSz="910464" eaLnBrk="0" fontAlgn="base" hangingPunct="0">
              <a:spcBef>
                <a:spcPct val="0"/>
              </a:spcBef>
              <a:spcAft>
                <a:spcPct val="0"/>
              </a:spcAft>
              <a:defRPr sz="1500">
                <a:solidFill>
                  <a:schemeClr val="tx1"/>
                </a:solidFill>
                <a:latin typeface="HandelGotDBol" pitchFamily="34" charset="0"/>
                <a:ea typeface="ＭＳ Ｐゴシック" pitchFamily="57" charset="-128"/>
              </a:defRPr>
            </a:lvl8pPr>
            <a:lvl9pPr marL="3745908" indent="-220348" defTabSz="910464" eaLnBrk="0" fontAlgn="base" hangingPunct="0">
              <a:spcBef>
                <a:spcPct val="0"/>
              </a:spcBef>
              <a:spcAft>
                <a:spcPct val="0"/>
              </a:spcAft>
              <a:defRPr sz="1500">
                <a:solidFill>
                  <a:schemeClr val="tx1"/>
                </a:solidFill>
                <a:latin typeface="HandelGotDBol" pitchFamily="34" charset="0"/>
                <a:ea typeface="ＭＳ Ｐゴシック" pitchFamily="57" charset="-128"/>
              </a:defRPr>
            </a:lvl9pPr>
          </a:lstStyle>
          <a:p>
            <a:pPr eaLnBrk="1" hangingPunct="1"/>
            <a:fld id="{E0E3A997-E874-46F3-9963-EE999F3E77B4}" type="slidenum">
              <a:rPr lang="en-US" sz="1200">
                <a:latin typeface="Times New Roman" pitchFamily="18" charset="0"/>
              </a:rPr>
              <a:pPr eaLnBrk="1" hangingPunct="1"/>
              <a:t>53</a:t>
            </a:fld>
            <a:endParaRPr lang="en-US" sz="1200">
              <a:latin typeface="Times New Roman" pitchFamily="18" charset="0"/>
            </a:endParaRPr>
          </a:p>
        </p:txBody>
      </p:sp>
      <p:sp>
        <p:nvSpPr>
          <p:cNvPr id="126979" name="Rectangle 2"/>
          <p:cNvSpPr>
            <a:spLocks noGrp="1" noRot="1" noChangeAspect="1" noChangeArrowheads="1" noTextEdit="1"/>
          </p:cNvSpPr>
          <p:nvPr>
            <p:ph type="sldImg"/>
          </p:nvPr>
        </p:nvSpPr>
        <p:spPr>
          <a:xfrm>
            <a:off x="1262063" y="769938"/>
            <a:ext cx="4559300" cy="3421062"/>
          </a:xfrm>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latin typeface="Times New Roman" pitchFamily="18" charset="0"/>
              </a:rPr>
              <a:t>Here we have a full depiction of program development.  We see that everything starts with a clear articulation of the originating situation from which priorities are set.  This sets into motion the programmatic response – as displayed in the logic model of what is expected to occur…the connections and relationships between inputs-outputs- and outcomes. </a:t>
            </a:r>
          </a:p>
          <a:p>
            <a:pPr eaLnBrk="1" hangingPunct="1"/>
            <a:r>
              <a:rPr lang="en-US" smtClean="0">
                <a:latin typeface="Times New Roman" pitchFamily="18" charset="0"/>
              </a:rPr>
              <a:t>Often not included in the graphical LM display but important to articulate are</a:t>
            </a:r>
          </a:p>
          <a:p>
            <a:pPr eaLnBrk="1" hangingPunct="1"/>
            <a:r>
              <a:rPr lang="en-US" smtClean="0">
                <a:latin typeface="Times New Roman" pitchFamily="18" charset="0"/>
              </a:rPr>
              <a:t>Assumptions</a:t>
            </a:r>
          </a:p>
          <a:p>
            <a:pPr eaLnBrk="1" hangingPunct="1"/>
            <a:r>
              <a:rPr lang="en-US" smtClean="0">
                <a:latin typeface="Times New Roman" pitchFamily="18" charset="0"/>
              </a:rPr>
              <a:t>External factors, for example, do financial institutions exist; are they accessible</a:t>
            </a:r>
          </a:p>
          <a:p>
            <a:pPr eaLnBrk="1" hangingPunct="1"/>
            <a:r>
              <a:rPr lang="en-US" smtClean="0">
                <a:latin typeface="Times New Roman" pitchFamily="18" charset="0"/>
              </a:rPr>
              <a:t>(barriers and facilitators)  </a:t>
            </a:r>
          </a:p>
          <a:p>
            <a:pPr eaLnBrk="1" hangingPunct="1"/>
            <a:r>
              <a:rPr lang="en-US" smtClean="0">
                <a:latin typeface="Times New Roman" pitchFamily="18" charset="0"/>
              </a:rPr>
              <a:t>Evaluation runs over the course of the program and is part of the program design.</a:t>
            </a:r>
          </a:p>
          <a:p>
            <a:pPr eaLnBrk="1" hangingPunct="1"/>
            <a:r>
              <a:rPr lang="en-US" smtClean="0">
                <a:latin typeface="Times New Roman" pitchFamily="18" charset="0"/>
              </a:rPr>
              <a:t>Looks linear but is not…</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a:ln/>
        </p:spPr>
      </p:sp>
      <p:sp>
        <p:nvSpPr>
          <p:cNvPr id="25602" name="Notes Placeholder 2"/>
          <p:cNvSpPr>
            <a:spLocks noGrp="1"/>
          </p:cNvSpPr>
          <p:nvPr>
            <p:ph type="body" idx="1"/>
          </p:nvPr>
        </p:nvSpPr>
        <p:spPr>
          <a:noFill/>
          <a:ln/>
        </p:spPr>
        <p:txBody>
          <a:bodyPr/>
          <a:lstStyle/>
          <a:p>
            <a:endParaRPr lang="en-US" smtClean="0"/>
          </a:p>
        </p:txBody>
      </p:sp>
      <p:sp>
        <p:nvSpPr>
          <p:cNvPr id="25603" name="Slide Number Placeholder 3"/>
          <p:cNvSpPr>
            <a:spLocks noGrp="1"/>
          </p:cNvSpPr>
          <p:nvPr>
            <p:ph type="sldNum" sz="quarter" idx="5"/>
          </p:nvPr>
        </p:nvSpPr>
        <p:spPr>
          <a:noFill/>
        </p:spPr>
        <p:txBody>
          <a:bodyPr/>
          <a:lstStyle/>
          <a:p>
            <a:fld id="{438CD11D-F3D3-41EC-A60D-9A1525FD273D}" type="slidenum">
              <a:rPr lang="en-US" smtClean="0"/>
              <a:pPr/>
              <a:t>5</a:t>
            </a:fld>
            <a:endParaRPr lang="en-US"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1" name="Slide Image Placeholder 1"/>
          <p:cNvSpPr>
            <a:spLocks noGrp="1" noRot="1" noChangeAspect="1" noTextEdit="1"/>
          </p:cNvSpPr>
          <p:nvPr>
            <p:ph type="sldImg"/>
          </p:nvPr>
        </p:nvSpPr>
        <p:spPr>
          <a:ln/>
        </p:spPr>
      </p:sp>
      <p:sp>
        <p:nvSpPr>
          <p:cNvPr id="117762" name="Notes Placeholder 2"/>
          <p:cNvSpPr>
            <a:spLocks noGrp="1"/>
          </p:cNvSpPr>
          <p:nvPr>
            <p:ph type="body" idx="1"/>
          </p:nvPr>
        </p:nvSpPr>
        <p:spPr>
          <a:noFill/>
          <a:ln/>
        </p:spPr>
        <p:txBody>
          <a:bodyPr/>
          <a:lstStyle/>
          <a:p>
            <a:r>
              <a:rPr lang="en-US" smtClean="0"/>
              <a:t>Agencies must be 5% certified by the application deadline of June 14, 2013.</a:t>
            </a:r>
          </a:p>
        </p:txBody>
      </p:sp>
      <p:sp>
        <p:nvSpPr>
          <p:cNvPr id="117763" name="Slide Number Placeholder 3"/>
          <p:cNvSpPr>
            <a:spLocks noGrp="1"/>
          </p:cNvSpPr>
          <p:nvPr>
            <p:ph type="sldNum" sz="quarter" idx="5"/>
          </p:nvPr>
        </p:nvSpPr>
        <p:spPr>
          <a:noFill/>
        </p:spPr>
        <p:txBody>
          <a:bodyPr/>
          <a:lstStyle/>
          <a:p>
            <a:fld id="{246C24C6-E485-434F-B9EC-EEBD6BF4787E}" type="slidenum">
              <a:rPr lang="en-US" smtClean="0"/>
              <a:pPr/>
              <a:t>54</a:t>
            </a:fld>
            <a:endParaRPr lang="en-US"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Slide Image Placeholder 1"/>
          <p:cNvSpPr>
            <a:spLocks noGrp="1" noRot="1" noChangeAspect="1" noTextEdit="1"/>
          </p:cNvSpPr>
          <p:nvPr>
            <p:ph type="sldImg"/>
          </p:nvPr>
        </p:nvSpPr>
        <p:spPr>
          <a:ln/>
        </p:spPr>
      </p:sp>
      <p:sp>
        <p:nvSpPr>
          <p:cNvPr id="112642" name="Notes Placeholder 2"/>
          <p:cNvSpPr>
            <a:spLocks noGrp="1"/>
          </p:cNvSpPr>
          <p:nvPr>
            <p:ph type="body" idx="1"/>
          </p:nvPr>
        </p:nvSpPr>
        <p:spPr/>
        <p:txBody>
          <a:bodyPr/>
          <a:lstStyle/>
          <a:p>
            <a:pPr marL="111125" indent="-28575" fontAlgn="auto">
              <a:lnSpc>
                <a:spcPct val="90000"/>
              </a:lnSpc>
              <a:spcAft>
                <a:spcPts val="1200"/>
              </a:spcAft>
              <a:buFont typeface="Wingdings 2"/>
              <a:buNone/>
              <a:defRPr/>
            </a:pPr>
            <a:r>
              <a:rPr lang="en-US" dirty="0" smtClean="0"/>
              <a:t>- The Project Director and Authorized Official </a:t>
            </a:r>
            <a:r>
              <a:rPr lang="en-US" u="sng" dirty="0" smtClean="0"/>
              <a:t>cannot</a:t>
            </a:r>
            <a:r>
              <a:rPr lang="en-US" dirty="0" smtClean="0"/>
              <a:t> be the same person</a:t>
            </a:r>
          </a:p>
          <a:p>
            <a:pPr marL="173038" indent="-90488" fontAlgn="auto">
              <a:lnSpc>
                <a:spcPct val="90000"/>
              </a:lnSpc>
              <a:spcAft>
                <a:spcPts val="1200"/>
              </a:spcAft>
              <a:buFont typeface="Wingdings 2"/>
              <a:buNone/>
              <a:defRPr/>
            </a:pPr>
            <a:r>
              <a:rPr lang="en-US" dirty="0" smtClean="0"/>
              <a:t>- Authorized Official is not the Executive Director – either Chair of Board of Commissioners (County government) or Chair of Agency Board (Non-Profits)</a:t>
            </a:r>
          </a:p>
        </p:txBody>
      </p:sp>
      <p:sp>
        <p:nvSpPr>
          <p:cNvPr id="119811" name="Slide Number Placeholder 3"/>
          <p:cNvSpPr>
            <a:spLocks noGrp="1"/>
          </p:cNvSpPr>
          <p:nvPr>
            <p:ph type="sldNum" sz="quarter" idx="5"/>
          </p:nvPr>
        </p:nvSpPr>
        <p:spPr>
          <a:noFill/>
        </p:spPr>
        <p:txBody>
          <a:bodyPr/>
          <a:lstStyle/>
          <a:p>
            <a:fld id="{38BF999B-5EF0-42C5-916C-5C2D5FFFA69A}" type="slidenum">
              <a:rPr lang="en-US" smtClean="0"/>
              <a:pPr/>
              <a:t>55</a:t>
            </a:fld>
            <a:endParaRPr lang="en-US"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Slide Image Placeholder 1"/>
          <p:cNvSpPr>
            <a:spLocks noGrp="1" noRot="1" noChangeAspect="1" noTextEdit="1"/>
          </p:cNvSpPr>
          <p:nvPr>
            <p:ph type="sldImg"/>
          </p:nvPr>
        </p:nvSpPr>
        <p:spPr>
          <a:ln/>
        </p:spPr>
      </p:sp>
      <p:sp>
        <p:nvSpPr>
          <p:cNvPr id="122882" name="Notes Placeholder 2"/>
          <p:cNvSpPr>
            <a:spLocks noGrp="1"/>
          </p:cNvSpPr>
          <p:nvPr>
            <p:ph type="body" idx="1"/>
          </p:nvPr>
        </p:nvSpPr>
        <p:spPr>
          <a:noFill/>
          <a:ln/>
        </p:spPr>
        <p:txBody>
          <a:bodyPr/>
          <a:lstStyle/>
          <a:p>
            <a:r>
              <a:rPr lang="en-US" smtClean="0"/>
              <a:t>Script: LR</a:t>
            </a:r>
          </a:p>
          <a:p>
            <a:r>
              <a:rPr lang="en-US" smtClean="0"/>
              <a:t>At this time we will address all questions received during the presentation.  If you still have questions after we address the questions previously submitted, please raise your hand.</a:t>
            </a:r>
          </a:p>
          <a:p>
            <a:endParaRPr lang="en-US" smtClean="0"/>
          </a:p>
        </p:txBody>
      </p:sp>
      <p:sp>
        <p:nvSpPr>
          <p:cNvPr id="122883" name="Slide Number Placeholder 3"/>
          <p:cNvSpPr>
            <a:spLocks noGrp="1"/>
          </p:cNvSpPr>
          <p:nvPr>
            <p:ph type="sldNum" sz="quarter" idx="5"/>
          </p:nvPr>
        </p:nvSpPr>
        <p:spPr>
          <a:noFill/>
        </p:spPr>
        <p:txBody>
          <a:bodyPr/>
          <a:lstStyle/>
          <a:p>
            <a:fld id="{D2D31882-945D-4BBF-9C1B-F6DB683CC3BE}" type="slidenum">
              <a:rPr lang="en-US" smtClean="0"/>
              <a:pPr/>
              <a:t>57</a:t>
            </a:fld>
            <a:endParaRPr lang="en-US"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29" name="Slide Image Placeholder 1"/>
          <p:cNvSpPr>
            <a:spLocks noGrp="1" noRot="1" noChangeAspect="1"/>
          </p:cNvSpPr>
          <p:nvPr>
            <p:ph type="sldImg"/>
          </p:nvPr>
        </p:nvSpPr>
        <p:spPr>
          <a:ln/>
        </p:spPr>
      </p:sp>
      <p:sp>
        <p:nvSpPr>
          <p:cNvPr id="124930" name="Notes Placeholder 2"/>
          <p:cNvSpPr>
            <a:spLocks noGrp="1"/>
          </p:cNvSpPr>
          <p:nvPr>
            <p:ph type="body" idx="1"/>
          </p:nvPr>
        </p:nvSpPr>
        <p:spPr>
          <a:noFill/>
          <a:ln/>
        </p:spPr>
        <p:txBody>
          <a:bodyPr/>
          <a:lstStyle/>
          <a:p>
            <a:endParaRPr lang="en-US" smtClean="0"/>
          </a:p>
        </p:txBody>
      </p:sp>
      <p:sp>
        <p:nvSpPr>
          <p:cNvPr id="124931" name="Slide Number Placeholder 3"/>
          <p:cNvSpPr>
            <a:spLocks noGrp="1"/>
          </p:cNvSpPr>
          <p:nvPr>
            <p:ph type="sldNum" sz="quarter" idx="5"/>
          </p:nvPr>
        </p:nvSpPr>
        <p:spPr>
          <a:noFill/>
        </p:spPr>
        <p:txBody>
          <a:bodyPr/>
          <a:lstStyle/>
          <a:p>
            <a:fld id="{5E259627-51D8-4142-BD1F-11A73254DB8B}" type="slidenum">
              <a:rPr lang="en-US" smtClean="0"/>
              <a:pPr/>
              <a:t>58</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a:ln/>
        </p:spPr>
      </p:sp>
      <p:sp>
        <p:nvSpPr>
          <p:cNvPr id="27650" name="Notes Placeholder 2"/>
          <p:cNvSpPr>
            <a:spLocks noGrp="1"/>
          </p:cNvSpPr>
          <p:nvPr>
            <p:ph type="body" idx="1"/>
          </p:nvPr>
        </p:nvSpPr>
        <p:spPr>
          <a:noFill/>
          <a:ln/>
        </p:spPr>
        <p:txBody>
          <a:bodyPr/>
          <a:lstStyle/>
          <a:p>
            <a:r>
              <a:rPr lang="en-US" smtClean="0"/>
              <a:t>There are two units within the Grants and Policy Division that are responsible for the overall management of the grants administered by CJCC.  These units are the Victim Assistance Unit</a:t>
            </a:r>
          </a:p>
          <a:p>
            <a:r>
              <a:rPr lang="en-US" smtClean="0"/>
              <a:t>and the Criminal Justice Unit.  Each unit has a specific set of responsibilities associated with administering the grant program.</a:t>
            </a:r>
          </a:p>
          <a:p>
            <a:endParaRPr lang="en-US" smtClean="0"/>
          </a:p>
        </p:txBody>
      </p:sp>
      <p:sp>
        <p:nvSpPr>
          <p:cNvPr id="27651" name="Slide Number Placeholder 3"/>
          <p:cNvSpPr>
            <a:spLocks noGrp="1"/>
          </p:cNvSpPr>
          <p:nvPr>
            <p:ph type="sldNum" sz="quarter" idx="5"/>
          </p:nvPr>
        </p:nvSpPr>
        <p:spPr>
          <a:noFill/>
        </p:spPr>
        <p:txBody>
          <a:bodyPr/>
          <a:lstStyle/>
          <a:p>
            <a:fld id="{7C0EF8E8-C2A3-45C6-9E5F-BDE17BCD8AD4}" type="slidenum">
              <a:rPr lang="en-US" smtClean="0"/>
              <a:pPr/>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a:ln/>
        </p:spPr>
      </p:sp>
      <p:sp>
        <p:nvSpPr>
          <p:cNvPr id="29698" name="Notes Placeholder 2"/>
          <p:cNvSpPr>
            <a:spLocks noGrp="1"/>
          </p:cNvSpPr>
          <p:nvPr>
            <p:ph type="body" idx="1"/>
          </p:nvPr>
        </p:nvSpPr>
        <p:spPr>
          <a:noFill/>
          <a:ln/>
        </p:spPr>
        <p:txBody>
          <a:bodyPr/>
          <a:lstStyle/>
          <a:p>
            <a:endParaRPr lang="en-US" smtClean="0"/>
          </a:p>
        </p:txBody>
      </p:sp>
      <p:sp>
        <p:nvSpPr>
          <p:cNvPr id="29699" name="Slide Number Placeholder 3"/>
          <p:cNvSpPr>
            <a:spLocks noGrp="1"/>
          </p:cNvSpPr>
          <p:nvPr>
            <p:ph type="sldNum" sz="quarter" idx="5"/>
          </p:nvPr>
        </p:nvSpPr>
        <p:spPr>
          <a:noFill/>
        </p:spPr>
        <p:txBody>
          <a:bodyPr/>
          <a:lstStyle/>
          <a:p>
            <a:fld id="{4C7E6BFB-3FDA-4DE9-933E-F41E273ACAF9}" type="slidenum">
              <a:rPr lang="en-US" smtClean="0"/>
              <a:pPr/>
              <a:t>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7"/>
          <p:cNvSpPr>
            <a:spLocks noGrp="1" noChangeArrowheads="1"/>
          </p:cNvSpPr>
          <p:nvPr>
            <p:ph type="sldNum" sz="quarter" idx="5"/>
          </p:nvPr>
        </p:nvSpPr>
        <p:spPr>
          <a:noFill/>
        </p:spPr>
        <p:txBody>
          <a:bodyPr/>
          <a:lstStyle/>
          <a:p>
            <a:fld id="{0FDC72DD-E689-44AF-97D0-AC4816D74F96}" type="slidenum">
              <a:rPr lang="en-US" smtClean="0"/>
              <a:pPr/>
              <a:t>8</a:t>
            </a:fld>
            <a:endParaRPr lang="en-US" smtClean="0"/>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a:noFill/>
          <a:ln/>
        </p:spPr>
        <p:txBody>
          <a:bodyPr/>
          <a:lstStyle/>
          <a:p>
            <a:r>
              <a:rPr lang="en-US" smtClean="0"/>
              <a:t>One of the funding streams under the umbrella of Victim Services is VOCA.  VOCA was established in 1984 by the Victims of Crime Act.  This act authorizes federal financial assistance through the Office for Victims of Crime and the United States Department of Justice to states for the purpose of compensating and assisting crime victims, funding trainings and offering technical assistance. </a:t>
            </a:r>
          </a:p>
          <a:p>
            <a:endParaRPr lang="en-US" smtClean="0"/>
          </a:p>
          <a:p>
            <a:r>
              <a:rPr lang="en-US" smtClean="0"/>
              <a:t>All funds from the Victim of Crime Act are supported by criminal fines paid to in federal court.</a:t>
            </a:r>
          </a:p>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a:ln/>
        </p:spPr>
      </p:sp>
      <p:sp>
        <p:nvSpPr>
          <p:cNvPr id="33794" name="Notes Placeholder 2"/>
          <p:cNvSpPr>
            <a:spLocks noGrp="1"/>
          </p:cNvSpPr>
          <p:nvPr>
            <p:ph type="body" idx="1"/>
          </p:nvPr>
        </p:nvSpPr>
        <p:spPr>
          <a:noFill/>
          <a:ln/>
        </p:spPr>
        <p:txBody>
          <a:bodyPr/>
          <a:lstStyle/>
          <a:p>
            <a:endParaRPr lang="en-US" smtClean="0"/>
          </a:p>
        </p:txBody>
      </p:sp>
      <p:sp>
        <p:nvSpPr>
          <p:cNvPr id="33795" name="Slide Number Placeholder 3"/>
          <p:cNvSpPr>
            <a:spLocks noGrp="1"/>
          </p:cNvSpPr>
          <p:nvPr>
            <p:ph type="sldNum" sz="quarter" idx="5"/>
          </p:nvPr>
        </p:nvSpPr>
        <p:spPr>
          <a:noFill/>
        </p:spPr>
        <p:txBody>
          <a:bodyPr/>
          <a:lstStyle/>
          <a:p>
            <a:fld id="{95648CBB-6939-4084-906E-1D2A772DDFEC}" type="slidenum">
              <a:rPr lang="en-US" smtClean="0"/>
              <a:pPr/>
              <a:t>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defRPr/>
            </a:pPr>
            <a:endParaRPr lang="en-US"/>
          </a:p>
        </p:txBody>
      </p:sp>
      <p:sp>
        <p:nvSpPr>
          <p:cNvPr id="5" name="Oval 8"/>
          <p:cNvSpPr/>
          <p:nvPr/>
        </p:nvSpPr>
        <p:spPr>
          <a:xfrm>
            <a:off x="1157288" y="1344613"/>
            <a:ext cx="63500" cy="65087"/>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defRPr/>
            </a:pPr>
            <a:endParaRPr lang="en-US"/>
          </a:p>
        </p:txBody>
      </p:sp>
      <p:sp>
        <p:nvSpPr>
          <p:cNvPr id="14" name="Title 13"/>
          <p:cNvSpPr>
            <a:spLocks noGrp="1"/>
          </p:cNvSpPr>
          <p:nvPr>
            <p:ph type="ctrTitle"/>
          </p:nvPr>
        </p:nvSpPr>
        <p:spPr>
          <a:xfrm>
            <a:off x="1432560" y="359898"/>
            <a:ext cx="7406640" cy="1472184"/>
          </a:xfrm>
        </p:spPr>
        <p:txBody>
          <a:bodyPr anchor="b"/>
          <a:lstStyle>
            <a:lvl1pPr algn="l">
              <a:defRPr/>
            </a:lvl1pPr>
            <a:extLst/>
          </a:lstStyle>
          <a:p>
            <a:r>
              <a:rPr lang="en-US" smtClean="0"/>
              <a:t>Click to edit Master title style</a:t>
            </a:r>
            <a:endParaRPr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6" name="Date Placeholder 6"/>
          <p:cNvSpPr>
            <a:spLocks noGrp="1"/>
          </p:cNvSpPr>
          <p:nvPr>
            <p:ph type="dt" sz="half" idx="10"/>
          </p:nvPr>
        </p:nvSpPr>
        <p:spPr/>
        <p:txBody>
          <a:bodyPr/>
          <a:lstStyle>
            <a:lvl1pPr>
              <a:defRPr/>
            </a:lvl1pPr>
            <a:extLst/>
          </a:lstStyle>
          <a:p>
            <a:pPr>
              <a:defRPr/>
            </a:pPr>
            <a:fld id="{53B6BC8B-C3F7-43B5-9809-51A98550A1F3}" type="datetimeFigureOut">
              <a:rPr lang="en-US"/>
              <a:pPr>
                <a:defRPr/>
              </a:pPr>
              <a:t>5/8/2013</a:t>
            </a:fld>
            <a:endParaRPr lang="en-US"/>
          </a:p>
        </p:txBody>
      </p:sp>
      <p:sp>
        <p:nvSpPr>
          <p:cNvPr id="7" name="Footer Placeholder 19"/>
          <p:cNvSpPr>
            <a:spLocks noGrp="1"/>
          </p:cNvSpPr>
          <p:nvPr>
            <p:ph type="ftr" sz="quarter" idx="11"/>
          </p:nvPr>
        </p:nvSpPr>
        <p:spPr/>
        <p:txBody>
          <a:bodyPr/>
          <a:lstStyle>
            <a:lvl1pPr>
              <a:defRPr/>
            </a:lvl1pPr>
            <a:extLst/>
          </a:lstStyle>
          <a:p>
            <a:pPr>
              <a:defRPr/>
            </a:pPr>
            <a:endParaRPr lang="en-US"/>
          </a:p>
        </p:txBody>
      </p:sp>
      <p:sp>
        <p:nvSpPr>
          <p:cNvPr id="8" name="Slide Number Placeholder 9"/>
          <p:cNvSpPr>
            <a:spLocks noGrp="1"/>
          </p:cNvSpPr>
          <p:nvPr>
            <p:ph type="sldNum" sz="quarter" idx="12"/>
          </p:nvPr>
        </p:nvSpPr>
        <p:spPr/>
        <p:txBody>
          <a:bodyPr/>
          <a:lstStyle>
            <a:lvl1pPr>
              <a:defRPr/>
            </a:lvl1pPr>
            <a:extLst/>
          </a:lstStyle>
          <a:p>
            <a:pPr>
              <a:defRPr/>
            </a:pPr>
            <a:fld id="{2CA0230D-27FE-43AF-9007-218E9AB5EB2D}" type="slidenum">
              <a:rPr lang="en-US"/>
              <a:pPr>
                <a:defRPr/>
              </a:pPr>
              <a:t>‹#›</a:t>
            </a:fld>
            <a:endParaRPr lang="en-US"/>
          </a:p>
        </p:txBody>
      </p:sp>
    </p:spTree>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13DED7E3-2665-4BC4-BEF9-0504D37B71BB}" type="datetimeFigureOut">
              <a:rPr lang="en-US"/>
              <a:pPr>
                <a:defRPr/>
              </a:pPr>
              <a:t>5/8/2013</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D4B08F15-BA0F-4318-87D8-D85DDD3E0FD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E2C01402-15E4-472D-818F-F3BE8636DB4F}" type="datetimeFigureOut">
              <a:rPr lang="en-US"/>
              <a:pPr>
                <a:defRPr/>
              </a:pPr>
              <a:t>5/8/2013</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9848B703-79AB-421B-8A80-D45277145B53}"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23"/>
          <p:cNvSpPr>
            <a:spLocks noGrp="1"/>
          </p:cNvSpPr>
          <p:nvPr>
            <p:ph type="dt" sz="half" idx="10"/>
          </p:nvPr>
        </p:nvSpPr>
        <p:spPr/>
        <p:txBody>
          <a:bodyPr/>
          <a:lstStyle>
            <a:lvl1pPr>
              <a:defRPr/>
            </a:lvl1pPr>
          </a:lstStyle>
          <a:p>
            <a:pPr>
              <a:defRPr/>
            </a:pPr>
            <a:fld id="{2699C014-2858-4EC2-BB69-57AB59819789}" type="datetimeFigureOut">
              <a:rPr lang="en-US"/>
              <a:pPr>
                <a:defRPr/>
              </a:pPr>
              <a:t>5/8/2013</a:t>
            </a:fld>
            <a:endParaRPr lang="en-US"/>
          </a:p>
        </p:txBody>
      </p:sp>
      <p:sp>
        <p:nvSpPr>
          <p:cNvPr id="3" name="Footer Placeholder 9"/>
          <p:cNvSpPr>
            <a:spLocks noGrp="1"/>
          </p:cNvSpPr>
          <p:nvPr>
            <p:ph type="ftr" sz="quarter" idx="11"/>
          </p:nvPr>
        </p:nvSpPr>
        <p:spPr/>
        <p:txBody>
          <a:bodyPr/>
          <a:lstStyle>
            <a:lvl1pPr>
              <a:defRPr/>
            </a:lvl1pPr>
          </a:lstStyle>
          <a:p>
            <a:pPr>
              <a:defRPr/>
            </a:pPr>
            <a:endParaRPr lang="en-US"/>
          </a:p>
        </p:txBody>
      </p:sp>
      <p:sp>
        <p:nvSpPr>
          <p:cNvPr id="4" name="Slide Number Placeholder 21"/>
          <p:cNvSpPr>
            <a:spLocks noGrp="1"/>
          </p:cNvSpPr>
          <p:nvPr>
            <p:ph type="sldNum" sz="quarter" idx="12"/>
          </p:nvPr>
        </p:nvSpPr>
        <p:spPr/>
        <p:txBody>
          <a:bodyPr/>
          <a:lstStyle>
            <a:lvl1pPr>
              <a:defRPr/>
            </a:lvl1pPr>
          </a:lstStyle>
          <a:p>
            <a:pPr>
              <a:defRPr/>
            </a:pPr>
            <a:fld id="{7AAD66E2-BED1-448A-BAA8-27370356A57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C2497A87-F95B-4826-973F-D97F0C19A3EF}" type="datetimeFigureOut">
              <a:rPr lang="en-US"/>
              <a:pPr>
                <a:defRPr/>
              </a:pPr>
              <a:t>5/8/2013</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1AE2EFA5-C439-4A0F-9EBF-A2FEDE4DEEDB}" type="slidenum">
              <a:rPr lang="en-US"/>
              <a:pPr>
                <a:defRPr/>
              </a:pPr>
              <a:t>‹#›</a:t>
            </a:fld>
            <a:endParaRPr lang="en-US"/>
          </a:p>
        </p:txBody>
      </p:sp>
    </p:spTree>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6"/>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Rectangle 9"/>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6"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defRPr/>
            </a:pPr>
            <a:endParaRPr lang="en-US"/>
          </a:p>
        </p:txBody>
      </p:sp>
      <p:sp>
        <p:nvSpPr>
          <p:cNvPr id="7" name="Oval 8"/>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defRPr/>
            </a:pPr>
            <a:endParaRPr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8" name="Date Placeholder 3"/>
          <p:cNvSpPr>
            <a:spLocks noGrp="1"/>
          </p:cNvSpPr>
          <p:nvPr>
            <p:ph type="dt" sz="half" idx="10"/>
          </p:nvPr>
        </p:nvSpPr>
        <p:spPr/>
        <p:txBody>
          <a:bodyPr/>
          <a:lstStyle>
            <a:lvl1pPr>
              <a:defRPr/>
            </a:lvl1pPr>
            <a:extLst/>
          </a:lstStyle>
          <a:p>
            <a:pPr>
              <a:defRPr/>
            </a:pPr>
            <a:fld id="{B79FF27B-A7DC-4328-9060-73047AC7E08E}" type="datetimeFigureOut">
              <a:rPr lang="en-US"/>
              <a:pPr>
                <a:defRPr/>
              </a:pPr>
              <a:t>5/8/2013</a:t>
            </a:fld>
            <a:endParaRPr lang="en-US"/>
          </a:p>
        </p:txBody>
      </p:sp>
      <p:sp>
        <p:nvSpPr>
          <p:cNvPr id="9" name="Footer Placeholder 4"/>
          <p:cNvSpPr>
            <a:spLocks noGrp="1"/>
          </p:cNvSpPr>
          <p:nvPr>
            <p:ph type="ftr" sz="quarter" idx="11"/>
          </p:nvPr>
        </p:nvSpPr>
        <p:spPr/>
        <p:txBody>
          <a:bodyPr/>
          <a:lstStyle>
            <a:lvl1pPr>
              <a:defRPr/>
            </a:lvl1pPr>
            <a:extLst/>
          </a:lstStyle>
          <a:p>
            <a:pPr>
              <a:defRPr/>
            </a:pPr>
            <a:endParaRPr lang="en-US"/>
          </a:p>
        </p:txBody>
      </p:sp>
      <p:sp>
        <p:nvSpPr>
          <p:cNvPr id="10" name="Slide Number Placeholder 5"/>
          <p:cNvSpPr>
            <a:spLocks noGrp="1"/>
          </p:cNvSpPr>
          <p:nvPr>
            <p:ph type="sldNum" sz="quarter" idx="12"/>
          </p:nvPr>
        </p:nvSpPr>
        <p:spPr/>
        <p:txBody>
          <a:bodyPr/>
          <a:lstStyle>
            <a:lvl1pPr>
              <a:defRPr/>
            </a:lvl1pPr>
            <a:extLst/>
          </a:lstStyle>
          <a:p>
            <a:pPr>
              <a:defRPr/>
            </a:pPr>
            <a:fld id="{58C7FE0B-87DC-40EE-9DD7-22839C9CB790}" type="slidenum">
              <a:rPr lang="en-US"/>
              <a:pPr>
                <a:defRPr/>
              </a:pPr>
              <a:t>‹#›</a:t>
            </a:fld>
            <a:endParaRPr lang="en-US"/>
          </a:p>
        </p:txBody>
      </p:sp>
    </p:spTree>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3"/>
          <p:cNvSpPr>
            <a:spLocks noGrp="1"/>
          </p:cNvSpPr>
          <p:nvPr>
            <p:ph type="dt" sz="half" idx="10"/>
          </p:nvPr>
        </p:nvSpPr>
        <p:spPr/>
        <p:txBody>
          <a:bodyPr/>
          <a:lstStyle>
            <a:lvl1pPr>
              <a:defRPr/>
            </a:lvl1pPr>
          </a:lstStyle>
          <a:p>
            <a:pPr>
              <a:defRPr/>
            </a:pPr>
            <a:fld id="{73BE9B7A-92A2-4DF1-A330-E55EC355CBDF}" type="datetimeFigureOut">
              <a:rPr lang="en-US"/>
              <a:pPr>
                <a:defRPr/>
              </a:pPr>
              <a:t>5/8/2013</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pPr>
              <a:defRPr/>
            </a:pPr>
            <a:fld id="{6ADE3E7A-D402-4A07-B980-80BF14932BCA}" type="slidenum">
              <a:rPr lang="en-US"/>
              <a:pPr>
                <a:defRPr/>
              </a:pPr>
              <a:t>‹#›</a:t>
            </a:fld>
            <a:endParaRPr lang="en-US"/>
          </a:p>
        </p:txBody>
      </p:sp>
    </p:spTree>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lstStyle>
            <a:lvl1pPr algn="ctr">
              <a:defRPr sz="45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D6B3D40B-CFE5-4905-A40E-01BD82404CAF}" type="datetimeFigureOut">
              <a:rPr lang="en-US"/>
              <a:pPr>
                <a:defRPr/>
              </a:pPr>
              <a:t>5/8/2013</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484DD4BE-4E0D-45B6-ADE8-0A3BF3ED2B1F}" type="slidenum">
              <a:rPr lang="en-US"/>
              <a:pPr>
                <a:defRPr/>
              </a:pPr>
              <a:t>‹#›</a:t>
            </a:fld>
            <a:endParaRPr lang="en-US"/>
          </a:p>
        </p:txBody>
      </p:sp>
    </p:spTree>
  </p:cSld>
  <p:clrMapOvr>
    <a:masterClrMapping/>
  </p:clrMapOvr>
  <p:transition spd="med">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Date Placeholder 23"/>
          <p:cNvSpPr>
            <a:spLocks noGrp="1"/>
          </p:cNvSpPr>
          <p:nvPr>
            <p:ph type="dt" sz="half" idx="10"/>
          </p:nvPr>
        </p:nvSpPr>
        <p:spPr/>
        <p:txBody>
          <a:bodyPr/>
          <a:lstStyle>
            <a:lvl1pPr>
              <a:defRPr/>
            </a:lvl1pPr>
          </a:lstStyle>
          <a:p>
            <a:pPr>
              <a:defRPr/>
            </a:pPr>
            <a:fld id="{10623A95-79E0-4F2D-9D5C-7A93B416EE6A}" type="datetimeFigureOut">
              <a:rPr lang="en-US"/>
              <a:pPr>
                <a:defRPr/>
              </a:pPr>
              <a:t>5/8/2013</a:t>
            </a:fld>
            <a:endParaRPr lang="en-US"/>
          </a:p>
        </p:txBody>
      </p:sp>
      <p:sp>
        <p:nvSpPr>
          <p:cNvPr id="4" name="Footer Placeholder 9"/>
          <p:cNvSpPr>
            <a:spLocks noGrp="1"/>
          </p:cNvSpPr>
          <p:nvPr>
            <p:ph type="ftr" sz="quarter" idx="11"/>
          </p:nvPr>
        </p:nvSpPr>
        <p:spPr/>
        <p:txBody>
          <a:bodyPr/>
          <a:lstStyle>
            <a:lvl1pPr>
              <a:defRPr/>
            </a:lvl1pPr>
          </a:lstStyle>
          <a:p>
            <a:pPr>
              <a:defRPr/>
            </a:pPr>
            <a:endParaRPr lang="en-US"/>
          </a:p>
        </p:txBody>
      </p:sp>
      <p:sp>
        <p:nvSpPr>
          <p:cNvPr id="5" name="Slide Number Placeholder 21"/>
          <p:cNvSpPr>
            <a:spLocks noGrp="1"/>
          </p:cNvSpPr>
          <p:nvPr>
            <p:ph type="sldNum" sz="quarter" idx="12"/>
          </p:nvPr>
        </p:nvSpPr>
        <p:spPr/>
        <p:txBody>
          <a:bodyPr/>
          <a:lstStyle>
            <a:lvl1pPr>
              <a:defRPr/>
            </a:lvl1pPr>
          </a:lstStyle>
          <a:p>
            <a:pPr>
              <a:defRPr/>
            </a:pPr>
            <a:fld id="{468FF2D3-CE6C-4633-BFB6-4EF74F0FADAE}" type="slidenum">
              <a:rPr lang="en-US"/>
              <a:pPr>
                <a:defRPr/>
              </a:pPr>
              <a:t>‹#›</a:t>
            </a:fld>
            <a:endParaRPr lang="en-US"/>
          </a:p>
        </p:txBody>
      </p:sp>
    </p:spTree>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4"/>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3" name="Rectangle 5"/>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4" name="Date Placeholder 1"/>
          <p:cNvSpPr>
            <a:spLocks noGrp="1"/>
          </p:cNvSpPr>
          <p:nvPr>
            <p:ph type="dt" sz="half" idx="10"/>
          </p:nvPr>
        </p:nvSpPr>
        <p:spPr/>
        <p:txBody>
          <a:bodyPr/>
          <a:lstStyle>
            <a:lvl1pPr>
              <a:defRPr/>
            </a:lvl1pPr>
            <a:extLst/>
          </a:lstStyle>
          <a:p>
            <a:pPr>
              <a:defRPr/>
            </a:pPr>
            <a:fld id="{FAC0ABF8-6E4C-40BB-859C-6DCB97BB7120}" type="datetimeFigureOut">
              <a:rPr lang="en-US"/>
              <a:pPr>
                <a:defRPr/>
              </a:pPr>
              <a:t>5/8/2013</a:t>
            </a:fld>
            <a:endParaRPr lang="en-US"/>
          </a:p>
        </p:txBody>
      </p:sp>
      <p:sp>
        <p:nvSpPr>
          <p:cNvPr id="5" name="Footer Placeholder 2"/>
          <p:cNvSpPr>
            <a:spLocks noGrp="1"/>
          </p:cNvSpPr>
          <p:nvPr>
            <p:ph type="ftr" sz="quarter" idx="11"/>
          </p:nvPr>
        </p:nvSpPr>
        <p:spPr/>
        <p:txBody>
          <a:bodyPr/>
          <a:lstStyle>
            <a:lvl1pPr>
              <a:defRPr/>
            </a:lvl1pPr>
            <a:extLst/>
          </a:lstStyle>
          <a:p>
            <a:pPr>
              <a:defRPr/>
            </a:pPr>
            <a:endParaRPr lang="en-US"/>
          </a:p>
        </p:txBody>
      </p:sp>
      <p:sp>
        <p:nvSpPr>
          <p:cNvPr id="6" name="Slide Number Placeholder 3"/>
          <p:cNvSpPr>
            <a:spLocks noGrp="1"/>
          </p:cNvSpPr>
          <p:nvPr>
            <p:ph type="sldNum" sz="quarter" idx="12"/>
          </p:nvPr>
        </p:nvSpPr>
        <p:spPr/>
        <p:txBody>
          <a:bodyPr/>
          <a:lstStyle>
            <a:lvl1pPr>
              <a:defRPr/>
            </a:lvl1pPr>
            <a:extLst/>
          </a:lstStyle>
          <a:p>
            <a:pPr>
              <a:defRPr/>
            </a:pPr>
            <a:fld id="{529BE59D-6102-4908-8D87-DFA6EBFEBB4E}" type="slidenum">
              <a:rPr lang="en-US"/>
              <a:pPr>
                <a:defRPr/>
              </a:pPr>
              <a:t>‹#›</a:t>
            </a:fld>
            <a:endParaRPr lang="en-US"/>
          </a:p>
        </p:txBody>
      </p:sp>
    </p:spTree>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367C09FF-8446-427E-A866-9B3C7BCD0EE4}" type="datetimeFigureOut">
              <a:rPr lang="en-US"/>
              <a:pPr>
                <a:defRPr/>
              </a:pPr>
              <a:t>5/8/2013</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F5A2802B-40C0-4A27-B605-6499A2E326DE}" type="slidenum">
              <a:rPr lang="en-US"/>
              <a:pPr>
                <a:defRPr/>
              </a:pPr>
              <a:t>‹#›</a:t>
            </a:fld>
            <a:endParaRPr lang="en-US"/>
          </a:p>
        </p:txBody>
      </p:sp>
    </p:spTree>
  </p:cSld>
  <p:clrMapOvr>
    <a:masterClrMapping/>
  </p:clrMapOvr>
  <p:transition spd="med">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a:lnSpc>
                <a:spcPts val="3000"/>
              </a:lnSpc>
              <a:spcBef>
                <a:spcPts val="600"/>
              </a:spcBef>
              <a:buClr>
                <a:schemeClr val="accent1"/>
              </a:buClr>
              <a:buSzPct val="80000"/>
              <a:buFont typeface="Wingdings 2"/>
              <a:buNone/>
              <a:defRPr/>
            </a:pPr>
            <a:endParaRPr lang="en-US" sz="3200">
              <a:latin typeface="+mn-lt"/>
              <a:cs typeface="+mn-cs"/>
            </a:endParaRPr>
          </a:p>
        </p:txBody>
      </p:sp>
      <p:sp>
        <p:nvSpPr>
          <p:cNvPr id="6" name="Flowchart: Process 8"/>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7" name="Flowchart: Process 9"/>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n-US" smtClean="0"/>
              <a:t>Click to edit Master title style</a:t>
            </a:r>
            <a:endParaRPr lang="en-US"/>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extLst/>
          </a:lstStyle>
          <a:p>
            <a:pPr>
              <a:defRPr/>
            </a:pPr>
            <a:fld id="{6A8B0B73-7231-4E97-B2B2-E72C82EBF845}" type="datetimeFigureOut">
              <a:rPr lang="en-US"/>
              <a:pPr>
                <a:defRPr/>
              </a:pPr>
              <a:t>5/8/2013</a:t>
            </a:fld>
            <a:endParaRPr lang="en-US"/>
          </a:p>
        </p:txBody>
      </p:sp>
      <p:sp>
        <p:nvSpPr>
          <p:cNvPr id="9" name="Footer Placeholder 5"/>
          <p:cNvSpPr>
            <a:spLocks noGrp="1"/>
          </p:cNvSpPr>
          <p:nvPr>
            <p:ph type="ftr" sz="quarter" idx="11"/>
          </p:nvPr>
        </p:nvSpPr>
        <p:spPr/>
        <p:txBody>
          <a:bodyPr/>
          <a:lstStyle>
            <a:lvl1pPr>
              <a:defRPr/>
            </a:lvl1pPr>
            <a:extLst/>
          </a:lstStyle>
          <a:p>
            <a:pPr>
              <a:defRPr/>
            </a:pPr>
            <a:endParaRPr lang="en-US"/>
          </a:p>
        </p:txBody>
      </p:sp>
      <p:sp>
        <p:nvSpPr>
          <p:cNvPr id="10" name="Slide Number Placeholder 6"/>
          <p:cNvSpPr>
            <a:spLocks noGrp="1"/>
          </p:cNvSpPr>
          <p:nvPr>
            <p:ph type="sldNum" sz="quarter" idx="12"/>
          </p:nvPr>
        </p:nvSpPr>
        <p:spPr/>
        <p:txBody>
          <a:bodyPr/>
          <a:lstStyle>
            <a:lvl1pPr>
              <a:defRPr/>
            </a:lvl1pPr>
            <a:extLst/>
          </a:lstStyle>
          <a:p>
            <a:pPr>
              <a:defRPr/>
            </a:pPr>
            <a:fld id="{F4F17B9D-2334-48A6-93C9-25A7969421FD}" type="slidenum">
              <a:rPr lang="en-US"/>
              <a:pPr>
                <a:defRPr/>
              </a:pPr>
              <a:t>‹#›</a:t>
            </a:fld>
            <a:endParaRPr lang="en-US"/>
          </a:p>
        </p:txBody>
      </p:sp>
    </p:spTree>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33" name="Text Placeholder 8"/>
          <p:cNvSpPr>
            <a:spLocks noGrp="1"/>
          </p:cNvSpPr>
          <p:nvPr>
            <p:ph type="body" idx="1"/>
          </p:nvPr>
        </p:nvSpPr>
        <p:spPr bwMode="auto">
          <a:xfrm>
            <a:off x="1435100" y="1447800"/>
            <a:ext cx="749935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defRPr/>
            </a:pPr>
            <a:fld id="{D1A2E508-34BE-4A9B-800E-04574BBC27F4}" type="datetimeFigureOut">
              <a:rPr lang="en-US"/>
              <a:pPr>
                <a:defRPr/>
              </a:pPr>
              <a:t>5/8/2013</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defRPr/>
            </a:pPr>
            <a:endParaRPr lang="en-US"/>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defRPr/>
            </a:pPr>
            <a:fld id="{E79F68E0-B769-400B-8733-63C8C3A58467}" type="slidenum">
              <a:rPr lang="en-US"/>
              <a:pPr>
                <a:defRPr/>
              </a:pPr>
              <a:t>‹#›</a:t>
            </a:fld>
            <a:endParaRPr lang="en-US"/>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3" name="Freeform 12"/>
          <p:cNvSpPr>
            <a:spLocks/>
          </p:cNvSpPr>
          <p:nvPr userDrawn="1"/>
        </p:nvSpPr>
        <p:spPr bwMode="auto">
          <a:xfrm rot="16200000">
            <a:off x="-2256631" y="2239168"/>
            <a:ext cx="6858000" cy="2379663"/>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4" name="Freeform 13"/>
          <p:cNvSpPr>
            <a:spLocks/>
          </p:cNvSpPr>
          <p:nvPr userDrawn="1"/>
        </p:nvSpPr>
        <p:spPr bwMode="auto">
          <a:xfrm rot="16200000">
            <a:off x="-1091406" y="1080293"/>
            <a:ext cx="3619500" cy="1458913"/>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grpSp>
        <p:nvGrpSpPr>
          <p:cNvPr id="1040" name="Group 1"/>
          <p:cNvGrpSpPr>
            <a:grpSpLocks/>
          </p:cNvGrpSpPr>
          <p:nvPr userDrawn="1"/>
        </p:nvGrpSpPr>
        <p:grpSpPr bwMode="auto">
          <a:xfrm rot="-5400000">
            <a:off x="-2323307" y="2705894"/>
            <a:ext cx="6977063" cy="1479550"/>
            <a:chOff x="-19045" y="216550"/>
            <a:chExt cx="9180548" cy="649224"/>
          </a:xfrm>
        </p:grpSpPr>
        <p:sp>
          <p:nvSpPr>
            <p:cNvPr id="17" name="Freeform 16"/>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8" name="Freeform 17"/>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grpSp>
      <p:pic>
        <p:nvPicPr>
          <p:cNvPr id="1041" name="Picture 13" descr="CJCC Final Logo (clear).png"/>
          <p:cNvPicPr>
            <a:picLocks noChangeAspect="1"/>
          </p:cNvPicPr>
          <p:nvPr userDrawn="1"/>
        </p:nvPicPr>
        <p:blipFill>
          <a:blip r:embed="rId14"/>
          <a:srcRect/>
          <a:stretch>
            <a:fillRect/>
          </a:stretch>
        </p:blipFill>
        <p:spPr bwMode="auto">
          <a:xfrm>
            <a:off x="0" y="5715000"/>
            <a:ext cx="1143000" cy="1143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75" r:id="rId1"/>
    <p:sldLayoutId id="2147483769" r:id="rId2"/>
    <p:sldLayoutId id="2147483776" r:id="rId3"/>
    <p:sldLayoutId id="2147483770" r:id="rId4"/>
    <p:sldLayoutId id="2147483777" r:id="rId5"/>
    <p:sldLayoutId id="2147483771" r:id="rId6"/>
    <p:sldLayoutId id="2147483778" r:id="rId7"/>
    <p:sldLayoutId id="2147483779" r:id="rId8"/>
    <p:sldLayoutId id="2147483780" r:id="rId9"/>
    <p:sldLayoutId id="2147483772" r:id="rId10"/>
    <p:sldLayoutId id="2147483773" r:id="rId11"/>
    <p:sldLayoutId id="2147483774" r:id="rId12"/>
  </p:sldLayoutIdLst>
  <p:transition spd="med">
    <p:fade/>
  </p:transition>
  <p:timing>
    <p:tnLst>
      <p:par>
        <p:cTn id="1" dur="indefinite" restart="never" nodeType="tmRoot"/>
      </p:par>
    </p:tnLst>
  </p:timing>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3" Type="http://schemas.openxmlformats.org/officeDocument/2006/relationships/hyperlink" Target="http://fedgov.dnb.com/webform" TargetMode="External"/><Relationship Id="rId7" Type="http://schemas.openxmlformats.org/officeDocument/2006/relationships/hyperlink" Target="http://www.ojp.usdoj.gov/financialguide/" TargetMode="External"/><Relationship Id="rId2" Type="http://schemas.openxmlformats.org/officeDocument/2006/relationships/notesSlide" Target="../notesSlides/notesSlide53.xml"/><Relationship Id="rId1" Type="http://schemas.openxmlformats.org/officeDocument/2006/relationships/slideLayout" Target="../slideLayouts/slideLayout2.xml"/><Relationship Id="rId6" Type="http://schemas.openxmlformats.org/officeDocument/2006/relationships/hyperlink" Target="http://cjcc.georgia.gov/sites/cjcc.georgia.gov/files/2012VOCASubgranteeManualFINAL.pdf" TargetMode="External"/><Relationship Id="rId5" Type="http://schemas.openxmlformats.org/officeDocument/2006/relationships/hyperlink" Target="http://cjcc.georgia.gov/sites/cjcc.georgia.gov/files/2012STOPVAWASubgranteeManualFINAL.pdf" TargetMode="External"/><Relationship Id="rId4" Type="http://schemas.openxmlformats.org/officeDocument/2006/relationships/hyperlink" Target="https://www.sam.gov/portal/public/SAM/" TargetMode="External"/></Relationships>
</file>

<file path=ppt/slides/_rels/slide59.xml.rels><?xml version="1.0" encoding="UTF-8" standalone="yes"?>
<Relationships xmlns="http://schemas.openxmlformats.org/package/2006/relationships"><Relationship Id="rId3" Type="http://schemas.openxmlformats.org/officeDocument/2006/relationships/hyperlink" Target="http://www.ojp.usdoj.gov/about/offices/ocr.htm" TargetMode="External"/><Relationship Id="rId2" Type="http://schemas.openxmlformats.org/officeDocument/2006/relationships/hyperlink" Target="http://www.lep.gov/" TargetMode="External"/><Relationship Id="rId1" Type="http://schemas.openxmlformats.org/officeDocument/2006/relationships/slideLayout" Target="../slideLayouts/slideLayout2.xml"/><Relationship Id="rId6" Type="http://schemas.openxmlformats.org/officeDocument/2006/relationships/hyperlink" Target="http://sao.georgia.gov/state-travel-policy" TargetMode="External"/><Relationship Id="rId5" Type="http://schemas.openxmlformats.org/officeDocument/2006/relationships/hyperlink" Target="http://www.gsa.gov/" TargetMode="External"/><Relationship Id="rId4" Type="http://schemas.openxmlformats.org/officeDocument/2006/relationships/hyperlink" Target="http://www.ojp.usdoj.gov/ocr/eeop.htm"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http://cjcc.georgia.gov/"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cjcc.us2.list-manage.com/subscribe?u=fd202b6cb636f92c4e2a52855&amp;id=5212730fe4"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52" name="Rectangle 36"/>
          <p:cNvSpPr>
            <a:spLocks noGrp="1"/>
          </p:cNvSpPr>
          <p:nvPr>
            <p:ph type="ctrTitle"/>
          </p:nvPr>
        </p:nvSpPr>
        <p:spPr>
          <a:xfrm>
            <a:off x="1219200" y="2209800"/>
            <a:ext cx="7924800" cy="2667000"/>
          </a:xfrm>
        </p:spPr>
        <p:txBody>
          <a:bodyPr>
            <a:noAutofit/>
          </a:bodyPr>
          <a:lstStyle/>
          <a:p>
            <a:pPr algn="ctr" eaLnBrk="1" hangingPunct="1">
              <a:lnSpc>
                <a:spcPct val="150000"/>
              </a:lnSpc>
              <a:spcBef>
                <a:spcPct val="50000"/>
              </a:spcBef>
              <a:defRPr/>
            </a:pPr>
            <a:r>
              <a:rPr lang="en-US" sz="3600" b="1" dirty="0" smtClean="0">
                <a:solidFill>
                  <a:schemeClr val="accent2">
                    <a:lumMod val="50000"/>
                  </a:schemeClr>
                </a:solidFill>
                <a:effectLst>
                  <a:outerShdw blurRad="38100" dist="38100" dir="2700000" algn="tl">
                    <a:srgbClr val="C0C0C0"/>
                  </a:outerShdw>
                </a:effectLst>
              </a:rPr>
              <a:t>  </a:t>
            </a:r>
            <a:br>
              <a:rPr lang="en-US" sz="3600" b="1" dirty="0" smtClean="0">
                <a:solidFill>
                  <a:schemeClr val="accent2">
                    <a:lumMod val="50000"/>
                  </a:schemeClr>
                </a:solidFill>
                <a:effectLst>
                  <a:outerShdw blurRad="38100" dist="38100" dir="2700000" algn="tl">
                    <a:srgbClr val="C0C0C0"/>
                  </a:outerShdw>
                </a:effectLst>
              </a:rPr>
            </a:br>
            <a:r>
              <a:rPr lang="en-US" sz="3600" b="1" dirty="0" smtClean="0">
                <a:solidFill>
                  <a:schemeClr val="accent2">
                    <a:lumMod val="50000"/>
                  </a:schemeClr>
                </a:solidFill>
                <a:effectLst>
                  <a:outerShdw blurRad="38100" dist="38100" dir="2700000" algn="tl">
                    <a:srgbClr val="C0C0C0"/>
                  </a:outerShdw>
                </a:effectLst>
              </a:rPr>
              <a:t/>
            </a:r>
            <a:br>
              <a:rPr lang="en-US" sz="3600" b="1" dirty="0" smtClean="0">
                <a:solidFill>
                  <a:schemeClr val="accent2">
                    <a:lumMod val="50000"/>
                  </a:schemeClr>
                </a:solidFill>
                <a:effectLst>
                  <a:outerShdw blurRad="38100" dist="38100" dir="2700000" algn="tl">
                    <a:srgbClr val="C0C0C0"/>
                  </a:outerShdw>
                </a:effectLst>
              </a:rPr>
            </a:br>
            <a:r>
              <a:rPr lang="en-US" sz="3600" b="1" dirty="0" smtClean="0">
                <a:solidFill>
                  <a:schemeClr val="accent2">
                    <a:lumMod val="50000"/>
                  </a:schemeClr>
                </a:solidFill>
                <a:effectLst>
                  <a:outerShdw blurRad="38100" dist="38100" dir="2700000" algn="tl">
                    <a:srgbClr val="C0C0C0"/>
                  </a:outerShdw>
                </a:effectLst>
              </a:rPr>
              <a:t/>
            </a:r>
            <a:br>
              <a:rPr lang="en-US" sz="3600" b="1" dirty="0" smtClean="0">
                <a:solidFill>
                  <a:schemeClr val="accent2">
                    <a:lumMod val="50000"/>
                  </a:schemeClr>
                </a:solidFill>
                <a:effectLst>
                  <a:outerShdw blurRad="38100" dist="38100" dir="2700000" algn="tl">
                    <a:srgbClr val="C0C0C0"/>
                  </a:outerShdw>
                </a:effectLst>
              </a:rPr>
            </a:br>
            <a:r>
              <a:rPr lang="en-US" sz="3600" b="1" dirty="0" smtClean="0">
                <a:solidFill>
                  <a:schemeClr val="accent2">
                    <a:lumMod val="50000"/>
                  </a:schemeClr>
                </a:solidFill>
                <a:effectLst>
                  <a:outerShdw blurRad="38100" dist="38100" dir="2700000" algn="tl">
                    <a:srgbClr val="C0C0C0"/>
                  </a:outerShdw>
                </a:effectLst>
              </a:rPr>
              <a:t/>
            </a:r>
            <a:br>
              <a:rPr lang="en-US" sz="3600" b="1" dirty="0" smtClean="0">
                <a:solidFill>
                  <a:schemeClr val="accent2">
                    <a:lumMod val="50000"/>
                  </a:schemeClr>
                </a:solidFill>
                <a:effectLst>
                  <a:outerShdw blurRad="38100" dist="38100" dir="2700000" algn="tl">
                    <a:srgbClr val="C0C0C0"/>
                  </a:outerShdw>
                </a:effectLst>
              </a:rPr>
            </a:br>
            <a:r>
              <a:rPr lang="en-US" sz="3600" b="1" dirty="0" smtClean="0">
                <a:solidFill>
                  <a:schemeClr val="accent2">
                    <a:lumMod val="50000"/>
                  </a:schemeClr>
                </a:solidFill>
                <a:effectLst>
                  <a:outerShdw blurRad="38100" dist="38100" dir="2700000" algn="tl">
                    <a:srgbClr val="C0C0C0"/>
                  </a:outerShdw>
                </a:effectLst>
              </a:rPr>
              <a:t/>
            </a:r>
            <a:br>
              <a:rPr lang="en-US" sz="3600" b="1" dirty="0" smtClean="0">
                <a:solidFill>
                  <a:schemeClr val="accent2">
                    <a:lumMod val="50000"/>
                  </a:schemeClr>
                </a:solidFill>
                <a:effectLst>
                  <a:outerShdw blurRad="38100" dist="38100" dir="2700000" algn="tl">
                    <a:srgbClr val="C0C0C0"/>
                  </a:outerShdw>
                </a:effectLst>
              </a:rPr>
            </a:br>
            <a:r>
              <a:rPr lang="en-US" sz="3600" b="1" dirty="0" smtClean="0">
                <a:solidFill>
                  <a:schemeClr val="accent2">
                    <a:lumMod val="50000"/>
                  </a:schemeClr>
                </a:solidFill>
                <a:effectLst>
                  <a:outerShdw blurRad="38100" dist="38100" dir="2700000" algn="tl">
                    <a:srgbClr val="C0C0C0"/>
                  </a:outerShdw>
                </a:effectLst>
              </a:rPr>
              <a:t/>
            </a:r>
            <a:br>
              <a:rPr lang="en-US" sz="3600" b="1" dirty="0" smtClean="0">
                <a:solidFill>
                  <a:schemeClr val="accent2">
                    <a:lumMod val="50000"/>
                  </a:schemeClr>
                </a:solidFill>
                <a:effectLst>
                  <a:outerShdw blurRad="38100" dist="38100" dir="2700000" algn="tl">
                    <a:srgbClr val="C0C0C0"/>
                  </a:outerShdw>
                </a:effectLst>
              </a:rPr>
            </a:br>
            <a:r>
              <a:rPr lang="en-US" sz="3400" b="1" dirty="0" smtClean="0">
                <a:solidFill>
                  <a:schemeClr val="tx2">
                    <a:lumMod val="75000"/>
                  </a:schemeClr>
                </a:solidFill>
                <a:effectLst>
                  <a:outerShdw blurRad="38100" dist="38100" dir="2700000" algn="tl">
                    <a:srgbClr val="C0C0C0"/>
                  </a:outerShdw>
                </a:effectLst>
              </a:rPr>
              <a:t>Victim Assistance</a:t>
            </a:r>
            <a:br>
              <a:rPr lang="en-US" sz="3400" b="1" dirty="0" smtClean="0">
                <a:solidFill>
                  <a:schemeClr val="tx2">
                    <a:lumMod val="75000"/>
                  </a:schemeClr>
                </a:solidFill>
                <a:effectLst>
                  <a:outerShdw blurRad="38100" dist="38100" dir="2700000" algn="tl">
                    <a:srgbClr val="C0C0C0"/>
                  </a:outerShdw>
                </a:effectLst>
              </a:rPr>
            </a:br>
            <a:r>
              <a:rPr lang="en-US" sz="3400" b="1" dirty="0" smtClean="0">
                <a:solidFill>
                  <a:schemeClr val="tx2">
                    <a:lumMod val="75000"/>
                  </a:schemeClr>
                </a:solidFill>
                <a:effectLst>
                  <a:outerShdw blurRad="38100" dist="38100" dir="2700000" algn="tl">
                    <a:srgbClr val="C0C0C0"/>
                  </a:outerShdw>
                </a:effectLst>
              </a:rPr>
              <a:t>Competitive Application Workshop</a:t>
            </a:r>
            <a:r>
              <a:rPr lang="en-US" sz="3600" b="1" dirty="0" smtClean="0">
                <a:solidFill>
                  <a:schemeClr val="accent2">
                    <a:lumMod val="50000"/>
                  </a:schemeClr>
                </a:solidFill>
                <a:effectLst>
                  <a:outerShdw blurRad="38100" dist="38100" dir="2700000" algn="tl">
                    <a:srgbClr val="C0C0C0"/>
                  </a:outerShdw>
                </a:effectLst>
              </a:rPr>
              <a:t/>
            </a:r>
            <a:br>
              <a:rPr lang="en-US" sz="3600" b="1" dirty="0" smtClean="0">
                <a:solidFill>
                  <a:schemeClr val="accent2">
                    <a:lumMod val="50000"/>
                  </a:schemeClr>
                </a:solidFill>
                <a:effectLst>
                  <a:outerShdw blurRad="38100" dist="38100" dir="2700000" algn="tl">
                    <a:srgbClr val="C0C0C0"/>
                  </a:outerShdw>
                </a:effectLst>
              </a:rPr>
            </a:br>
            <a:r>
              <a:rPr lang="en-US" sz="3600" b="1" dirty="0" smtClean="0">
                <a:solidFill>
                  <a:schemeClr val="accent2">
                    <a:lumMod val="50000"/>
                  </a:schemeClr>
                </a:solidFill>
                <a:effectLst>
                  <a:outerShdw blurRad="38100" dist="38100" dir="2700000" algn="tl">
                    <a:srgbClr val="C0C0C0"/>
                  </a:outerShdw>
                </a:effectLst>
              </a:rPr>
              <a:t/>
            </a:r>
            <a:br>
              <a:rPr lang="en-US" sz="3600" b="1" dirty="0" smtClean="0">
                <a:solidFill>
                  <a:schemeClr val="accent2">
                    <a:lumMod val="50000"/>
                  </a:schemeClr>
                </a:solidFill>
                <a:effectLst>
                  <a:outerShdw blurRad="38100" dist="38100" dir="2700000" algn="tl">
                    <a:srgbClr val="C0C0C0"/>
                  </a:outerShdw>
                </a:effectLst>
              </a:rPr>
            </a:br>
            <a:r>
              <a:rPr lang="en-US" sz="2400" b="1" i="1" dirty="0" smtClean="0">
                <a:solidFill>
                  <a:schemeClr val="accent2">
                    <a:lumMod val="50000"/>
                  </a:schemeClr>
                </a:solidFill>
                <a:effectLst>
                  <a:outerShdw blurRad="38100" dist="38100" dir="2700000" algn="tl">
                    <a:srgbClr val="C0C0C0"/>
                  </a:outerShdw>
                </a:effectLst>
              </a:rPr>
              <a:t>May 6</a:t>
            </a:r>
            <a:r>
              <a:rPr lang="en-US" sz="2400" b="1" i="1" baseline="30000" dirty="0" smtClean="0">
                <a:solidFill>
                  <a:schemeClr val="accent2">
                    <a:lumMod val="50000"/>
                  </a:schemeClr>
                </a:solidFill>
                <a:effectLst>
                  <a:outerShdw blurRad="38100" dist="38100" dir="2700000" algn="tl">
                    <a:srgbClr val="C0C0C0"/>
                  </a:outerShdw>
                </a:effectLst>
              </a:rPr>
              <a:t> –</a:t>
            </a:r>
            <a:r>
              <a:rPr lang="en-US" sz="2400" b="1" i="1" dirty="0" smtClean="0">
                <a:solidFill>
                  <a:schemeClr val="accent2">
                    <a:lumMod val="50000"/>
                  </a:schemeClr>
                </a:solidFill>
                <a:effectLst>
                  <a:outerShdw blurRad="38100" dist="38100" dir="2700000" algn="tl">
                    <a:srgbClr val="C0C0C0"/>
                  </a:outerShdw>
                </a:effectLst>
              </a:rPr>
              <a:t> 8, 2013 </a:t>
            </a:r>
            <a:r>
              <a:rPr lang="en-US" sz="2400" b="1" dirty="0" smtClean="0">
                <a:solidFill>
                  <a:schemeClr val="accent2">
                    <a:lumMod val="50000"/>
                  </a:schemeClr>
                </a:solidFill>
                <a:effectLst>
                  <a:outerShdw blurRad="38100" dist="38100" dir="2700000" algn="tl">
                    <a:srgbClr val="C0C0C0"/>
                  </a:outerShdw>
                </a:effectLst>
              </a:rPr>
              <a:t>– </a:t>
            </a:r>
            <a:r>
              <a:rPr lang="en-US" sz="2400" b="1" i="1" dirty="0" smtClean="0">
                <a:solidFill>
                  <a:schemeClr val="accent2">
                    <a:lumMod val="50000"/>
                  </a:schemeClr>
                </a:solidFill>
                <a:effectLst>
                  <a:outerShdw blurRad="38100" dist="38100" dir="2700000" algn="tl">
                    <a:srgbClr val="C0C0C0"/>
                  </a:outerShdw>
                </a:effectLst>
              </a:rPr>
              <a:t>9 a.m. to 12 p.m.</a:t>
            </a:r>
          </a:p>
        </p:txBody>
      </p:sp>
    </p:spTree>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1666" name="Rectangle 1026"/>
          <p:cNvSpPr>
            <a:spLocks noGrp="1"/>
          </p:cNvSpPr>
          <p:nvPr>
            <p:ph type="title"/>
          </p:nvPr>
        </p:nvSpPr>
        <p:spPr>
          <a:xfrm>
            <a:off x="1646238" y="0"/>
            <a:ext cx="7497762" cy="1143000"/>
          </a:xfrm>
        </p:spPr>
        <p:txBody>
          <a:bodyPr/>
          <a:lstStyle/>
          <a:p>
            <a:pPr eaLnBrk="1" fontAlgn="auto" hangingPunct="1">
              <a:spcAft>
                <a:spcPts val="0"/>
              </a:spcAft>
              <a:defRPr/>
            </a:pPr>
            <a:r>
              <a:rPr lang="en-US" dirty="0" smtClean="0">
                <a:solidFill>
                  <a:schemeClr val="tx2">
                    <a:satMod val="130000"/>
                  </a:schemeClr>
                </a:solidFill>
              </a:rPr>
              <a:t>S.T.O.P.  VAWA Background</a:t>
            </a:r>
          </a:p>
        </p:txBody>
      </p:sp>
      <p:sp>
        <p:nvSpPr>
          <p:cNvPr id="241667" name="Rectangle 1027"/>
          <p:cNvSpPr>
            <a:spLocks noGrp="1"/>
          </p:cNvSpPr>
          <p:nvPr>
            <p:ph idx="1"/>
          </p:nvPr>
        </p:nvSpPr>
        <p:spPr>
          <a:xfrm>
            <a:off x="1600200" y="1371600"/>
            <a:ext cx="7315200" cy="5181600"/>
          </a:xfrm>
        </p:spPr>
        <p:txBody>
          <a:bodyPr/>
          <a:lstStyle/>
          <a:p>
            <a:pPr eaLnBrk="1" hangingPunct="1"/>
            <a:r>
              <a:rPr lang="en-US" sz="2400" smtClean="0"/>
              <a:t>The S.T.O.P. (Services/Training/Officers/Prosecutors) Violence Against Women Act (VAWA) Formula Grant Program was established under the Violence Against Women Act (VAWA), which is enacted under Title IV of the Violent Crime Control and Law Enforcement Act of 1994</a:t>
            </a:r>
          </a:p>
          <a:p>
            <a:pPr eaLnBrk="1" hangingPunct="1">
              <a:buFont typeface="Wingdings 2" pitchFamily="18" charset="2"/>
              <a:buNone/>
            </a:pPr>
            <a:endParaRPr lang="en-US" sz="800" smtClean="0"/>
          </a:p>
          <a:p>
            <a:pPr eaLnBrk="1" hangingPunct="1">
              <a:buFont typeface="Wingdings 2" pitchFamily="18" charset="2"/>
              <a:buNone/>
            </a:pPr>
            <a:endParaRPr lang="en-US" sz="800" smtClean="0"/>
          </a:p>
          <a:p>
            <a:pPr eaLnBrk="1" hangingPunct="1"/>
            <a:r>
              <a:rPr lang="en-US" sz="2400" smtClean="0"/>
              <a:t>Administered by the Office on Violence Against Women (OVW), U.S. Dept. of Justice</a:t>
            </a:r>
          </a:p>
          <a:p>
            <a:pPr eaLnBrk="1" hangingPunct="1">
              <a:buFont typeface="Wingdings 2" pitchFamily="18" charset="2"/>
              <a:buNone/>
            </a:pPr>
            <a:endParaRPr lang="en-US" sz="2400" smtClean="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41667">
                                            <p:txEl>
                                              <p:pRg st="3" end="3"/>
                                            </p:txEl>
                                          </p:spTgt>
                                        </p:tgtEl>
                                        <p:attrNameLst>
                                          <p:attrName>style.visibility</p:attrName>
                                        </p:attrNameLst>
                                      </p:cBhvr>
                                      <p:to>
                                        <p:strVal val="visible"/>
                                      </p:to>
                                    </p:set>
                                    <p:anim calcmode="lin" valueType="num">
                                      <p:cBhvr additive="base">
                                        <p:cTn id="7" dur="500" fill="hold"/>
                                        <p:tgtEl>
                                          <p:spTgt spid="241667">
                                            <p:txEl>
                                              <p:pRg st="3" end="3"/>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41667">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1667"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3714" name="Rectangle 2"/>
          <p:cNvSpPr>
            <a:spLocks noGrp="1"/>
          </p:cNvSpPr>
          <p:nvPr>
            <p:ph type="title"/>
          </p:nvPr>
        </p:nvSpPr>
        <p:spPr>
          <a:xfrm>
            <a:off x="1646238" y="0"/>
            <a:ext cx="7497762" cy="1143000"/>
          </a:xfrm>
        </p:spPr>
        <p:txBody>
          <a:bodyPr/>
          <a:lstStyle/>
          <a:p>
            <a:pPr eaLnBrk="1" fontAlgn="auto" hangingPunct="1">
              <a:spcAft>
                <a:spcPts val="0"/>
              </a:spcAft>
              <a:defRPr/>
            </a:pPr>
            <a:r>
              <a:rPr lang="en-US" dirty="0" smtClean="0">
                <a:solidFill>
                  <a:schemeClr val="tx2">
                    <a:satMod val="130000"/>
                  </a:schemeClr>
                </a:solidFill>
              </a:rPr>
              <a:t>Purpose of VAWA</a:t>
            </a:r>
          </a:p>
        </p:txBody>
      </p:sp>
      <p:sp>
        <p:nvSpPr>
          <p:cNvPr id="243715" name="Rectangle 3"/>
          <p:cNvSpPr>
            <a:spLocks noGrp="1"/>
          </p:cNvSpPr>
          <p:nvPr>
            <p:ph idx="1"/>
          </p:nvPr>
        </p:nvSpPr>
        <p:spPr>
          <a:xfrm>
            <a:off x="1752600" y="1447800"/>
            <a:ext cx="7099300" cy="4724400"/>
          </a:xfrm>
        </p:spPr>
        <p:txBody>
          <a:bodyPr>
            <a:normAutofit fontScale="92500"/>
          </a:bodyPr>
          <a:lstStyle/>
          <a:p>
            <a:pPr marL="365760" indent="-283464" eaLnBrk="1" fontAlgn="auto" hangingPunct="1">
              <a:spcAft>
                <a:spcPts val="0"/>
              </a:spcAft>
              <a:buFont typeface="Wingdings 2"/>
              <a:buChar char=""/>
              <a:defRPr/>
            </a:pPr>
            <a:r>
              <a:rPr lang="en-US" sz="2400" dirty="0" smtClean="0"/>
              <a:t>To develop and strengthen effective law enforcement, prosecution and victim services strategies to combat violence against women including domestic violence, sexual assault, stalking, and related crimes</a:t>
            </a:r>
          </a:p>
          <a:p>
            <a:pPr marL="365760" indent="-283464" eaLnBrk="1" fontAlgn="auto" hangingPunct="1">
              <a:spcAft>
                <a:spcPts val="0"/>
              </a:spcAft>
              <a:buFont typeface="Wingdings 2"/>
              <a:buNone/>
              <a:defRPr/>
            </a:pPr>
            <a:endParaRPr lang="en-US" sz="900" dirty="0" smtClean="0"/>
          </a:p>
          <a:p>
            <a:pPr marL="365760" indent="-283464" eaLnBrk="1" fontAlgn="auto" hangingPunct="1">
              <a:spcAft>
                <a:spcPts val="0"/>
              </a:spcAft>
              <a:buFont typeface="Wingdings 2"/>
              <a:buChar char=""/>
              <a:defRPr/>
            </a:pPr>
            <a:r>
              <a:rPr lang="en-US" sz="2400" dirty="0" smtClean="0"/>
              <a:t>Restructure and strengthen the criminal justice system’s response to be proactive against violence against women</a:t>
            </a:r>
          </a:p>
          <a:p>
            <a:pPr marL="365760" indent="-283464" eaLnBrk="1" fontAlgn="auto" hangingPunct="1">
              <a:spcAft>
                <a:spcPts val="0"/>
              </a:spcAft>
              <a:buFont typeface="Wingdings 2"/>
              <a:buNone/>
              <a:defRPr/>
            </a:pPr>
            <a:endParaRPr lang="en-US" sz="800" dirty="0" smtClean="0"/>
          </a:p>
          <a:p>
            <a:pPr marL="365760" indent="-283464" eaLnBrk="1" fontAlgn="auto" hangingPunct="1">
              <a:spcAft>
                <a:spcPts val="0"/>
              </a:spcAft>
              <a:buFont typeface="Wingdings 2"/>
              <a:buChar char=""/>
              <a:defRPr/>
            </a:pPr>
            <a:r>
              <a:rPr lang="en-US" sz="2400" dirty="0" smtClean="0"/>
              <a:t>Develop a comprehensive strategy to deal with the complex problem of violence against women</a:t>
            </a:r>
          </a:p>
          <a:p>
            <a:pPr marL="365760" indent="-283464" eaLnBrk="1" fontAlgn="auto" hangingPunct="1">
              <a:spcAft>
                <a:spcPts val="0"/>
              </a:spcAft>
              <a:buFont typeface="Wingdings 2"/>
              <a:buNone/>
              <a:defRPr/>
            </a:pPr>
            <a:endParaRPr lang="en-US" sz="800" dirty="0" smtClean="0"/>
          </a:p>
          <a:p>
            <a:pPr marL="365760" indent="-283464" eaLnBrk="1" fontAlgn="auto" hangingPunct="1">
              <a:spcAft>
                <a:spcPts val="0"/>
              </a:spcAft>
              <a:buFont typeface="Wingdings 2"/>
              <a:buChar char=""/>
              <a:defRPr/>
            </a:pPr>
            <a:r>
              <a:rPr lang="en-US" sz="2400" dirty="0" smtClean="0"/>
              <a:t>Adopt a coordinated, multi-disciplinary approach to improve the criminal justice system’s response to violence against women</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43715">
                                            <p:txEl>
                                              <p:pRg st="0" end="0"/>
                                            </p:txEl>
                                          </p:spTgt>
                                        </p:tgtEl>
                                        <p:attrNameLst>
                                          <p:attrName>style.visibility</p:attrName>
                                        </p:attrNameLst>
                                      </p:cBhvr>
                                      <p:to>
                                        <p:strVal val="visible"/>
                                      </p:to>
                                    </p:set>
                                    <p:anim calcmode="lin" valueType="num">
                                      <p:cBhvr additive="base">
                                        <p:cTn id="7" dur="500" fill="hold"/>
                                        <p:tgtEl>
                                          <p:spTgt spid="24371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4371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43715">
                                            <p:txEl>
                                              <p:pRg st="2" end="2"/>
                                            </p:txEl>
                                          </p:spTgt>
                                        </p:tgtEl>
                                        <p:attrNameLst>
                                          <p:attrName>style.visibility</p:attrName>
                                        </p:attrNameLst>
                                      </p:cBhvr>
                                      <p:to>
                                        <p:strVal val="visible"/>
                                      </p:to>
                                    </p:set>
                                    <p:anim calcmode="lin" valueType="num">
                                      <p:cBhvr additive="base">
                                        <p:cTn id="13" dur="500" fill="hold"/>
                                        <p:tgtEl>
                                          <p:spTgt spid="243715">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4371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43715">
                                            <p:txEl>
                                              <p:pRg st="4" end="4"/>
                                            </p:txEl>
                                          </p:spTgt>
                                        </p:tgtEl>
                                        <p:attrNameLst>
                                          <p:attrName>style.visibility</p:attrName>
                                        </p:attrNameLst>
                                      </p:cBhvr>
                                      <p:to>
                                        <p:strVal val="visible"/>
                                      </p:to>
                                    </p:set>
                                    <p:anim calcmode="lin" valueType="num">
                                      <p:cBhvr additive="base">
                                        <p:cTn id="19" dur="500" fill="hold"/>
                                        <p:tgtEl>
                                          <p:spTgt spid="243715">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4371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43715">
                                            <p:txEl>
                                              <p:pRg st="6" end="6"/>
                                            </p:txEl>
                                          </p:spTgt>
                                        </p:tgtEl>
                                        <p:attrNameLst>
                                          <p:attrName>style.visibility</p:attrName>
                                        </p:attrNameLst>
                                      </p:cBhvr>
                                      <p:to>
                                        <p:strVal val="visible"/>
                                      </p:to>
                                    </p:set>
                                    <p:anim calcmode="lin" valueType="num">
                                      <p:cBhvr additive="base">
                                        <p:cTn id="25" dur="500" fill="hold"/>
                                        <p:tgtEl>
                                          <p:spTgt spid="243715">
                                            <p:txEl>
                                              <p:pRg st="6" end="6"/>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43715">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3715"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0"/>
            <a:ext cx="7497763" cy="1143000"/>
          </a:xfrm>
        </p:spPr>
        <p:txBody>
          <a:bodyPr/>
          <a:lstStyle/>
          <a:p>
            <a:pPr eaLnBrk="1" fontAlgn="auto" hangingPunct="1">
              <a:spcAft>
                <a:spcPts val="0"/>
              </a:spcAft>
              <a:defRPr/>
            </a:pPr>
            <a:r>
              <a:rPr lang="en-US" dirty="0" smtClean="0">
                <a:solidFill>
                  <a:schemeClr val="tx2">
                    <a:satMod val="130000"/>
                  </a:schemeClr>
                </a:solidFill>
              </a:rPr>
              <a:t>SASP Background</a:t>
            </a:r>
            <a:endParaRPr lang="en-US" dirty="0">
              <a:solidFill>
                <a:schemeClr val="tx2">
                  <a:satMod val="130000"/>
                </a:schemeClr>
              </a:solidFill>
            </a:endParaRPr>
          </a:p>
        </p:txBody>
      </p:sp>
      <p:sp>
        <p:nvSpPr>
          <p:cNvPr id="38914" name="Content Placeholder 2"/>
          <p:cNvSpPr>
            <a:spLocks noGrp="1"/>
          </p:cNvSpPr>
          <p:nvPr>
            <p:ph idx="1"/>
          </p:nvPr>
        </p:nvSpPr>
        <p:spPr>
          <a:xfrm>
            <a:off x="1752600" y="1371600"/>
            <a:ext cx="7086600" cy="4800600"/>
          </a:xfrm>
        </p:spPr>
        <p:txBody>
          <a:bodyPr/>
          <a:lstStyle/>
          <a:p>
            <a:pPr eaLnBrk="1" hangingPunct="1"/>
            <a:r>
              <a:rPr lang="en-US" sz="2400" smtClean="0"/>
              <a:t>The Sexual Assault Services Grant Program (SASP) was established under the Violence Against Women Act and Department of Justice Reauthorization Act of 2005</a:t>
            </a:r>
          </a:p>
          <a:p>
            <a:pPr eaLnBrk="1" hangingPunct="1">
              <a:buFont typeface="Wingdings 2" pitchFamily="18" charset="2"/>
              <a:buNone/>
            </a:pPr>
            <a:endParaRPr lang="en-US" sz="800" smtClean="0"/>
          </a:p>
          <a:p>
            <a:pPr eaLnBrk="1" hangingPunct="1"/>
            <a:r>
              <a:rPr lang="en-US" sz="2400" smtClean="0"/>
              <a:t>SASP is the first federal funding stream solely dedicated to the provision of direct intervention and related assistance to victims of sexual assault</a:t>
            </a:r>
          </a:p>
        </p:txBody>
      </p:sp>
    </p:spTree>
  </p:cSld>
  <p:clrMapOvr>
    <a:masterClrMapping/>
  </p:clrMapOvr>
  <p:transition spd="med">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7497763" cy="1143000"/>
          </a:xfrm>
        </p:spPr>
        <p:txBody>
          <a:bodyPr/>
          <a:lstStyle/>
          <a:p>
            <a:pPr eaLnBrk="1" fontAlgn="auto" hangingPunct="1">
              <a:spcAft>
                <a:spcPts val="0"/>
              </a:spcAft>
              <a:defRPr/>
            </a:pPr>
            <a:r>
              <a:rPr lang="en-US" dirty="0" smtClean="0">
                <a:solidFill>
                  <a:schemeClr val="tx2">
                    <a:satMod val="130000"/>
                  </a:schemeClr>
                </a:solidFill>
              </a:rPr>
              <a:t>Purpose of SASP</a:t>
            </a:r>
            <a:endParaRPr lang="en-US" dirty="0">
              <a:solidFill>
                <a:schemeClr val="tx2">
                  <a:satMod val="130000"/>
                </a:schemeClr>
              </a:solidFill>
            </a:endParaRPr>
          </a:p>
        </p:txBody>
      </p:sp>
      <p:sp>
        <p:nvSpPr>
          <p:cNvPr id="40962" name="Content Placeholder 2"/>
          <p:cNvSpPr>
            <a:spLocks noGrp="1"/>
          </p:cNvSpPr>
          <p:nvPr>
            <p:ph idx="1"/>
          </p:nvPr>
        </p:nvSpPr>
        <p:spPr>
          <a:xfrm>
            <a:off x="1828800" y="1676400"/>
            <a:ext cx="7105650" cy="3276600"/>
          </a:xfrm>
        </p:spPr>
        <p:txBody>
          <a:bodyPr/>
          <a:lstStyle/>
          <a:p>
            <a:pPr marL="111125" indent="-28575" eaLnBrk="1" hangingPunct="1">
              <a:buFont typeface="Wingdings 2" pitchFamily="18" charset="2"/>
              <a:buNone/>
            </a:pPr>
            <a:r>
              <a:rPr lang="en-US" smtClean="0"/>
              <a:t>To provide intervention, advocacy, victim accompaniment (e.g. to court, medical facilities, police departments etc.), support services, and related assistance for adult, youth, and child sexual assault victims. May also support services to collateral victims.</a:t>
            </a:r>
          </a:p>
        </p:txBody>
      </p:sp>
    </p:spTree>
  </p:cSld>
  <p:clrMapOvr>
    <a:masterClrMapping/>
  </p:clrMapOvr>
  <p:transition spd="med">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5026" name="Rectangle 2"/>
          <p:cNvSpPr>
            <a:spLocks noGrp="1"/>
          </p:cNvSpPr>
          <p:nvPr>
            <p:ph type="title"/>
          </p:nvPr>
        </p:nvSpPr>
        <p:spPr>
          <a:xfrm>
            <a:off x="1797050" y="228600"/>
            <a:ext cx="7499350" cy="1143000"/>
          </a:xfrm>
        </p:spPr>
        <p:txBody>
          <a:bodyPr>
            <a:normAutofit fontScale="90000"/>
          </a:bodyPr>
          <a:lstStyle/>
          <a:p>
            <a:pPr eaLnBrk="1" fontAlgn="auto" hangingPunct="1">
              <a:spcAft>
                <a:spcPts val="0"/>
              </a:spcAft>
              <a:defRPr/>
            </a:pPr>
            <a:r>
              <a:rPr lang="en-US" dirty="0" smtClean="0">
                <a:solidFill>
                  <a:schemeClr val="tx2">
                    <a:satMod val="130000"/>
                  </a:schemeClr>
                </a:solidFill>
              </a:rPr>
              <a:t>Basic Eligibility Requirements for VOCA/VAWA/SASP</a:t>
            </a:r>
            <a:endParaRPr lang="en-US" sz="3200" dirty="0" smtClean="0">
              <a:solidFill>
                <a:schemeClr val="tx2">
                  <a:satMod val="130000"/>
                </a:schemeClr>
              </a:solidFill>
            </a:endParaRPr>
          </a:p>
        </p:txBody>
      </p:sp>
      <p:sp>
        <p:nvSpPr>
          <p:cNvPr id="385027" name="Rectangle 3"/>
          <p:cNvSpPr>
            <a:spLocks noGrp="1"/>
          </p:cNvSpPr>
          <p:nvPr>
            <p:ph idx="1"/>
          </p:nvPr>
        </p:nvSpPr>
        <p:spPr>
          <a:xfrm>
            <a:off x="1828800" y="1447800"/>
            <a:ext cx="7023100" cy="4800600"/>
          </a:xfrm>
        </p:spPr>
        <p:txBody>
          <a:bodyPr>
            <a:normAutofit fontScale="92500" lnSpcReduction="10000"/>
          </a:bodyPr>
          <a:lstStyle/>
          <a:p>
            <a:pPr marL="365760" indent="-283464" eaLnBrk="1" fontAlgn="auto" hangingPunct="1">
              <a:spcAft>
                <a:spcPts val="0"/>
              </a:spcAft>
              <a:buFont typeface="Wingdings 2"/>
              <a:buChar char=""/>
              <a:defRPr/>
            </a:pPr>
            <a:endParaRPr lang="en-US" sz="2400" u="sng" dirty="0" smtClean="0"/>
          </a:p>
          <a:p>
            <a:pPr marL="365760" indent="-283464" eaLnBrk="1" fontAlgn="auto" hangingPunct="1">
              <a:spcAft>
                <a:spcPts val="0"/>
              </a:spcAft>
              <a:buFont typeface="Wingdings 2"/>
              <a:buChar char=""/>
              <a:defRPr/>
            </a:pPr>
            <a:r>
              <a:rPr lang="en-US" sz="2400" dirty="0" smtClean="0"/>
              <a:t>Applicants are limited to governmental &amp; non-profit agencies that provide services to crime victims</a:t>
            </a:r>
          </a:p>
          <a:p>
            <a:pPr marL="365760" indent="-283464" eaLnBrk="1" fontAlgn="auto" hangingPunct="1">
              <a:spcAft>
                <a:spcPts val="0"/>
              </a:spcAft>
              <a:buFont typeface="Wingdings 2"/>
              <a:buChar char=""/>
              <a:defRPr/>
            </a:pPr>
            <a:endParaRPr lang="en-US" sz="2400" dirty="0" smtClean="0"/>
          </a:p>
          <a:p>
            <a:pPr marL="365760" indent="-283464" eaLnBrk="1" fontAlgn="auto" hangingPunct="1">
              <a:spcAft>
                <a:spcPts val="0"/>
              </a:spcAft>
              <a:buFont typeface="Wingdings 2"/>
              <a:buChar char=""/>
              <a:defRPr/>
            </a:pPr>
            <a:r>
              <a:rPr lang="en-US" sz="2400" dirty="0" smtClean="0"/>
              <a:t>Must be certified as eligible to receive Local Victim Assistance Funding (5%)</a:t>
            </a:r>
          </a:p>
          <a:p>
            <a:pPr marL="365760" indent="-283464" eaLnBrk="1" fontAlgn="auto" hangingPunct="1">
              <a:spcAft>
                <a:spcPts val="0"/>
              </a:spcAft>
              <a:buFont typeface="Wingdings 2"/>
              <a:buChar char=""/>
              <a:defRPr/>
            </a:pPr>
            <a:endParaRPr lang="en-US" sz="2400" u="sng" dirty="0" smtClean="0"/>
          </a:p>
          <a:p>
            <a:pPr marL="365760" indent="-283464" eaLnBrk="1" fontAlgn="auto" hangingPunct="1">
              <a:spcAft>
                <a:spcPts val="0"/>
              </a:spcAft>
              <a:buFont typeface="Wingdings 2"/>
              <a:buChar char=""/>
              <a:defRPr/>
            </a:pPr>
            <a:r>
              <a:rPr lang="en-US" sz="2400" u="sng" dirty="0" smtClean="0"/>
              <a:t>Established Program</a:t>
            </a:r>
            <a:r>
              <a:rPr lang="en-US" sz="2400" dirty="0" smtClean="0"/>
              <a:t>:  Demonstrate a record of effective services to crime victims.</a:t>
            </a:r>
          </a:p>
          <a:p>
            <a:pPr marL="365760" indent="-283464" eaLnBrk="1" fontAlgn="auto" hangingPunct="1">
              <a:spcAft>
                <a:spcPts val="0"/>
              </a:spcAft>
              <a:buFont typeface="Wingdings 2" pitchFamily="18" charset="2"/>
              <a:buNone/>
              <a:defRPr/>
            </a:pPr>
            <a:endParaRPr lang="en-US" sz="2400" dirty="0" smtClean="0"/>
          </a:p>
          <a:p>
            <a:pPr marL="365760" indent="-283464" eaLnBrk="1" fontAlgn="auto" hangingPunct="1">
              <a:spcAft>
                <a:spcPts val="0"/>
              </a:spcAft>
              <a:buFont typeface="Wingdings 2"/>
              <a:buChar char=""/>
              <a:defRPr/>
            </a:pPr>
            <a:r>
              <a:rPr lang="en-US" sz="2400" u="sng" dirty="0" smtClean="0"/>
              <a:t>Programs</a:t>
            </a:r>
            <a:r>
              <a:rPr lang="en-US" sz="2400" dirty="0" smtClean="0"/>
              <a:t>:  </a:t>
            </a:r>
            <a:r>
              <a:rPr lang="en-US" sz="2400" i="1" dirty="0" smtClean="0"/>
              <a:t>May</a:t>
            </a:r>
            <a:r>
              <a:rPr lang="en-US" sz="2400" dirty="0" smtClean="0"/>
              <a:t> be eligible if they demonstrate that 25 – 50% of their financial support comes from non-federal sources</a:t>
            </a:r>
          </a:p>
          <a:p>
            <a:pPr marL="365760" indent="-283464" eaLnBrk="1" fontAlgn="auto" hangingPunct="1">
              <a:spcAft>
                <a:spcPts val="0"/>
              </a:spcAft>
              <a:buFont typeface="Wingdings 2" pitchFamily="18" charset="2"/>
              <a:buNone/>
              <a:defRPr/>
            </a:pPr>
            <a:endParaRPr lang="en-US" sz="2400" dirty="0" smtClean="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85027">
                                            <p:txEl>
                                              <p:pRg st="1" end="1"/>
                                            </p:txEl>
                                          </p:spTgt>
                                        </p:tgtEl>
                                        <p:attrNameLst>
                                          <p:attrName>style.visibility</p:attrName>
                                        </p:attrNameLst>
                                      </p:cBhvr>
                                      <p:to>
                                        <p:strVal val="visible"/>
                                      </p:to>
                                    </p:set>
                                    <p:anim calcmode="lin" valueType="num">
                                      <p:cBhvr additive="base">
                                        <p:cTn id="7" dur="500" fill="hold"/>
                                        <p:tgtEl>
                                          <p:spTgt spid="385027">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8502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85027">
                                            <p:txEl>
                                              <p:pRg st="3" end="3"/>
                                            </p:txEl>
                                          </p:spTgt>
                                        </p:tgtEl>
                                        <p:attrNameLst>
                                          <p:attrName>style.visibility</p:attrName>
                                        </p:attrNameLst>
                                      </p:cBhvr>
                                      <p:to>
                                        <p:strVal val="visible"/>
                                      </p:to>
                                    </p:set>
                                    <p:anim calcmode="lin" valueType="num">
                                      <p:cBhvr additive="base">
                                        <p:cTn id="13" dur="500" fill="hold"/>
                                        <p:tgtEl>
                                          <p:spTgt spid="385027">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8502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85027">
                                            <p:txEl>
                                              <p:pRg st="5" end="5"/>
                                            </p:txEl>
                                          </p:spTgt>
                                        </p:tgtEl>
                                        <p:attrNameLst>
                                          <p:attrName>style.visibility</p:attrName>
                                        </p:attrNameLst>
                                      </p:cBhvr>
                                      <p:to>
                                        <p:strVal val="visible"/>
                                      </p:to>
                                    </p:set>
                                    <p:anim calcmode="lin" valueType="num">
                                      <p:cBhvr additive="base">
                                        <p:cTn id="19" dur="500" fill="hold"/>
                                        <p:tgtEl>
                                          <p:spTgt spid="385027">
                                            <p:txEl>
                                              <p:pRg st="5" end="5"/>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85027">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85027">
                                            <p:txEl>
                                              <p:pRg st="7" end="7"/>
                                            </p:txEl>
                                          </p:spTgt>
                                        </p:tgtEl>
                                        <p:attrNameLst>
                                          <p:attrName>style.visibility</p:attrName>
                                        </p:attrNameLst>
                                      </p:cBhvr>
                                      <p:to>
                                        <p:strVal val="visible"/>
                                      </p:to>
                                    </p:set>
                                    <p:anim calcmode="lin" valueType="num">
                                      <p:cBhvr additive="base">
                                        <p:cTn id="25" dur="500" fill="hold"/>
                                        <p:tgtEl>
                                          <p:spTgt spid="385027">
                                            <p:txEl>
                                              <p:pRg st="7" end="7"/>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85027">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5027"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4354" name="Rectangle 2"/>
          <p:cNvSpPr>
            <a:spLocks noGrp="1"/>
          </p:cNvSpPr>
          <p:nvPr>
            <p:ph type="title"/>
          </p:nvPr>
        </p:nvSpPr>
        <p:spPr>
          <a:xfrm>
            <a:off x="1828800" y="457200"/>
            <a:ext cx="7315200" cy="685800"/>
          </a:xfrm>
        </p:spPr>
        <p:txBody>
          <a:bodyPr>
            <a:normAutofit fontScale="90000"/>
          </a:bodyPr>
          <a:lstStyle/>
          <a:p>
            <a:pPr eaLnBrk="1" fontAlgn="auto" hangingPunct="1">
              <a:spcAft>
                <a:spcPts val="0"/>
              </a:spcAft>
              <a:defRPr/>
            </a:pPr>
            <a:r>
              <a:rPr lang="en-US" dirty="0" smtClean="0">
                <a:solidFill>
                  <a:schemeClr val="tx2">
                    <a:satMod val="130000"/>
                  </a:schemeClr>
                </a:solidFill>
              </a:rPr>
              <a:t>Basic Eligibility Requirements for VOCA/VAWA/SASP (cont’d.)</a:t>
            </a:r>
            <a:endParaRPr lang="en-US" sz="3200" dirty="0" smtClean="0">
              <a:solidFill>
                <a:schemeClr val="tx2">
                  <a:satMod val="130000"/>
                </a:schemeClr>
              </a:solidFill>
            </a:endParaRPr>
          </a:p>
        </p:txBody>
      </p:sp>
      <p:sp>
        <p:nvSpPr>
          <p:cNvPr id="45058" name="Rectangle 3"/>
          <p:cNvSpPr>
            <a:spLocks noGrp="1"/>
          </p:cNvSpPr>
          <p:nvPr>
            <p:ph idx="1"/>
          </p:nvPr>
        </p:nvSpPr>
        <p:spPr>
          <a:xfrm>
            <a:off x="1816100" y="1752600"/>
            <a:ext cx="7327900" cy="4267200"/>
          </a:xfrm>
        </p:spPr>
        <p:txBody>
          <a:bodyPr/>
          <a:lstStyle/>
          <a:p>
            <a:pPr eaLnBrk="1" hangingPunct="1">
              <a:lnSpc>
                <a:spcPct val="90000"/>
              </a:lnSpc>
            </a:pPr>
            <a:r>
              <a:rPr lang="en-US" sz="2400" smtClean="0"/>
              <a:t>Must utilize volunteers (VOCA only)</a:t>
            </a:r>
          </a:p>
          <a:p>
            <a:pPr eaLnBrk="1" hangingPunct="1">
              <a:lnSpc>
                <a:spcPct val="90000"/>
              </a:lnSpc>
              <a:buFont typeface="Wingdings 2" pitchFamily="18" charset="2"/>
              <a:buNone/>
            </a:pPr>
            <a:endParaRPr lang="en-US" sz="1000" smtClean="0"/>
          </a:p>
          <a:p>
            <a:pPr eaLnBrk="1" hangingPunct="1">
              <a:lnSpc>
                <a:spcPct val="90000"/>
              </a:lnSpc>
            </a:pPr>
            <a:r>
              <a:rPr lang="en-US" sz="2400" smtClean="0"/>
              <a:t>Must collaborate with other victim service providers in your service area</a:t>
            </a:r>
          </a:p>
          <a:p>
            <a:pPr eaLnBrk="1" hangingPunct="1">
              <a:lnSpc>
                <a:spcPct val="90000"/>
              </a:lnSpc>
              <a:buFont typeface="Wingdings 2" pitchFamily="18" charset="2"/>
              <a:buNone/>
            </a:pPr>
            <a:endParaRPr lang="en-US" sz="1000" smtClean="0"/>
          </a:p>
          <a:p>
            <a:pPr eaLnBrk="1" hangingPunct="1">
              <a:lnSpc>
                <a:spcPct val="90000"/>
              </a:lnSpc>
            </a:pPr>
            <a:r>
              <a:rPr lang="en-US" sz="2400" smtClean="0"/>
              <a:t>Must comply with</a:t>
            </a:r>
            <a:r>
              <a:rPr lang="en-US" smtClean="0"/>
              <a:t> </a:t>
            </a:r>
            <a:r>
              <a:rPr lang="en-US" sz="2400" smtClean="0"/>
              <a:t>federal laws and guidelines:</a:t>
            </a:r>
          </a:p>
          <a:p>
            <a:pPr lvl="1" eaLnBrk="1" hangingPunct="1">
              <a:lnSpc>
                <a:spcPct val="90000"/>
              </a:lnSpc>
            </a:pPr>
            <a:r>
              <a:rPr lang="en-US" sz="2400" smtClean="0"/>
              <a:t>OJP Financial Guide</a:t>
            </a:r>
          </a:p>
          <a:p>
            <a:pPr lvl="1" eaLnBrk="1" hangingPunct="1">
              <a:lnSpc>
                <a:spcPct val="90000"/>
              </a:lnSpc>
            </a:pPr>
            <a:r>
              <a:rPr lang="en-US" sz="2400" smtClean="0"/>
              <a:t>OMB Circulars</a:t>
            </a:r>
          </a:p>
          <a:p>
            <a:pPr lvl="1" eaLnBrk="1" hangingPunct="1">
              <a:lnSpc>
                <a:spcPct val="90000"/>
              </a:lnSpc>
              <a:buFont typeface="Verdana" pitchFamily="34" charset="0"/>
              <a:buNone/>
            </a:pPr>
            <a:endParaRPr lang="en-US" sz="1000" smtClean="0"/>
          </a:p>
          <a:p>
            <a:pPr eaLnBrk="1" hangingPunct="1"/>
            <a:r>
              <a:rPr lang="en-US" sz="2400" smtClean="0"/>
              <a:t>Must comply with Civil Rights Requirements:</a:t>
            </a:r>
          </a:p>
          <a:p>
            <a:pPr lvl="1" eaLnBrk="1" hangingPunct="1"/>
            <a:r>
              <a:rPr lang="en-US" sz="2200" smtClean="0"/>
              <a:t>EEOP, LEP, etc</a:t>
            </a:r>
          </a:p>
          <a:p>
            <a:pPr lvl="1" eaLnBrk="1" hangingPunct="1">
              <a:lnSpc>
                <a:spcPct val="90000"/>
              </a:lnSpc>
            </a:pPr>
            <a:endParaRPr lang="en-US" smtClean="0"/>
          </a:p>
          <a:p>
            <a:pPr eaLnBrk="1" hangingPunct="1">
              <a:lnSpc>
                <a:spcPct val="90000"/>
              </a:lnSpc>
              <a:buFont typeface="Wingdings 2" pitchFamily="18" charset="2"/>
              <a:buNone/>
            </a:pPr>
            <a:endParaRPr lang="en-US" u="sng" smtClean="0"/>
          </a:p>
          <a:p>
            <a:pPr eaLnBrk="1" hangingPunct="1">
              <a:lnSpc>
                <a:spcPct val="90000"/>
              </a:lnSpc>
            </a:pPr>
            <a:endParaRPr lang="en-US" u="sng" smtClean="0"/>
          </a:p>
          <a:p>
            <a:pPr eaLnBrk="1" hangingPunct="1">
              <a:lnSpc>
                <a:spcPct val="90000"/>
              </a:lnSpc>
              <a:buFont typeface="Wingdings 2" pitchFamily="18" charset="2"/>
              <a:buNone/>
            </a:pPr>
            <a:endParaRPr lang="en-US" smtClean="0"/>
          </a:p>
        </p:txBody>
      </p:sp>
    </p:spTree>
  </p:cSld>
  <p:clrMapOvr>
    <a:masterClrMapping/>
  </p:clrMapOvr>
  <p:transition spd="med">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8" name="Rectangle 2"/>
          <p:cNvSpPr>
            <a:spLocks noGrp="1"/>
          </p:cNvSpPr>
          <p:nvPr>
            <p:ph type="title"/>
          </p:nvPr>
        </p:nvSpPr>
        <p:spPr>
          <a:xfrm>
            <a:off x="1874838" y="228600"/>
            <a:ext cx="7497762" cy="1143000"/>
          </a:xfrm>
        </p:spPr>
        <p:txBody>
          <a:bodyPr>
            <a:normAutofit fontScale="90000"/>
          </a:bodyPr>
          <a:lstStyle/>
          <a:p>
            <a:pPr eaLnBrk="1" fontAlgn="auto" hangingPunct="1">
              <a:spcAft>
                <a:spcPts val="0"/>
              </a:spcAft>
              <a:defRPr/>
            </a:pPr>
            <a:r>
              <a:rPr lang="en-US" dirty="0" smtClean="0">
                <a:solidFill>
                  <a:schemeClr val="tx2">
                    <a:satMod val="130000"/>
                  </a:schemeClr>
                </a:solidFill>
              </a:rPr>
              <a:t>Basic Eligibility Requirements for VOCA/VAWA/SASP (cont’d.)</a:t>
            </a:r>
            <a:endParaRPr lang="en-US" sz="3200" dirty="0" smtClean="0">
              <a:solidFill>
                <a:schemeClr val="tx2">
                  <a:satMod val="130000"/>
                </a:schemeClr>
              </a:solidFill>
            </a:endParaRPr>
          </a:p>
        </p:txBody>
      </p:sp>
      <p:sp>
        <p:nvSpPr>
          <p:cNvPr id="23555" name="Rectangle 3"/>
          <p:cNvSpPr>
            <a:spLocks noGrp="1"/>
          </p:cNvSpPr>
          <p:nvPr>
            <p:ph idx="1"/>
          </p:nvPr>
        </p:nvSpPr>
        <p:spPr>
          <a:xfrm>
            <a:off x="1646238" y="1676400"/>
            <a:ext cx="7497762" cy="4800600"/>
          </a:xfrm>
        </p:spPr>
        <p:txBody>
          <a:bodyPr>
            <a:normAutofit lnSpcReduction="10000"/>
          </a:bodyPr>
          <a:lstStyle/>
          <a:p>
            <a:pPr marL="365760" indent="-283464" eaLnBrk="1" fontAlgn="auto" hangingPunct="1">
              <a:spcAft>
                <a:spcPts val="0"/>
              </a:spcAft>
              <a:buFont typeface="Wingdings 2"/>
              <a:buChar char=""/>
              <a:defRPr/>
            </a:pPr>
            <a:r>
              <a:rPr lang="en-US" sz="2800" dirty="0" smtClean="0"/>
              <a:t>Only non-profit agencies are eligible for victim services grants (S.T.O.P.  VAWA only)</a:t>
            </a:r>
          </a:p>
          <a:p>
            <a:pPr marL="365760" indent="-283464" eaLnBrk="1" fontAlgn="auto" hangingPunct="1">
              <a:spcAft>
                <a:spcPts val="0"/>
              </a:spcAft>
              <a:buFont typeface="Wingdings 2"/>
              <a:buNone/>
              <a:defRPr/>
            </a:pPr>
            <a:endParaRPr lang="en-US" sz="800" dirty="0" smtClean="0"/>
          </a:p>
          <a:p>
            <a:pPr marL="365760" indent="-283464" eaLnBrk="1" fontAlgn="auto" hangingPunct="1">
              <a:spcAft>
                <a:spcPts val="0"/>
              </a:spcAft>
              <a:buFont typeface="Wingdings 2"/>
              <a:buChar char=""/>
              <a:defRPr/>
            </a:pPr>
            <a:r>
              <a:rPr lang="en-US" sz="2800" dirty="0" smtClean="0"/>
              <a:t>Services must be provided to victims of federal crimes</a:t>
            </a:r>
          </a:p>
          <a:p>
            <a:pPr marL="365760" indent="-283464" eaLnBrk="1" fontAlgn="auto" hangingPunct="1">
              <a:spcAft>
                <a:spcPts val="0"/>
              </a:spcAft>
              <a:buFont typeface="Wingdings 2" pitchFamily="18" charset="2"/>
              <a:buNone/>
              <a:defRPr/>
            </a:pPr>
            <a:endParaRPr lang="en-US" sz="1000" dirty="0" smtClean="0"/>
          </a:p>
          <a:p>
            <a:pPr marL="365760" indent="-283464" eaLnBrk="1" fontAlgn="auto" hangingPunct="1">
              <a:lnSpc>
                <a:spcPct val="90000"/>
              </a:lnSpc>
              <a:spcAft>
                <a:spcPts val="0"/>
              </a:spcAft>
              <a:buFont typeface="Wingdings 2"/>
              <a:buChar char=""/>
              <a:defRPr/>
            </a:pPr>
            <a:r>
              <a:rPr lang="en-US" sz="2800" dirty="0" smtClean="0"/>
              <a:t>Assist victims in applying for victims compensation</a:t>
            </a:r>
          </a:p>
          <a:p>
            <a:pPr marL="365760" indent="-283464" eaLnBrk="1" fontAlgn="auto" hangingPunct="1">
              <a:lnSpc>
                <a:spcPct val="90000"/>
              </a:lnSpc>
              <a:spcAft>
                <a:spcPts val="0"/>
              </a:spcAft>
              <a:buFont typeface="Wingdings 2"/>
              <a:buChar char=""/>
              <a:defRPr/>
            </a:pPr>
            <a:endParaRPr lang="en-US" sz="1000" dirty="0" smtClean="0"/>
          </a:p>
          <a:p>
            <a:pPr marL="365760" indent="-283464" eaLnBrk="1" fontAlgn="auto" hangingPunct="1">
              <a:lnSpc>
                <a:spcPct val="90000"/>
              </a:lnSpc>
              <a:spcAft>
                <a:spcPts val="0"/>
              </a:spcAft>
              <a:buFont typeface="Wingdings 2"/>
              <a:buChar char=""/>
              <a:defRPr/>
            </a:pPr>
            <a:r>
              <a:rPr lang="en-US" sz="2800" dirty="0" smtClean="0"/>
              <a:t>Cannot charge for services to victims </a:t>
            </a:r>
          </a:p>
          <a:p>
            <a:pPr marL="365760" indent="-283464" eaLnBrk="1" fontAlgn="auto" hangingPunct="1">
              <a:lnSpc>
                <a:spcPct val="90000"/>
              </a:lnSpc>
              <a:spcAft>
                <a:spcPts val="0"/>
              </a:spcAft>
              <a:buFont typeface="Wingdings 2" pitchFamily="18" charset="2"/>
              <a:buNone/>
              <a:defRPr/>
            </a:pPr>
            <a:endParaRPr lang="en-US" sz="1000" dirty="0" smtClean="0"/>
          </a:p>
          <a:p>
            <a:pPr marL="365760" indent="-283464" eaLnBrk="1" fontAlgn="auto" hangingPunct="1">
              <a:spcAft>
                <a:spcPts val="0"/>
              </a:spcAft>
              <a:buFont typeface="Wingdings 2"/>
              <a:buChar char=""/>
              <a:defRPr/>
            </a:pPr>
            <a:r>
              <a:rPr lang="en-US" sz="2800" dirty="0" smtClean="0"/>
              <a:t>Maintain confidentiality of client-counselor information as well as research information.</a:t>
            </a:r>
          </a:p>
          <a:p>
            <a:pPr marL="365760" indent="-283464" eaLnBrk="1" fontAlgn="auto" hangingPunct="1">
              <a:spcAft>
                <a:spcPts val="0"/>
              </a:spcAft>
              <a:buFont typeface="Wingdings 2"/>
              <a:buChar char=""/>
              <a:defRPr/>
            </a:pPr>
            <a:endParaRPr lang="en-US" sz="2800" dirty="0" smtClean="0"/>
          </a:p>
        </p:txBody>
      </p:sp>
    </p:spTree>
  </p:cSld>
  <p:clrMapOvr>
    <a:masterClrMapping/>
  </p:clrMapOvr>
  <p:transition spd="med">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152400"/>
            <a:ext cx="7497763" cy="960438"/>
          </a:xfrm>
        </p:spPr>
        <p:txBody>
          <a:bodyPr/>
          <a:lstStyle/>
          <a:p>
            <a:pPr eaLnBrk="1" fontAlgn="auto" hangingPunct="1">
              <a:spcAft>
                <a:spcPts val="0"/>
              </a:spcAft>
              <a:defRPr/>
            </a:pPr>
            <a:r>
              <a:rPr lang="en-US" dirty="0" smtClean="0">
                <a:solidFill>
                  <a:schemeClr val="tx2">
                    <a:satMod val="130000"/>
                  </a:schemeClr>
                </a:solidFill>
              </a:rPr>
              <a:t>Funding Categories</a:t>
            </a:r>
            <a:endParaRPr lang="en-US" dirty="0">
              <a:solidFill>
                <a:schemeClr val="tx2">
                  <a:satMod val="130000"/>
                </a:schemeClr>
              </a:solidFill>
            </a:endParaRPr>
          </a:p>
        </p:txBody>
      </p:sp>
      <p:sp>
        <p:nvSpPr>
          <p:cNvPr id="45059" name="Content Placeholder 2"/>
          <p:cNvSpPr>
            <a:spLocks noGrp="1"/>
          </p:cNvSpPr>
          <p:nvPr>
            <p:ph idx="1"/>
          </p:nvPr>
        </p:nvSpPr>
        <p:spPr>
          <a:xfrm>
            <a:off x="1676400" y="1447800"/>
            <a:ext cx="7239000" cy="4648200"/>
          </a:xfrm>
        </p:spPr>
        <p:txBody>
          <a:bodyPr>
            <a:normAutofit fontScale="92500"/>
          </a:bodyPr>
          <a:lstStyle/>
          <a:p>
            <a:pPr marL="111125" indent="-28575" eaLnBrk="1" fontAlgn="auto" hangingPunct="1">
              <a:spcAft>
                <a:spcPts val="0"/>
              </a:spcAft>
              <a:buFont typeface="Wingdings 2"/>
              <a:buNone/>
              <a:defRPr/>
            </a:pPr>
            <a:r>
              <a:rPr lang="en-US" sz="2400" dirty="0" smtClean="0"/>
              <a:t>The CJCC has established two categories to help identify the appropriate types of funding for your agency.</a:t>
            </a:r>
          </a:p>
          <a:p>
            <a:pPr marL="111125" indent="-28575" eaLnBrk="1" fontAlgn="auto" hangingPunct="1">
              <a:spcAft>
                <a:spcPts val="0"/>
              </a:spcAft>
              <a:buFont typeface="Wingdings 2"/>
              <a:buNone/>
              <a:defRPr/>
            </a:pPr>
            <a:r>
              <a:rPr lang="en-US" sz="800" i="1" dirty="0" smtClean="0"/>
              <a:t> </a:t>
            </a:r>
            <a:endParaRPr lang="en-US" sz="800" dirty="0" smtClean="0"/>
          </a:p>
          <a:p>
            <a:pPr marL="640080" lvl="1" indent="-237744" eaLnBrk="1" fontAlgn="auto" hangingPunct="1">
              <a:spcAft>
                <a:spcPts val="0"/>
              </a:spcAft>
              <a:buFont typeface="Wingdings" pitchFamily="2" charset="2"/>
              <a:buChar char="Ø"/>
              <a:defRPr/>
            </a:pPr>
            <a:r>
              <a:rPr lang="en-US" sz="2400" dirty="0" smtClean="0"/>
              <a:t>Category 1 - Core Services</a:t>
            </a:r>
          </a:p>
          <a:p>
            <a:pPr marL="640080" lvl="1" indent="-237744" eaLnBrk="1" fontAlgn="auto" hangingPunct="1">
              <a:spcAft>
                <a:spcPts val="0"/>
              </a:spcAft>
              <a:buFont typeface="Wingdings" pitchFamily="2" charset="2"/>
              <a:buChar char="Ø"/>
              <a:defRPr/>
            </a:pPr>
            <a:r>
              <a:rPr lang="en-US" sz="2400" dirty="0" smtClean="0"/>
              <a:t>Category 2 - Priority Areas</a:t>
            </a:r>
          </a:p>
          <a:p>
            <a:pPr marL="365760" indent="-283464" eaLnBrk="1" fontAlgn="auto" hangingPunct="1">
              <a:spcAft>
                <a:spcPts val="0"/>
              </a:spcAft>
              <a:buFont typeface="Wingdings 2"/>
              <a:buChar char=""/>
              <a:defRPr/>
            </a:pPr>
            <a:endParaRPr lang="en-US" sz="2400" dirty="0" smtClean="0"/>
          </a:p>
          <a:p>
            <a:pPr marL="60325" indent="22225" eaLnBrk="1" fontAlgn="auto" hangingPunct="1">
              <a:spcAft>
                <a:spcPts val="0"/>
              </a:spcAft>
              <a:buFont typeface="Wingdings 2"/>
              <a:buNone/>
              <a:defRPr/>
            </a:pPr>
            <a:r>
              <a:rPr lang="en-US" sz="2400" dirty="0" smtClean="0"/>
              <a:t>Sub-grantees must identify whether they want to apply for Category 1 and/or Category 2.</a:t>
            </a:r>
          </a:p>
          <a:p>
            <a:pPr marL="60325" indent="22225" eaLnBrk="1" fontAlgn="auto" hangingPunct="1">
              <a:spcAft>
                <a:spcPts val="0"/>
              </a:spcAft>
              <a:buFont typeface="Wingdings 2"/>
              <a:buNone/>
              <a:defRPr/>
            </a:pPr>
            <a:endParaRPr lang="en-US" sz="2400" dirty="0" smtClean="0"/>
          </a:p>
          <a:p>
            <a:pPr marL="60325" indent="22225" eaLnBrk="1" fontAlgn="auto" hangingPunct="1">
              <a:spcAft>
                <a:spcPts val="0"/>
              </a:spcAft>
              <a:buFont typeface="Wingdings 2"/>
              <a:buNone/>
              <a:defRPr/>
            </a:pPr>
            <a:r>
              <a:rPr lang="en-US" sz="2400" dirty="0" smtClean="0"/>
              <a:t>If you’re applying for Category 1 and 2 please note that you will be required to submit two separate narratives for each category you apply for.</a:t>
            </a:r>
            <a:endParaRPr lang="en-US" sz="2400" dirty="0"/>
          </a:p>
        </p:txBody>
      </p:sp>
    </p:spTree>
  </p:cSld>
  <p:clrMapOvr>
    <a:masterClrMapping/>
  </p:clrMapOvr>
  <p:transition spd="med">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0"/>
            <a:ext cx="7499350" cy="960438"/>
          </a:xfrm>
        </p:spPr>
        <p:txBody>
          <a:bodyPr/>
          <a:lstStyle/>
          <a:p>
            <a:pPr eaLnBrk="1" hangingPunct="1">
              <a:defRPr/>
            </a:pPr>
            <a:r>
              <a:rPr lang="en-US" dirty="0" smtClean="0"/>
              <a:t>Core Services </a:t>
            </a:r>
            <a:r>
              <a:rPr lang="en-US" sz="2000" dirty="0" smtClean="0"/>
              <a:t>(Category 1)</a:t>
            </a:r>
            <a:endParaRPr lang="en-US" sz="2000" dirty="0"/>
          </a:p>
        </p:txBody>
      </p:sp>
      <p:sp>
        <p:nvSpPr>
          <p:cNvPr id="51202" name="Content Placeholder 2"/>
          <p:cNvSpPr>
            <a:spLocks noGrp="1"/>
          </p:cNvSpPr>
          <p:nvPr>
            <p:ph idx="1"/>
          </p:nvPr>
        </p:nvSpPr>
        <p:spPr>
          <a:xfrm>
            <a:off x="1828800" y="1447800"/>
            <a:ext cx="7105650" cy="4114800"/>
          </a:xfrm>
        </p:spPr>
        <p:txBody>
          <a:bodyPr/>
          <a:lstStyle/>
          <a:p>
            <a:pPr eaLnBrk="1" hangingPunct="1">
              <a:spcAft>
                <a:spcPts val="1200"/>
              </a:spcAft>
            </a:pPr>
            <a:r>
              <a:rPr lang="en-US" sz="2400" smtClean="0"/>
              <a:t>Child Advocacy Centers</a:t>
            </a:r>
          </a:p>
          <a:p>
            <a:pPr eaLnBrk="1" hangingPunct="1">
              <a:spcAft>
                <a:spcPts val="1200"/>
              </a:spcAft>
            </a:pPr>
            <a:r>
              <a:rPr lang="en-US" sz="2400" smtClean="0"/>
              <a:t>Court-Appointed Special Advocates (CASA’s)</a:t>
            </a:r>
          </a:p>
          <a:p>
            <a:pPr eaLnBrk="1" hangingPunct="1">
              <a:spcAft>
                <a:spcPts val="1200"/>
              </a:spcAft>
            </a:pPr>
            <a:r>
              <a:rPr lang="en-US" sz="2400" smtClean="0"/>
              <a:t>Counseling Services</a:t>
            </a:r>
          </a:p>
          <a:p>
            <a:pPr eaLnBrk="1" hangingPunct="1">
              <a:spcAft>
                <a:spcPts val="1200"/>
              </a:spcAft>
            </a:pPr>
            <a:r>
              <a:rPr lang="en-US" sz="2400" smtClean="0"/>
              <a:t>Domestic Violence Programs</a:t>
            </a:r>
          </a:p>
          <a:p>
            <a:pPr eaLnBrk="1" hangingPunct="1">
              <a:spcAft>
                <a:spcPts val="1200"/>
              </a:spcAft>
            </a:pPr>
            <a:r>
              <a:rPr lang="en-US" sz="2400" smtClean="0"/>
              <a:t>Legal Service Providers</a:t>
            </a:r>
          </a:p>
          <a:p>
            <a:pPr eaLnBrk="1" hangingPunct="1">
              <a:spcAft>
                <a:spcPts val="1200"/>
              </a:spcAft>
            </a:pPr>
            <a:r>
              <a:rPr lang="en-US" sz="2400" smtClean="0"/>
              <a:t>Sexual Assault Programs</a:t>
            </a:r>
          </a:p>
          <a:p>
            <a:pPr eaLnBrk="1" hangingPunct="1">
              <a:spcAft>
                <a:spcPts val="1200"/>
              </a:spcAft>
            </a:pPr>
            <a:r>
              <a:rPr lang="en-US" sz="2400" smtClean="0"/>
              <a:t>Victim Witness Assistance Programs - Law Enforcement &amp; Prosecution</a:t>
            </a:r>
          </a:p>
        </p:txBody>
      </p:sp>
    </p:spTree>
  </p:cSld>
  <p:clrMapOvr>
    <a:masterClrMapping/>
  </p:clrMapOvr>
  <p:transition spd="med">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76200"/>
            <a:ext cx="7497763" cy="1143000"/>
          </a:xfrm>
        </p:spPr>
        <p:txBody>
          <a:bodyPr/>
          <a:lstStyle/>
          <a:p>
            <a:pPr eaLnBrk="1" fontAlgn="auto" hangingPunct="1">
              <a:spcAft>
                <a:spcPts val="0"/>
              </a:spcAft>
              <a:defRPr/>
            </a:pPr>
            <a:r>
              <a:rPr lang="en-US" dirty="0" smtClean="0">
                <a:solidFill>
                  <a:schemeClr val="tx2">
                    <a:satMod val="130000"/>
                  </a:schemeClr>
                </a:solidFill>
              </a:rPr>
              <a:t>VOCA Priority Areas </a:t>
            </a:r>
            <a:r>
              <a:rPr lang="en-US" sz="2000" dirty="0" smtClean="0">
                <a:solidFill>
                  <a:schemeClr val="tx2">
                    <a:satMod val="130000"/>
                  </a:schemeClr>
                </a:solidFill>
              </a:rPr>
              <a:t>(Category 2)</a:t>
            </a:r>
            <a:endParaRPr lang="en-US" sz="2000" dirty="0">
              <a:solidFill>
                <a:schemeClr val="tx2">
                  <a:satMod val="130000"/>
                </a:schemeClr>
              </a:solidFill>
            </a:endParaRPr>
          </a:p>
        </p:txBody>
      </p:sp>
      <p:sp>
        <p:nvSpPr>
          <p:cNvPr id="53250" name="Content Placeholder 2"/>
          <p:cNvSpPr>
            <a:spLocks noGrp="1"/>
          </p:cNvSpPr>
          <p:nvPr>
            <p:ph idx="1"/>
          </p:nvPr>
        </p:nvSpPr>
        <p:spPr>
          <a:xfrm>
            <a:off x="1981200" y="1447800"/>
            <a:ext cx="6953250" cy="4800600"/>
          </a:xfrm>
        </p:spPr>
        <p:txBody>
          <a:bodyPr/>
          <a:lstStyle/>
          <a:p>
            <a:pPr eaLnBrk="1" hangingPunct="1"/>
            <a:r>
              <a:rPr lang="en-US" sz="2400" smtClean="0"/>
              <a:t>Developing satellite or outreach services </a:t>
            </a:r>
          </a:p>
          <a:p>
            <a:pPr eaLnBrk="1" hangingPunct="1"/>
            <a:r>
              <a:rPr lang="en-US" sz="2400" smtClean="0"/>
              <a:t>Collaborations between community based, law enforcement, and/or prosecution based victim service agencies (MOUs, protocols, etc.)</a:t>
            </a:r>
          </a:p>
          <a:p>
            <a:pPr eaLnBrk="1" hangingPunct="1"/>
            <a:r>
              <a:rPr lang="en-US" sz="2400" smtClean="0"/>
              <a:t>Prioritizing basic services such as transportation assistance in addition to core services </a:t>
            </a:r>
          </a:p>
          <a:p>
            <a:pPr eaLnBrk="1" hangingPunct="1"/>
            <a:r>
              <a:rPr lang="en-US" sz="2400" smtClean="0"/>
              <a:t>Expansion of sexual assault services </a:t>
            </a:r>
          </a:p>
          <a:p>
            <a:pPr eaLnBrk="1" hangingPunct="1"/>
            <a:r>
              <a:rPr lang="en-US" sz="2400" smtClean="0"/>
              <a:t>Tracking assistance filing victim’s comp claims</a:t>
            </a:r>
          </a:p>
          <a:p>
            <a:pPr eaLnBrk="1" hangingPunct="1"/>
            <a:r>
              <a:rPr lang="en-US" sz="2400" smtClean="0"/>
              <a:t>Bi-lingual and multi-lingual services</a:t>
            </a:r>
          </a:p>
          <a:p>
            <a:pPr eaLnBrk="1" hangingPunct="1"/>
            <a:r>
              <a:rPr lang="en-US" sz="2400" smtClean="0"/>
              <a:t>Innovative methods of service delivery</a:t>
            </a:r>
          </a:p>
        </p:txBody>
      </p:sp>
    </p:spTree>
  </p:cSld>
  <p:clrMapOvr>
    <a:masterClrMapping/>
  </p:clrMapOvr>
  <p:transition spd="med">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3220" name="Rectangle 4"/>
          <p:cNvSpPr>
            <a:spLocks noGrp="1"/>
          </p:cNvSpPr>
          <p:nvPr>
            <p:ph type="title"/>
          </p:nvPr>
        </p:nvSpPr>
        <p:spPr>
          <a:xfrm>
            <a:off x="1371600" y="0"/>
            <a:ext cx="7497763" cy="914400"/>
          </a:xfrm>
        </p:spPr>
        <p:txBody>
          <a:bodyPr/>
          <a:lstStyle/>
          <a:p>
            <a:pPr indent="465138" eaLnBrk="1" fontAlgn="auto" hangingPunct="1">
              <a:spcAft>
                <a:spcPts val="0"/>
              </a:spcAft>
              <a:defRPr/>
            </a:pPr>
            <a:r>
              <a:rPr lang="en-US" dirty="0" smtClean="0">
                <a:solidFill>
                  <a:schemeClr val="tx2">
                    <a:satMod val="130000"/>
                  </a:schemeClr>
                </a:solidFill>
              </a:rPr>
              <a:t>Agenda</a:t>
            </a:r>
          </a:p>
        </p:txBody>
      </p:sp>
      <p:sp>
        <p:nvSpPr>
          <p:cNvPr id="18434" name="Rectangle 5"/>
          <p:cNvSpPr>
            <a:spLocks noGrp="1"/>
          </p:cNvSpPr>
          <p:nvPr>
            <p:ph idx="1"/>
          </p:nvPr>
        </p:nvSpPr>
        <p:spPr>
          <a:xfrm>
            <a:off x="1752600" y="1066800"/>
            <a:ext cx="7086600" cy="5105400"/>
          </a:xfrm>
        </p:spPr>
        <p:txBody>
          <a:bodyPr/>
          <a:lstStyle/>
          <a:p>
            <a:pPr eaLnBrk="1" hangingPunct="1">
              <a:spcAft>
                <a:spcPts val="1200"/>
              </a:spcAft>
            </a:pPr>
            <a:r>
              <a:rPr lang="en-US" sz="2800" smtClean="0"/>
              <a:t>Welcome and Logistics</a:t>
            </a:r>
          </a:p>
          <a:p>
            <a:pPr eaLnBrk="1" hangingPunct="1">
              <a:spcAft>
                <a:spcPts val="1200"/>
              </a:spcAft>
            </a:pPr>
            <a:r>
              <a:rPr lang="en-US" sz="2800" smtClean="0"/>
              <a:t>VOCA/VAWA/SASP</a:t>
            </a:r>
          </a:p>
          <a:p>
            <a:pPr lvl="2" eaLnBrk="1" hangingPunct="1">
              <a:spcAft>
                <a:spcPts val="1200"/>
              </a:spcAft>
            </a:pPr>
            <a:r>
              <a:rPr lang="en-US" sz="2000" smtClean="0"/>
              <a:t>Background Information</a:t>
            </a:r>
          </a:p>
          <a:p>
            <a:pPr lvl="2" eaLnBrk="1" hangingPunct="1">
              <a:spcAft>
                <a:spcPts val="1200"/>
              </a:spcAft>
            </a:pPr>
            <a:r>
              <a:rPr lang="en-US" sz="2000" smtClean="0"/>
              <a:t>Basic Eligibility Requirements</a:t>
            </a:r>
          </a:p>
          <a:p>
            <a:pPr lvl="2" eaLnBrk="1" hangingPunct="1">
              <a:spcAft>
                <a:spcPts val="1200"/>
              </a:spcAft>
            </a:pPr>
            <a:r>
              <a:rPr lang="en-US" sz="2000" smtClean="0"/>
              <a:t>Priority Areas (State)</a:t>
            </a:r>
          </a:p>
          <a:p>
            <a:pPr eaLnBrk="1" hangingPunct="1">
              <a:spcAft>
                <a:spcPts val="1200"/>
              </a:spcAft>
            </a:pPr>
            <a:r>
              <a:rPr lang="en-US" sz="2800" smtClean="0"/>
              <a:t>Application Requirements</a:t>
            </a:r>
          </a:p>
          <a:p>
            <a:pPr eaLnBrk="1" hangingPunct="1">
              <a:spcAft>
                <a:spcPts val="1200"/>
              </a:spcAft>
            </a:pPr>
            <a:r>
              <a:rPr lang="en-US" sz="2800" smtClean="0"/>
              <a:t>Budget Detail Worksheet/Summary</a:t>
            </a:r>
          </a:p>
          <a:p>
            <a:pPr eaLnBrk="1" hangingPunct="1">
              <a:spcAft>
                <a:spcPts val="1200"/>
              </a:spcAft>
            </a:pPr>
            <a:r>
              <a:rPr lang="en-US" sz="2800" smtClean="0"/>
              <a:t>Online Application Submission Steps</a:t>
            </a:r>
          </a:p>
          <a:p>
            <a:pPr eaLnBrk="1" hangingPunct="1">
              <a:spcAft>
                <a:spcPts val="1200"/>
              </a:spcAft>
            </a:pPr>
            <a:r>
              <a:rPr lang="en-US" sz="2800" smtClean="0"/>
              <a:t>Questions &amp; Answers</a:t>
            </a:r>
          </a:p>
        </p:txBody>
      </p:sp>
    </p:spTree>
  </p:cSld>
  <p:clrMapOvr>
    <a:masterClrMapping/>
  </p:clrMapOvr>
  <p:transition spd="med">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100" y="0"/>
            <a:ext cx="7499350" cy="1143000"/>
          </a:xfrm>
        </p:spPr>
        <p:txBody>
          <a:bodyPr/>
          <a:lstStyle/>
          <a:p>
            <a:pPr eaLnBrk="1" fontAlgn="auto" hangingPunct="1">
              <a:spcAft>
                <a:spcPts val="0"/>
              </a:spcAft>
              <a:defRPr/>
            </a:pPr>
            <a:r>
              <a:rPr lang="en-US" dirty="0" smtClean="0">
                <a:solidFill>
                  <a:schemeClr val="tx2">
                    <a:satMod val="130000"/>
                  </a:schemeClr>
                </a:solidFill>
              </a:rPr>
              <a:t>VAWA Priority Areas </a:t>
            </a:r>
            <a:r>
              <a:rPr lang="en-US" sz="2000" dirty="0" smtClean="0">
                <a:solidFill>
                  <a:schemeClr val="tx2">
                    <a:satMod val="130000"/>
                  </a:schemeClr>
                </a:solidFill>
              </a:rPr>
              <a:t>(Category 2)</a:t>
            </a:r>
            <a:endParaRPr lang="en-US" sz="2000" dirty="0">
              <a:solidFill>
                <a:schemeClr val="tx2">
                  <a:satMod val="130000"/>
                </a:schemeClr>
              </a:solidFill>
            </a:endParaRPr>
          </a:p>
        </p:txBody>
      </p:sp>
      <p:sp>
        <p:nvSpPr>
          <p:cNvPr id="3" name="Content Placeholder 2"/>
          <p:cNvSpPr>
            <a:spLocks noGrp="1"/>
          </p:cNvSpPr>
          <p:nvPr>
            <p:ph idx="1"/>
          </p:nvPr>
        </p:nvSpPr>
        <p:spPr>
          <a:xfrm>
            <a:off x="1676400" y="1447800"/>
            <a:ext cx="7175500" cy="5105400"/>
          </a:xfrm>
        </p:spPr>
        <p:txBody>
          <a:bodyPr>
            <a:normAutofit fontScale="70000" lnSpcReduction="20000"/>
          </a:bodyPr>
          <a:lstStyle/>
          <a:p>
            <a:pPr marL="365760" indent="-283464" eaLnBrk="1" fontAlgn="auto" hangingPunct="1">
              <a:spcAft>
                <a:spcPts val="1200"/>
              </a:spcAft>
              <a:buFont typeface="Wingdings 2"/>
              <a:buChar char=""/>
              <a:defRPr/>
            </a:pPr>
            <a:r>
              <a:rPr lang="en-US" dirty="0" smtClean="0"/>
              <a:t>Updated training, including U-Visas, accessing interpreters, economic security, and helping diverse victims in domestic violence, sexual assault, and stalking cases for law enforcement </a:t>
            </a:r>
          </a:p>
          <a:p>
            <a:pPr marL="365760" indent="-283464" eaLnBrk="1" fontAlgn="auto" hangingPunct="1">
              <a:spcAft>
                <a:spcPts val="1200"/>
              </a:spcAft>
              <a:buFont typeface="Wingdings 2"/>
              <a:buChar char=""/>
              <a:defRPr/>
            </a:pPr>
            <a:r>
              <a:rPr lang="en-US" dirty="0" smtClean="0"/>
              <a:t>Increased cross training opportunities for victim service, law enforcement, and legal service agencies</a:t>
            </a:r>
          </a:p>
          <a:p>
            <a:pPr marL="365760" indent="-283464" eaLnBrk="1" fontAlgn="auto" hangingPunct="1">
              <a:spcAft>
                <a:spcPts val="1200"/>
              </a:spcAft>
              <a:buFont typeface="Wingdings 2"/>
              <a:buChar char=""/>
              <a:defRPr/>
            </a:pPr>
            <a:r>
              <a:rPr lang="en-US" dirty="0" smtClean="0"/>
              <a:t>Policies and enforcement for the removal of firearms from defendants who have been convicted of domestic violence misdemeanors or who are subject to temporary orders of protection (TPO’s)</a:t>
            </a:r>
          </a:p>
          <a:p>
            <a:pPr marL="365760" indent="-283464" eaLnBrk="1" fontAlgn="auto" hangingPunct="1">
              <a:spcAft>
                <a:spcPts val="1200"/>
              </a:spcAft>
              <a:buFont typeface="Wingdings 2"/>
              <a:buChar char=""/>
              <a:defRPr/>
            </a:pPr>
            <a:r>
              <a:rPr lang="en-US" dirty="0" smtClean="0"/>
              <a:t>Increased training opportunities for court personnel, Judges, Prosecutors and probation officers</a:t>
            </a:r>
          </a:p>
          <a:p>
            <a:pPr marL="365760" indent="-283464" eaLnBrk="1" fontAlgn="auto" hangingPunct="1">
              <a:spcAft>
                <a:spcPts val="1200"/>
              </a:spcAft>
              <a:buFont typeface="Wingdings 2"/>
              <a:buChar char=""/>
              <a:defRPr/>
            </a:pPr>
            <a:r>
              <a:rPr lang="en-US" dirty="0" smtClean="0"/>
              <a:t>Increase SANE/SAFE training</a:t>
            </a:r>
            <a:endParaRPr lang="en-US" i="1" dirty="0" smtClean="0"/>
          </a:p>
          <a:p>
            <a:pPr marL="365760" indent="-283464" eaLnBrk="1" fontAlgn="auto" hangingPunct="1">
              <a:spcAft>
                <a:spcPts val="1200"/>
              </a:spcAft>
              <a:buFont typeface="Wingdings 2"/>
              <a:buChar char=""/>
              <a:defRPr/>
            </a:pPr>
            <a:endParaRPr lang="en-US" dirty="0" smtClean="0"/>
          </a:p>
          <a:p>
            <a:pPr marL="365760" indent="-283464" eaLnBrk="1" fontAlgn="auto" hangingPunct="1">
              <a:spcAft>
                <a:spcPts val="1200"/>
              </a:spcAft>
              <a:buFont typeface="Wingdings 2"/>
              <a:buChar char=""/>
              <a:defRPr/>
            </a:pPr>
            <a:endParaRPr lang="en-US" dirty="0"/>
          </a:p>
        </p:txBody>
      </p:sp>
    </p:spTree>
  </p:cSld>
  <p:clrMapOvr>
    <a:masterClrMapping/>
  </p:clrMapOvr>
  <p:transition spd="med">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92250" y="0"/>
            <a:ext cx="7499350" cy="1143000"/>
          </a:xfrm>
        </p:spPr>
        <p:txBody>
          <a:bodyPr/>
          <a:lstStyle/>
          <a:p>
            <a:pPr eaLnBrk="1" hangingPunct="1">
              <a:defRPr/>
            </a:pPr>
            <a:r>
              <a:rPr lang="en-US" dirty="0" smtClean="0">
                <a:solidFill>
                  <a:schemeClr val="tx2">
                    <a:satMod val="130000"/>
                  </a:schemeClr>
                </a:solidFill>
              </a:rPr>
              <a:t>SASP Priority Areas </a:t>
            </a:r>
            <a:r>
              <a:rPr lang="en-US" sz="2000" dirty="0" smtClean="0">
                <a:solidFill>
                  <a:schemeClr val="tx2">
                    <a:satMod val="130000"/>
                  </a:schemeClr>
                </a:solidFill>
              </a:rPr>
              <a:t>(Category 2)</a:t>
            </a:r>
            <a:endParaRPr lang="en-US" dirty="0"/>
          </a:p>
        </p:txBody>
      </p:sp>
      <p:sp>
        <p:nvSpPr>
          <p:cNvPr id="57346" name="Content Placeholder 2"/>
          <p:cNvSpPr>
            <a:spLocks noGrp="1"/>
          </p:cNvSpPr>
          <p:nvPr>
            <p:ph idx="1"/>
          </p:nvPr>
        </p:nvSpPr>
        <p:spPr>
          <a:xfrm>
            <a:off x="1739900" y="1447800"/>
            <a:ext cx="7023100" cy="4800600"/>
          </a:xfrm>
        </p:spPr>
        <p:txBody>
          <a:bodyPr/>
          <a:lstStyle/>
          <a:p>
            <a:pPr eaLnBrk="1" hangingPunct="1">
              <a:spcAft>
                <a:spcPts val="1200"/>
              </a:spcAft>
            </a:pPr>
            <a:r>
              <a:rPr lang="en-US" sz="2400" smtClean="0"/>
              <a:t>Creative ways to expand into counties with no sexual assault agencies. </a:t>
            </a:r>
          </a:p>
          <a:p>
            <a:pPr eaLnBrk="1" hangingPunct="1"/>
            <a:endParaRPr lang="en-US" sz="2400" smtClean="0"/>
          </a:p>
        </p:txBody>
      </p:sp>
    </p:spTree>
  </p:cSld>
  <p:clrMapOvr>
    <a:masterClrMapping/>
  </p:clrMapOvr>
  <p:transition spd="med">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736725" y="1600200"/>
            <a:ext cx="7407275" cy="1471613"/>
          </a:xfrm>
        </p:spPr>
        <p:txBody>
          <a:bodyPr/>
          <a:lstStyle/>
          <a:p>
            <a:pPr eaLnBrk="1" hangingPunct="1">
              <a:defRPr/>
            </a:pPr>
            <a:r>
              <a:rPr lang="en-US" dirty="0" smtClean="0"/>
              <a:t>Application Requirements</a:t>
            </a:r>
            <a:endParaRPr lang="en-US" dirty="0"/>
          </a:p>
        </p:txBody>
      </p:sp>
    </p:spTree>
  </p:cSld>
  <p:clrMapOvr>
    <a:masterClrMapping/>
  </p:clrMapOvr>
  <p:transition spd="med">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6238" y="228600"/>
            <a:ext cx="7497762" cy="731838"/>
          </a:xfrm>
        </p:spPr>
        <p:txBody>
          <a:bodyPr>
            <a:normAutofit fontScale="90000"/>
          </a:bodyPr>
          <a:lstStyle/>
          <a:p>
            <a:pPr eaLnBrk="1" fontAlgn="auto" hangingPunct="1">
              <a:spcAft>
                <a:spcPts val="0"/>
              </a:spcAft>
              <a:defRPr/>
            </a:pPr>
            <a:r>
              <a:rPr lang="en-US" dirty="0" smtClean="0">
                <a:solidFill>
                  <a:schemeClr val="tx2">
                    <a:satMod val="130000"/>
                  </a:schemeClr>
                </a:solidFill>
              </a:rPr>
              <a:t>Application Checklist</a:t>
            </a:r>
            <a:endParaRPr lang="en-US" dirty="0">
              <a:solidFill>
                <a:schemeClr val="tx2">
                  <a:satMod val="130000"/>
                </a:schemeClr>
              </a:solidFill>
            </a:endParaRPr>
          </a:p>
        </p:txBody>
      </p:sp>
      <p:sp>
        <p:nvSpPr>
          <p:cNvPr id="61442" name="Content Placeholder 2"/>
          <p:cNvSpPr>
            <a:spLocks noGrp="1"/>
          </p:cNvSpPr>
          <p:nvPr>
            <p:ph sz="half" idx="1"/>
          </p:nvPr>
        </p:nvSpPr>
        <p:spPr>
          <a:xfrm>
            <a:off x="1600200" y="1295400"/>
            <a:ext cx="5105400" cy="4664075"/>
          </a:xfrm>
        </p:spPr>
        <p:txBody>
          <a:bodyPr/>
          <a:lstStyle/>
          <a:p>
            <a:pPr eaLnBrk="1" hangingPunct="1">
              <a:buFont typeface="Wingdings 2" pitchFamily="18" charset="2"/>
              <a:buNone/>
            </a:pPr>
            <a:r>
              <a:rPr lang="en-US" sz="2300" b="1" smtClean="0"/>
              <a:t>A.  Project Narrative</a:t>
            </a:r>
          </a:p>
          <a:p>
            <a:pPr lvl="1" eaLnBrk="1" hangingPunct="1">
              <a:buFont typeface="Verdana" pitchFamily="34" charset="0"/>
              <a:buNone/>
            </a:pPr>
            <a:r>
              <a:rPr lang="en-US" sz="1600" smtClean="0"/>
              <a:t>1.  Problem Statement and Data</a:t>
            </a:r>
          </a:p>
          <a:p>
            <a:pPr lvl="1" eaLnBrk="1" hangingPunct="1">
              <a:buFont typeface="Verdana" pitchFamily="34" charset="0"/>
              <a:buNone/>
            </a:pPr>
            <a:r>
              <a:rPr lang="en-US" sz="1600" smtClean="0"/>
              <a:t>2.  Mission Statement</a:t>
            </a:r>
          </a:p>
          <a:p>
            <a:pPr lvl="1" eaLnBrk="1" hangingPunct="1">
              <a:buFont typeface="Verdana" pitchFamily="34" charset="0"/>
              <a:buNone/>
            </a:pPr>
            <a:r>
              <a:rPr lang="en-US" sz="1600" smtClean="0"/>
              <a:t>3.  Target Population</a:t>
            </a:r>
          </a:p>
          <a:p>
            <a:pPr lvl="1" eaLnBrk="1" hangingPunct="1">
              <a:buFont typeface="Verdana" pitchFamily="34" charset="0"/>
              <a:buNone/>
            </a:pPr>
            <a:r>
              <a:rPr lang="en-US" sz="1600" smtClean="0"/>
              <a:t>4.  Project Activities</a:t>
            </a:r>
          </a:p>
          <a:p>
            <a:pPr lvl="1" eaLnBrk="1" hangingPunct="1">
              <a:buFont typeface="Verdana" pitchFamily="34" charset="0"/>
              <a:buNone/>
            </a:pPr>
            <a:r>
              <a:rPr lang="en-US" sz="1600" smtClean="0"/>
              <a:t>5.  Project Evaluation</a:t>
            </a:r>
          </a:p>
          <a:p>
            <a:pPr lvl="1" eaLnBrk="1" hangingPunct="1">
              <a:buFont typeface="Verdana" pitchFamily="34" charset="0"/>
              <a:buNone/>
            </a:pPr>
            <a:endParaRPr lang="en-US" sz="800" smtClean="0"/>
          </a:p>
          <a:p>
            <a:pPr eaLnBrk="1" hangingPunct="1">
              <a:buFont typeface="Wingdings 2" pitchFamily="18" charset="2"/>
              <a:buNone/>
            </a:pPr>
            <a:r>
              <a:rPr lang="en-US" sz="2300" b="1" smtClean="0"/>
              <a:t>B.  Budget</a:t>
            </a:r>
          </a:p>
          <a:p>
            <a:pPr eaLnBrk="1" hangingPunct="1">
              <a:buFont typeface="Wingdings 2" pitchFamily="18" charset="2"/>
              <a:buNone/>
            </a:pPr>
            <a:endParaRPr lang="en-US" sz="800" b="1" smtClean="0"/>
          </a:p>
          <a:p>
            <a:pPr eaLnBrk="1" hangingPunct="1">
              <a:buFont typeface="Wingdings 2" pitchFamily="18" charset="2"/>
              <a:buNone/>
            </a:pPr>
            <a:r>
              <a:rPr lang="en-US" sz="2300" b="1" smtClean="0"/>
              <a:t>C.  Additional Attachments</a:t>
            </a:r>
          </a:p>
          <a:p>
            <a:pPr eaLnBrk="1" hangingPunct="1">
              <a:buFont typeface="Wingdings 2" pitchFamily="18" charset="2"/>
              <a:buNone/>
            </a:pPr>
            <a:r>
              <a:rPr lang="en-US" sz="2400" smtClean="0"/>
              <a:t>	</a:t>
            </a:r>
            <a:r>
              <a:rPr lang="en-US" sz="1600" smtClean="0"/>
              <a:t>1.  Designation of Grant Officials </a:t>
            </a:r>
          </a:p>
          <a:p>
            <a:pPr eaLnBrk="1" hangingPunct="1">
              <a:buFont typeface="Wingdings 2" pitchFamily="18" charset="2"/>
              <a:buNone/>
            </a:pPr>
            <a:r>
              <a:rPr lang="en-US" sz="1600" smtClean="0"/>
              <a:t>	2.  Standard Assurances</a:t>
            </a:r>
          </a:p>
          <a:p>
            <a:pPr eaLnBrk="1" hangingPunct="1">
              <a:buFont typeface="Wingdings 2" pitchFamily="18" charset="2"/>
              <a:buNone/>
            </a:pPr>
            <a:r>
              <a:rPr lang="en-US" sz="1600" smtClean="0"/>
              <a:t>	3.  Certifications</a:t>
            </a:r>
          </a:p>
          <a:p>
            <a:pPr eaLnBrk="1" hangingPunct="1">
              <a:buFont typeface="Wingdings 2" pitchFamily="18" charset="2"/>
              <a:buNone/>
            </a:pPr>
            <a:endParaRPr lang="en-US" sz="2400" smtClean="0"/>
          </a:p>
        </p:txBody>
      </p:sp>
      <p:sp>
        <p:nvSpPr>
          <p:cNvPr id="61443" name="Content Placeholder 3"/>
          <p:cNvSpPr>
            <a:spLocks noGrp="1"/>
          </p:cNvSpPr>
          <p:nvPr>
            <p:ph sz="half" idx="2"/>
          </p:nvPr>
        </p:nvSpPr>
        <p:spPr>
          <a:xfrm>
            <a:off x="5334000" y="1295400"/>
            <a:ext cx="3657600" cy="4664075"/>
          </a:xfrm>
        </p:spPr>
        <p:txBody>
          <a:bodyPr/>
          <a:lstStyle/>
          <a:p>
            <a:pPr eaLnBrk="1" hangingPunct="1">
              <a:buFont typeface="Wingdings 2" pitchFamily="18" charset="2"/>
              <a:buNone/>
            </a:pPr>
            <a:r>
              <a:rPr lang="en-US" sz="1600" smtClean="0"/>
              <a:t> 	4.  Disclosure of Lobbying Activities </a:t>
            </a:r>
          </a:p>
          <a:p>
            <a:pPr eaLnBrk="1" hangingPunct="1">
              <a:buFont typeface="Wingdings 2" pitchFamily="18" charset="2"/>
              <a:buNone/>
            </a:pPr>
            <a:r>
              <a:rPr lang="en-US" sz="1600" smtClean="0"/>
              <a:t>	5.  Audit Requirements </a:t>
            </a:r>
          </a:p>
          <a:p>
            <a:pPr eaLnBrk="1" hangingPunct="1">
              <a:buFont typeface="Wingdings 2" pitchFamily="18" charset="2"/>
              <a:buNone/>
            </a:pPr>
            <a:r>
              <a:rPr lang="en-US" sz="1600" smtClean="0"/>
              <a:t>	6.  Civil Rights Contact </a:t>
            </a:r>
          </a:p>
          <a:p>
            <a:pPr eaLnBrk="1" hangingPunct="1">
              <a:buFont typeface="Wingdings 2" pitchFamily="18" charset="2"/>
              <a:buNone/>
            </a:pPr>
            <a:r>
              <a:rPr lang="en-US" sz="1600" smtClean="0"/>
              <a:t>	7.  Standard Assurances</a:t>
            </a:r>
          </a:p>
          <a:p>
            <a:pPr eaLnBrk="1" hangingPunct="1">
              <a:buFont typeface="Wingdings 2" pitchFamily="18" charset="2"/>
              <a:buNone/>
            </a:pPr>
            <a:r>
              <a:rPr lang="en-US" sz="1600" smtClean="0"/>
              <a:t>	8.  Memoranda of Understanding </a:t>
            </a:r>
          </a:p>
          <a:p>
            <a:pPr eaLnBrk="1" hangingPunct="1">
              <a:buFont typeface="Wingdings 2" pitchFamily="18" charset="2"/>
              <a:buNone/>
            </a:pPr>
            <a:r>
              <a:rPr lang="en-US" sz="1600" smtClean="0"/>
              <a:t>	9.  Organizational Chart (Non-profit applicants) </a:t>
            </a:r>
          </a:p>
          <a:p>
            <a:pPr eaLnBrk="1" hangingPunct="1">
              <a:buFont typeface="Wingdings 2" pitchFamily="18" charset="2"/>
              <a:buNone/>
            </a:pPr>
            <a:r>
              <a:rPr lang="en-US" sz="1600" smtClean="0"/>
              <a:t>	10.  Job Descriptions</a:t>
            </a:r>
          </a:p>
          <a:p>
            <a:pPr eaLnBrk="1" hangingPunct="1">
              <a:buFont typeface="Wingdings 2" pitchFamily="18" charset="2"/>
              <a:buNone/>
            </a:pPr>
            <a:r>
              <a:rPr lang="en-US" sz="1600" smtClean="0"/>
              <a:t>	11.  Non-profit 501(c)(3) certificate</a:t>
            </a:r>
          </a:p>
        </p:txBody>
      </p:sp>
    </p:spTree>
  </p:cSld>
  <p:clrMapOvr>
    <a:masterClrMapping/>
  </p:clrMapOvr>
  <p:transition spd="med">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0"/>
            <a:ext cx="7497763" cy="884238"/>
          </a:xfrm>
        </p:spPr>
        <p:txBody>
          <a:bodyPr/>
          <a:lstStyle/>
          <a:p>
            <a:pPr eaLnBrk="1" fontAlgn="auto" hangingPunct="1">
              <a:spcAft>
                <a:spcPts val="0"/>
              </a:spcAft>
              <a:defRPr/>
            </a:pPr>
            <a:r>
              <a:rPr lang="en-US" dirty="0" smtClean="0">
                <a:solidFill>
                  <a:schemeClr val="tx2">
                    <a:satMod val="130000"/>
                  </a:schemeClr>
                </a:solidFill>
              </a:rPr>
              <a:t>Project Narrative</a:t>
            </a:r>
            <a:endParaRPr lang="en-US" dirty="0">
              <a:solidFill>
                <a:schemeClr val="tx2">
                  <a:satMod val="130000"/>
                </a:schemeClr>
              </a:solidFill>
            </a:endParaRPr>
          </a:p>
        </p:txBody>
      </p:sp>
      <p:sp>
        <p:nvSpPr>
          <p:cNvPr id="3" name="Content Placeholder 2"/>
          <p:cNvSpPr>
            <a:spLocks noGrp="1"/>
          </p:cNvSpPr>
          <p:nvPr>
            <p:ph idx="1"/>
          </p:nvPr>
        </p:nvSpPr>
        <p:spPr>
          <a:xfrm>
            <a:off x="1524000" y="1295400"/>
            <a:ext cx="7497763" cy="4800600"/>
          </a:xfrm>
        </p:spPr>
        <p:txBody>
          <a:bodyPr>
            <a:normAutofit fontScale="92500" lnSpcReduction="10000"/>
          </a:bodyPr>
          <a:lstStyle/>
          <a:p>
            <a:pPr marL="365760" indent="-283464" eaLnBrk="1" fontAlgn="auto" hangingPunct="1">
              <a:lnSpc>
                <a:spcPct val="90000"/>
              </a:lnSpc>
              <a:spcAft>
                <a:spcPts val="1200"/>
              </a:spcAft>
              <a:buFont typeface="Wingdings 2"/>
              <a:buChar char=""/>
              <a:defRPr/>
            </a:pPr>
            <a:r>
              <a:rPr lang="en-US" dirty="0" smtClean="0"/>
              <a:t>Section 1: Problem Statement and Data</a:t>
            </a:r>
          </a:p>
          <a:p>
            <a:pPr marL="640080" lvl="1" indent="-237744" eaLnBrk="1" fontAlgn="auto" hangingPunct="1">
              <a:lnSpc>
                <a:spcPct val="90000"/>
              </a:lnSpc>
              <a:spcAft>
                <a:spcPts val="1200"/>
              </a:spcAft>
              <a:buFont typeface="Verdana"/>
              <a:buChar char="◦"/>
              <a:defRPr/>
            </a:pPr>
            <a:r>
              <a:rPr lang="en-US" dirty="0" smtClean="0"/>
              <a:t>Identify the specific problem(s) that will be targeted and support with relevant, cited data. </a:t>
            </a:r>
          </a:p>
          <a:p>
            <a:pPr marL="365760" indent="-283464" eaLnBrk="1" fontAlgn="auto" hangingPunct="1">
              <a:lnSpc>
                <a:spcPct val="90000"/>
              </a:lnSpc>
              <a:spcAft>
                <a:spcPts val="1200"/>
              </a:spcAft>
              <a:buFont typeface="Wingdings 2"/>
              <a:buChar char=""/>
              <a:defRPr/>
            </a:pPr>
            <a:r>
              <a:rPr lang="en-US" dirty="0" smtClean="0"/>
              <a:t>Section 2: Mission Statement</a:t>
            </a:r>
          </a:p>
          <a:p>
            <a:pPr marL="640080" lvl="1" indent="-237744" eaLnBrk="1" fontAlgn="auto" hangingPunct="1">
              <a:lnSpc>
                <a:spcPct val="90000"/>
              </a:lnSpc>
              <a:spcAft>
                <a:spcPts val="1200"/>
              </a:spcAft>
              <a:buFont typeface="Verdana"/>
              <a:buChar char="◦"/>
              <a:defRPr/>
            </a:pPr>
            <a:r>
              <a:rPr lang="en-US" dirty="0" smtClean="0"/>
              <a:t>Provide a mission statement which reflects the overall impact you intend for the project to attain. </a:t>
            </a:r>
          </a:p>
          <a:p>
            <a:pPr marL="365760" indent="-283464" eaLnBrk="1" fontAlgn="auto" hangingPunct="1">
              <a:lnSpc>
                <a:spcPct val="90000"/>
              </a:lnSpc>
              <a:spcAft>
                <a:spcPts val="1200"/>
              </a:spcAft>
              <a:buFont typeface="Wingdings 2"/>
              <a:buChar char=""/>
              <a:defRPr/>
            </a:pPr>
            <a:r>
              <a:rPr lang="en-US" dirty="0" smtClean="0"/>
              <a:t>Section 3: Target Population</a:t>
            </a:r>
          </a:p>
          <a:p>
            <a:pPr marL="640080" lvl="1" indent="-237744" eaLnBrk="1" fontAlgn="auto" hangingPunct="1">
              <a:lnSpc>
                <a:spcPct val="90000"/>
              </a:lnSpc>
              <a:spcAft>
                <a:spcPts val="1200"/>
              </a:spcAft>
              <a:buFont typeface="Verdana"/>
              <a:buChar char="◦"/>
              <a:defRPr/>
            </a:pPr>
            <a:r>
              <a:rPr lang="en-US" dirty="0" smtClean="0"/>
              <a:t>Describe the target area, including geographic and demographic characteristics.</a:t>
            </a:r>
            <a:endParaRPr lang="en-US" dirty="0"/>
          </a:p>
        </p:txBody>
      </p:sp>
    </p:spTree>
  </p:cSld>
  <p:clrMapOvr>
    <a:masterClrMapping/>
  </p:clrMapOvr>
  <p:transition spd="med">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152400"/>
            <a:ext cx="7497763" cy="884238"/>
          </a:xfrm>
        </p:spPr>
        <p:txBody>
          <a:bodyPr/>
          <a:lstStyle/>
          <a:p>
            <a:pPr eaLnBrk="1" fontAlgn="auto" hangingPunct="1">
              <a:spcAft>
                <a:spcPts val="0"/>
              </a:spcAft>
              <a:defRPr/>
            </a:pPr>
            <a:r>
              <a:rPr lang="en-US" dirty="0" smtClean="0">
                <a:solidFill>
                  <a:schemeClr val="tx2">
                    <a:satMod val="130000"/>
                  </a:schemeClr>
                </a:solidFill>
              </a:rPr>
              <a:t>Project Narrative </a:t>
            </a:r>
            <a:r>
              <a:rPr lang="en-US" sz="3600" dirty="0" smtClean="0">
                <a:solidFill>
                  <a:schemeClr val="tx2">
                    <a:satMod val="130000"/>
                  </a:schemeClr>
                </a:solidFill>
              </a:rPr>
              <a:t>(cont’d.)</a:t>
            </a:r>
            <a:endParaRPr lang="en-US" sz="3600" dirty="0">
              <a:solidFill>
                <a:schemeClr val="tx2">
                  <a:satMod val="130000"/>
                </a:schemeClr>
              </a:solidFill>
            </a:endParaRPr>
          </a:p>
        </p:txBody>
      </p:sp>
      <p:sp>
        <p:nvSpPr>
          <p:cNvPr id="65538" name="Content Placeholder 2"/>
          <p:cNvSpPr>
            <a:spLocks noGrp="1"/>
          </p:cNvSpPr>
          <p:nvPr>
            <p:ph idx="1"/>
          </p:nvPr>
        </p:nvSpPr>
        <p:spPr>
          <a:xfrm>
            <a:off x="1663700" y="1447800"/>
            <a:ext cx="7251700" cy="5105400"/>
          </a:xfrm>
        </p:spPr>
        <p:txBody>
          <a:bodyPr/>
          <a:lstStyle/>
          <a:p>
            <a:pPr eaLnBrk="1" hangingPunct="1">
              <a:lnSpc>
                <a:spcPct val="90000"/>
              </a:lnSpc>
              <a:spcAft>
                <a:spcPts val="1200"/>
              </a:spcAft>
            </a:pPr>
            <a:r>
              <a:rPr lang="en-US" smtClean="0"/>
              <a:t>Section 4: Project Activities</a:t>
            </a:r>
          </a:p>
          <a:p>
            <a:pPr lvl="1" eaLnBrk="1" hangingPunct="1">
              <a:lnSpc>
                <a:spcPct val="90000"/>
              </a:lnSpc>
              <a:spcAft>
                <a:spcPts val="1200"/>
              </a:spcAft>
            </a:pPr>
            <a:r>
              <a:rPr lang="en-US" smtClean="0"/>
              <a:t>Should include a sound work plan explaining the activities of the project.  </a:t>
            </a:r>
          </a:p>
          <a:p>
            <a:pPr lvl="1" eaLnBrk="1" hangingPunct="1">
              <a:lnSpc>
                <a:spcPct val="90000"/>
              </a:lnSpc>
              <a:spcAft>
                <a:spcPts val="1200"/>
              </a:spcAft>
            </a:pPr>
            <a:r>
              <a:rPr lang="en-US" smtClean="0"/>
              <a:t>MOUs are not required but are strongly encouraged. </a:t>
            </a:r>
          </a:p>
          <a:p>
            <a:pPr eaLnBrk="1" hangingPunct="1">
              <a:lnSpc>
                <a:spcPct val="90000"/>
              </a:lnSpc>
              <a:spcAft>
                <a:spcPts val="1200"/>
              </a:spcAft>
            </a:pPr>
            <a:r>
              <a:rPr lang="en-US" smtClean="0"/>
              <a:t>Section 5: Project Evaluation</a:t>
            </a:r>
          </a:p>
          <a:p>
            <a:pPr eaLnBrk="1" hangingPunct="1">
              <a:buFont typeface="Wingdings 2" pitchFamily="18" charset="2"/>
              <a:buNone/>
            </a:pPr>
            <a:endParaRPr lang="en-US" smtClean="0"/>
          </a:p>
        </p:txBody>
      </p:sp>
    </p:spTree>
  </p:cSld>
  <p:clrMapOvr>
    <a:masterClrMapping/>
  </p:clrMapOvr>
  <p:transition spd="med">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0"/>
            <a:ext cx="6565900" cy="1143000"/>
          </a:xfrm>
        </p:spPr>
        <p:txBody>
          <a:bodyPr/>
          <a:lstStyle/>
          <a:p>
            <a:pPr eaLnBrk="1" fontAlgn="auto" hangingPunct="1">
              <a:spcAft>
                <a:spcPts val="0"/>
              </a:spcAft>
              <a:defRPr/>
            </a:pPr>
            <a:r>
              <a:rPr lang="en-US" dirty="0" smtClean="0">
                <a:solidFill>
                  <a:schemeClr val="tx2">
                    <a:satMod val="130000"/>
                  </a:schemeClr>
                </a:solidFill>
              </a:rPr>
              <a:t>Applying for Multiple Grants </a:t>
            </a:r>
            <a:endParaRPr lang="en-US" dirty="0">
              <a:solidFill>
                <a:schemeClr val="tx2">
                  <a:satMod val="130000"/>
                </a:schemeClr>
              </a:solidFill>
            </a:endParaRPr>
          </a:p>
        </p:txBody>
      </p:sp>
      <p:sp>
        <p:nvSpPr>
          <p:cNvPr id="51203" name="Content Placeholder 2"/>
          <p:cNvSpPr>
            <a:spLocks noGrp="1"/>
          </p:cNvSpPr>
          <p:nvPr>
            <p:ph idx="1"/>
          </p:nvPr>
        </p:nvSpPr>
        <p:spPr>
          <a:xfrm>
            <a:off x="1676400" y="1219200"/>
            <a:ext cx="7315200" cy="4876800"/>
          </a:xfrm>
        </p:spPr>
        <p:txBody>
          <a:bodyPr>
            <a:normAutofit fontScale="92500" lnSpcReduction="20000"/>
          </a:bodyPr>
          <a:lstStyle/>
          <a:p>
            <a:pPr marL="365760" indent="-283464" eaLnBrk="1" fontAlgn="auto" hangingPunct="1">
              <a:spcAft>
                <a:spcPts val="1200"/>
              </a:spcAft>
              <a:buFont typeface="Wingdings 2"/>
              <a:buChar char=""/>
              <a:defRPr/>
            </a:pPr>
            <a:r>
              <a:rPr lang="en-US" dirty="0" smtClean="0"/>
              <a:t>You will be considered separately for each grant for which you apply </a:t>
            </a:r>
          </a:p>
          <a:p>
            <a:pPr marL="365760" indent="-283464" eaLnBrk="1" fontAlgn="auto" hangingPunct="1">
              <a:spcAft>
                <a:spcPts val="1200"/>
              </a:spcAft>
              <a:buFont typeface="Wingdings 2"/>
              <a:buChar char=""/>
              <a:defRPr/>
            </a:pPr>
            <a:r>
              <a:rPr lang="en-US" dirty="0" smtClean="0"/>
              <a:t>You may be awarded all, some, or none of the grants for which you apply</a:t>
            </a:r>
          </a:p>
          <a:p>
            <a:pPr marL="365760" indent="-283464" eaLnBrk="1" fontAlgn="auto" hangingPunct="1">
              <a:spcAft>
                <a:spcPts val="1200"/>
              </a:spcAft>
              <a:buFont typeface="Wingdings 2"/>
              <a:buChar char=""/>
              <a:defRPr/>
            </a:pPr>
            <a:r>
              <a:rPr lang="en-US" dirty="0" smtClean="0"/>
              <a:t>Be careful of the grant eligibility requirements</a:t>
            </a:r>
          </a:p>
          <a:p>
            <a:pPr marL="640080" lvl="1" indent="-237744" eaLnBrk="1" fontAlgn="auto" hangingPunct="1">
              <a:spcAft>
                <a:spcPts val="1200"/>
              </a:spcAft>
              <a:buFont typeface="Verdana"/>
              <a:buChar char="◦"/>
              <a:defRPr/>
            </a:pPr>
            <a:r>
              <a:rPr lang="en-US" sz="2200" dirty="0" smtClean="0"/>
              <a:t>S.T.O.P.  VAWA Victim Services &amp; SASP are open to non-profit agencies only</a:t>
            </a:r>
          </a:p>
          <a:p>
            <a:pPr marL="640080" lvl="1" indent="-237744" eaLnBrk="1" fontAlgn="auto" hangingPunct="1">
              <a:spcAft>
                <a:spcPts val="1200"/>
              </a:spcAft>
              <a:buFont typeface="Verdana"/>
              <a:buChar char="◦"/>
              <a:defRPr/>
            </a:pPr>
            <a:r>
              <a:rPr lang="en-US" sz="2200" dirty="0" smtClean="0"/>
              <a:t>S.T.O.P.  VAWA CJSI is open to government &amp; non-profit agencies </a:t>
            </a:r>
          </a:p>
          <a:p>
            <a:pPr marL="640080" lvl="1" indent="-237744" eaLnBrk="1" fontAlgn="auto" hangingPunct="1">
              <a:spcAft>
                <a:spcPts val="1200"/>
              </a:spcAft>
              <a:buFont typeface="Verdana"/>
              <a:buChar char="◦"/>
              <a:defRPr/>
            </a:pPr>
            <a:r>
              <a:rPr lang="en-US" sz="2200" dirty="0" smtClean="0"/>
              <a:t>VOCA is open to government &amp; non-profit agencies</a:t>
            </a:r>
          </a:p>
        </p:txBody>
      </p:sp>
    </p:spTree>
  </p:cSld>
  <p:clrMapOvr>
    <a:masterClrMapping/>
  </p:clrMapOvr>
  <p:transition spd="med">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ctrTitle"/>
          </p:nvPr>
        </p:nvSpPr>
        <p:spPr>
          <a:xfrm>
            <a:off x="1736725" y="2057400"/>
            <a:ext cx="7407275" cy="1471613"/>
          </a:xfrm>
        </p:spPr>
        <p:txBody>
          <a:bodyPr>
            <a:normAutofit fontScale="90000"/>
          </a:bodyPr>
          <a:lstStyle/>
          <a:p>
            <a:pPr eaLnBrk="1" fontAlgn="auto" hangingPunct="1">
              <a:spcAft>
                <a:spcPts val="0"/>
              </a:spcAft>
              <a:defRPr/>
            </a:pPr>
            <a:r>
              <a:rPr lang="en-US" sz="4600" dirty="0" smtClean="0">
                <a:solidFill>
                  <a:srgbClr val="93540A"/>
                </a:solidFill>
                <a:effectLst/>
              </a:rPr>
              <a:t>Budget Detail Worksheet &amp; Budget Summary</a:t>
            </a:r>
          </a:p>
        </p:txBody>
      </p:sp>
    </p:spTree>
  </p:cSld>
  <p:clrMapOvr>
    <a:masterClrMapping/>
  </p:clrMapOvr>
  <p:transition spd="med">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681" name="Rectangle 2"/>
          <p:cNvSpPr>
            <a:spLocks noGrp="1"/>
          </p:cNvSpPr>
          <p:nvPr>
            <p:ph type="title"/>
          </p:nvPr>
        </p:nvSpPr>
        <p:spPr bwMode="auto">
          <a:xfrm>
            <a:off x="1295400" y="-76200"/>
            <a:ext cx="6596063" cy="1143000"/>
          </a:xfrm>
        </p:spPr>
        <p:txBody>
          <a:bodyPr vert="horz" wrap="square" lIns="91440" tIns="45720" rIns="91440" bIns="45720" numCol="1" anchorCtr="0" compatLnSpc="1">
            <a:prstTxWarp prst="textNoShape">
              <a:avLst/>
            </a:prstTxWarp>
          </a:bodyPr>
          <a:lstStyle/>
          <a:p>
            <a:pPr eaLnBrk="1" hangingPunct="1"/>
            <a:r>
              <a:rPr lang="en-US" smtClean="0">
                <a:solidFill>
                  <a:srgbClr val="93540A"/>
                </a:solidFill>
                <a:effectLst/>
              </a:rPr>
              <a:t>Budget Categories</a:t>
            </a:r>
          </a:p>
        </p:txBody>
      </p:sp>
      <p:sp>
        <p:nvSpPr>
          <p:cNvPr id="194563" name="Rectangle 3"/>
          <p:cNvSpPr>
            <a:spLocks noGrp="1"/>
          </p:cNvSpPr>
          <p:nvPr>
            <p:ph idx="1"/>
          </p:nvPr>
        </p:nvSpPr>
        <p:spPr>
          <a:xfrm>
            <a:off x="1676400" y="1143000"/>
            <a:ext cx="7239000" cy="5181600"/>
          </a:xfrm>
        </p:spPr>
        <p:txBody>
          <a:bodyPr>
            <a:normAutofit fontScale="92500" lnSpcReduction="20000"/>
          </a:bodyPr>
          <a:lstStyle/>
          <a:p>
            <a:pPr marL="365760" indent="-283464" eaLnBrk="1" fontAlgn="auto" hangingPunct="1">
              <a:lnSpc>
                <a:spcPct val="80000"/>
              </a:lnSpc>
              <a:spcAft>
                <a:spcPts val="600"/>
              </a:spcAft>
              <a:buFont typeface="Wingdings 2"/>
              <a:buChar char=""/>
              <a:defRPr/>
            </a:pPr>
            <a:endParaRPr lang="en-US" sz="2000" dirty="0" smtClean="0"/>
          </a:p>
          <a:p>
            <a:pPr marL="365760" indent="-283464" eaLnBrk="1" fontAlgn="auto" hangingPunct="1">
              <a:lnSpc>
                <a:spcPct val="80000"/>
              </a:lnSpc>
              <a:spcAft>
                <a:spcPts val="600"/>
              </a:spcAft>
              <a:buFont typeface="Wingdings 2"/>
              <a:buChar char=""/>
              <a:defRPr/>
            </a:pPr>
            <a:r>
              <a:rPr lang="en-US" sz="2400" dirty="0" smtClean="0"/>
              <a:t>All costs must be identifiable with one of these budget categories:</a:t>
            </a:r>
          </a:p>
          <a:p>
            <a:pPr marL="365760" indent="-283464" eaLnBrk="1" fontAlgn="auto" hangingPunct="1">
              <a:lnSpc>
                <a:spcPct val="80000"/>
              </a:lnSpc>
              <a:spcAft>
                <a:spcPts val="600"/>
              </a:spcAft>
              <a:buFont typeface="Wingdings 2"/>
              <a:buNone/>
              <a:defRPr/>
            </a:pPr>
            <a:endParaRPr lang="en-US" sz="2400" dirty="0" smtClean="0"/>
          </a:p>
          <a:p>
            <a:pPr marL="640080" lvl="1" indent="-237744" eaLnBrk="1" fontAlgn="auto" hangingPunct="1">
              <a:lnSpc>
                <a:spcPct val="80000"/>
              </a:lnSpc>
              <a:spcAft>
                <a:spcPts val="600"/>
              </a:spcAft>
              <a:buClr>
                <a:srgbClr val="FF9900"/>
              </a:buClr>
              <a:buFont typeface="Wingdings" pitchFamily="2" charset="2"/>
              <a:buChar char="Ø"/>
              <a:defRPr/>
            </a:pPr>
            <a:r>
              <a:rPr lang="en-US" sz="2000" dirty="0" smtClean="0"/>
              <a:t>Personnel</a:t>
            </a:r>
          </a:p>
          <a:p>
            <a:pPr marL="640080" lvl="1" indent="-237744" eaLnBrk="1" fontAlgn="auto" hangingPunct="1">
              <a:lnSpc>
                <a:spcPct val="80000"/>
              </a:lnSpc>
              <a:spcAft>
                <a:spcPts val="600"/>
              </a:spcAft>
              <a:buClr>
                <a:srgbClr val="FF9900"/>
              </a:buClr>
              <a:buFont typeface="Wingdings" pitchFamily="2" charset="2"/>
              <a:buChar char="Ø"/>
              <a:defRPr/>
            </a:pPr>
            <a:r>
              <a:rPr lang="en-US" sz="2000" dirty="0" smtClean="0"/>
              <a:t>Travel</a:t>
            </a:r>
          </a:p>
          <a:p>
            <a:pPr marL="640080" lvl="1" indent="-237744" eaLnBrk="1" fontAlgn="auto" hangingPunct="1">
              <a:lnSpc>
                <a:spcPct val="80000"/>
              </a:lnSpc>
              <a:spcAft>
                <a:spcPts val="600"/>
              </a:spcAft>
              <a:buClr>
                <a:srgbClr val="FF9900"/>
              </a:buClr>
              <a:buFont typeface="Wingdings" pitchFamily="2" charset="2"/>
              <a:buChar char="Ø"/>
              <a:defRPr/>
            </a:pPr>
            <a:r>
              <a:rPr lang="en-US" sz="2000" dirty="0" smtClean="0"/>
              <a:t>Equipment</a:t>
            </a:r>
          </a:p>
          <a:p>
            <a:pPr marL="640080" lvl="1" indent="-237744" eaLnBrk="1" fontAlgn="auto" hangingPunct="1">
              <a:lnSpc>
                <a:spcPct val="80000"/>
              </a:lnSpc>
              <a:spcAft>
                <a:spcPts val="600"/>
              </a:spcAft>
              <a:buClr>
                <a:srgbClr val="FF9900"/>
              </a:buClr>
              <a:buFont typeface="Wingdings" pitchFamily="2" charset="2"/>
              <a:buChar char="Ø"/>
              <a:defRPr/>
            </a:pPr>
            <a:r>
              <a:rPr lang="en-US" sz="2000" dirty="0" smtClean="0"/>
              <a:t>Supplies</a:t>
            </a:r>
          </a:p>
          <a:p>
            <a:pPr marL="640080" lvl="1" indent="-237744" eaLnBrk="1" fontAlgn="auto" hangingPunct="1">
              <a:lnSpc>
                <a:spcPct val="80000"/>
              </a:lnSpc>
              <a:spcAft>
                <a:spcPts val="600"/>
              </a:spcAft>
              <a:buClr>
                <a:srgbClr val="FF9900"/>
              </a:buClr>
              <a:buFont typeface="Wingdings" pitchFamily="2" charset="2"/>
              <a:buChar char="Ø"/>
              <a:defRPr/>
            </a:pPr>
            <a:r>
              <a:rPr lang="en-US" sz="2000" dirty="0" smtClean="0"/>
              <a:t>Printing</a:t>
            </a:r>
          </a:p>
          <a:p>
            <a:pPr marL="640080" lvl="1" indent="-237744" eaLnBrk="1" fontAlgn="auto" hangingPunct="1">
              <a:lnSpc>
                <a:spcPct val="80000"/>
              </a:lnSpc>
              <a:spcAft>
                <a:spcPts val="600"/>
              </a:spcAft>
              <a:buClr>
                <a:srgbClr val="FF9900"/>
              </a:buClr>
              <a:buFont typeface="Wingdings" pitchFamily="2" charset="2"/>
              <a:buChar char="Ø"/>
              <a:defRPr/>
            </a:pPr>
            <a:r>
              <a:rPr lang="en-US" sz="2000" dirty="0" smtClean="0"/>
              <a:t>Other</a:t>
            </a:r>
          </a:p>
          <a:p>
            <a:pPr marL="640080" lvl="1" indent="-237744" eaLnBrk="1" fontAlgn="auto" hangingPunct="1">
              <a:lnSpc>
                <a:spcPct val="80000"/>
              </a:lnSpc>
              <a:spcAft>
                <a:spcPts val="600"/>
              </a:spcAft>
              <a:buClr>
                <a:srgbClr val="FF9900"/>
              </a:buClr>
              <a:buFont typeface="Verdana"/>
              <a:buNone/>
              <a:defRPr/>
            </a:pPr>
            <a:endParaRPr lang="en-US" sz="1800" dirty="0" smtClean="0"/>
          </a:p>
          <a:p>
            <a:pPr marL="365760" indent="-283464" eaLnBrk="1" fontAlgn="auto" hangingPunct="1">
              <a:lnSpc>
                <a:spcPct val="80000"/>
              </a:lnSpc>
              <a:spcAft>
                <a:spcPts val="1200"/>
              </a:spcAft>
              <a:buFont typeface="Wingdings 2"/>
              <a:buChar char=""/>
              <a:defRPr/>
            </a:pPr>
            <a:r>
              <a:rPr lang="en-US" sz="2000" dirty="0" smtClean="0"/>
              <a:t>Adhere to State and Federal Guidelines.</a:t>
            </a:r>
          </a:p>
          <a:p>
            <a:pPr marL="365760" indent="-283464" eaLnBrk="1" fontAlgn="auto" hangingPunct="1">
              <a:lnSpc>
                <a:spcPct val="80000"/>
              </a:lnSpc>
              <a:spcAft>
                <a:spcPts val="1200"/>
              </a:spcAft>
              <a:buFont typeface="Wingdings 2"/>
              <a:buChar char=""/>
              <a:defRPr/>
            </a:pPr>
            <a:r>
              <a:rPr lang="en-US" sz="2000" dirty="0" smtClean="0"/>
              <a:t>All expenditures must be fully detailed, reasonable, necessary and allowable. </a:t>
            </a:r>
          </a:p>
          <a:p>
            <a:pPr marL="365760" indent="-283464" eaLnBrk="1" fontAlgn="auto" hangingPunct="1">
              <a:lnSpc>
                <a:spcPct val="80000"/>
              </a:lnSpc>
              <a:spcAft>
                <a:spcPts val="1200"/>
              </a:spcAft>
              <a:buFont typeface="Wingdings 2"/>
              <a:buChar char=""/>
              <a:defRPr/>
            </a:pPr>
            <a:r>
              <a:rPr lang="en-US" sz="2000" dirty="0" smtClean="0"/>
              <a:t>A budget narrative/detail and a budget summary sheet was included in the grant application.</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94563">
                                            <p:txEl>
                                              <p:pRg st="1" end="1"/>
                                            </p:txEl>
                                          </p:spTgt>
                                        </p:tgtEl>
                                        <p:attrNameLst>
                                          <p:attrName>style.visibility</p:attrName>
                                        </p:attrNameLst>
                                      </p:cBhvr>
                                      <p:to>
                                        <p:strVal val="visible"/>
                                      </p:to>
                                    </p:set>
                                    <p:anim calcmode="lin" valueType="num">
                                      <p:cBhvr additive="base">
                                        <p:cTn id="7" dur="500" fill="hold"/>
                                        <p:tgtEl>
                                          <p:spTgt spid="19456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94563">
                                            <p:txEl>
                                              <p:pRg st="1" end="1"/>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194563">
                                            <p:txEl>
                                              <p:pRg st="3" end="3"/>
                                            </p:txEl>
                                          </p:spTgt>
                                        </p:tgtEl>
                                        <p:attrNameLst>
                                          <p:attrName>style.visibility</p:attrName>
                                        </p:attrNameLst>
                                      </p:cBhvr>
                                      <p:to>
                                        <p:strVal val="visible"/>
                                      </p:to>
                                    </p:set>
                                    <p:anim calcmode="lin" valueType="num">
                                      <p:cBhvr additive="base">
                                        <p:cTn id="11" dur="500" fill="hold"/>
                                        <p:tgtEl>
                                          <p:spTgt spid="194563">
                                            <p:txEl>
                                              <p:pRg st="3" end="3"/>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194563">
                                            <p:txEl>
                                              <p:pRg st="3" end="3"/>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194563">
                                            <p:txEl>
                                              <p:pRg st="4" end="4"/>
                                            </p:txEl>
                                          </p:spTgt>
                                        </p:tgtEl>
                                        <p:attrNameLst>
                                          <p:attrName>style.visibility</p:attrName>
                                        </p:attrNameLst>
                                      </p:cBhvr>
                                      <p:to>
                                        <p:strVal val="visible"/>
                                      </p:to>
                                    </p:set>
                                    <p:anim calcmode="lin" valueType="num">
                                      <p:cBhvr additive="base">
                                        <p:cTn id="15" dur="500" fill="hold"/>
                                        <p:tgtEl>
                                          <p:spTgt spid="194563">
                                            <p:txEl>
                                              <p:pRg st="4" end="4"/>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194563">
                                            <p:txEl>
                                              <p:pRg st="4" end="4"/>
                                            </p:txEl>
                                          </p:spTgt>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194563">
                                            <p:txEl>
                                              <p:pRg st="5" end="5"/>
                                            </p:txEl>
                                          </p:spTgt>
                                        </p:tgtEl>
                                        <p:attrNameLst>
                                          <p:attrName>style.visibility</p:attrName>
                                        </p:attrNameLst>
                                      </p:cBhvr>
                                      <p:to>
                                        <p:strVal val="visible"/>
                                      </p:to>
                                    </p:set>
                                    <p:anim calcmode="lin" valueType="num">
                                      <p:cBhvr additive="base">
                                        <p:cTn id="19" dur="500" fill="hold"/>
                                        <p:tgtEl>
                                          <p:spTgt spid="194563">
                                            <p:txEl>
                                              <p:pRg st="5" end="5"/>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94563">
                                            <p:txEl>
                                              <p:pRg st="5" end="5"/>
                                            </p:txEl>
                                          </p:spTgt>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194563">
                                            <p:txEl>
                                              <p:pRg st="6" end="6"/>
                                            </p:txEl>
                                          </p:spTgt>
                                        </p:tgtEl>
                                        <p:attrNameLst>
                                          <p:attrName>style.visibility</p:attrName>
                                        </p:attrNameLst>
                                      </p:cBhvr>
                                      <p:to>
                                        <p:strVal val="visible"/>
                                      </p:to>
                                    </p:set>
                                    <p:anim calcmode="lin" valueType="num">
                                      <p:cBhvr additive="base">
                                        <p:cTn id="23" dur="500" fill="hold"/>
                                        <p:tgtEl>
                                          <p:spTgt spid="194563">
                                            <p:txEl>
                                              <p:pRg st="6" end="6"/>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194563">
                                            <p:txEl>
                                              <p:pRg st="6" end="6"/>
                                            </p:txEl>
                                          </p:spTgt>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194563">
                                            <p:txEl>
                                              <p:pRg st="7" end="7"/>
                                            </p:txEl>
                                          </p:spTgt>
                                        </p:tgtEl>
                                        <p:attrNameLst>
                                          <p:attrName>style.visibility</p:attrName>
                                        </p:attrNameLst>
                                      </p:cBhvr>
                                      <p:to>
                                        <p:strVal val="visible"/>
                                      </p:to>
                                    </p:set>
                                    <p:anim calcmode="lin" valueType="num">
                                      <p:cBhvr additive="base">
                                        <p:cTn id="27" dur="500" fill="hold"/>
                                        <p:tgtEl>
                                          <p:spTgt spid="194563">
                                            <p:txEl>
                                              <p:pRg st="7" end="7"/>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19456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8" fill="hold" grpId="0" nodeType="clickEffect">
                                  <p:stCondLst>
                                    <p:cond delay="0"/>
                                  </p:stCondLst>
                                  <p:childTnLst>
                                    <p:set>
                                      <p:cBhvr>
                                        <p:cTn id="32" dur="1" fill="hold">
                                          <p:stCondLst>
                                            <p:cond delay="0"/>
                                          </p:stCondLst>
                                        </p:cTn>
                                        <p:tgtEl>
                                          <p:spTgt spid="194563">
                                            <p:txEl>
                                              <p:pRg st="8" end="8"/>
                                            </p:txEl>
                                          </p:spTgt>
                                        </p:tgtEl>
                                        <p:attrNameLst>
                                          <p:attrName>style.visibility</p:attrName>
                                        </p:attrNameLst>
                                      </p:cBhvr>
                                      <p:to>
                                        <p:strVal val="visible"/>
                                      </p:to>
                                    </p:set>
                                    <p:anim calcmode="lin" valueType="num">
                                      <p:cBhvr additive="base">
                                        <p:cTn id="33" dur="500" fill="hold"/>
                                        <p:tgtEl>
                                          <p:spTgt spid="194563">
                                            <p:txEl>
                                              <p:pRg st="8" end="8"/>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194563">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8" fill="hold" grpId="0" nodeType="clickEffect">
                                  <p:stCondLst>
                                    <p:cond delay="0"/>
                                  </p:stCondLst>
                                  <p:childTnLst>
                                    <p:set>
                                      <p:cBhvr>
                                        <p:cTn id="38" dur="1" fill="hold">
                                          <p:stCondLst>
                                            <p:cond delay="0"/>
                                          </p:stCondLst>
                                        </p:cTn>
                                        <p:tgtEl>
                                          <p:spTgt spid="194563">
                                            <p:txEl>
                                              <p:pRg st="10" end="10"/>
                                            </p:txEl>
                                          </p:spTgt>
                                        </p:tgtEl>
                                        <p:attrNameLst>
                                          <p:attrName>style.visibility</p:attrName>
                                        </p:attrNameLst>
                                      </p:cBhvr>
                                      <p:to>
                                        <p:strVal val="visible"/>
                                      </p:to>
                                    </p:set>
                                    <p:anim calcmode="lin" valueType="num">
                                      <p:cBhvr additive="base">
                                        <p:cTn id="39" dur="500" fill="hold"/>
                                        <p:tgtEl>
                                          <p:spTgt spid="194563">
                                            <p:txEl>
                                              <p:pRg st="10" end="10"/>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194563">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8" fill="hold" grpId="0" nodeType="clickEffect">
                                  <p:stCondLst>
                                    <p:cond delay="0"/>
                                  </p:stCondLst>
                                  <p:childTnLst>
                                    <p:set>
                                      <p:cBhvr>
                                        <p:cTn id="44" dur="1" fill="hold">
                                          <p:stCondLst>
                                            <p:cond delay="0"/>
                                          </p:stCondLst>
                                        </p:cTn>
                                        <p:tgtEl>
                                          <p:spTgt spid="194563">
                                            <p:txEl>
                                              <p:pRg st="11" end="11"/>
                                            </p:txEl>
                                          </p:spTgt>
                                        </p:tgtEl>
                                        <p:attrNameLst>
                                          <p:attrName>style.visibility</p:attrName>
                                        </p:attrNameLst>
                                      </p:cBhvr>
                                      <p:to>
                                        <p:strVal val="visible"/>
                                      </p:to>
                                    </p:set>
                                    <p:anim calcmode="lin" valueType="num">
                                      <p:cBhvr additive="base">
                                        <p:cTn id="45" dur="500" fill="hold"/>
                                        <p:tgtEl>
                                          <p:spTgt spid="194563">
                                            <p:txEl>
                                              <p:pRg st="11" end="11"/>
                                            </p:txEl>
                                          </p:spTgt>
                                        </p:tgtEl>
                                        <p:attrNameLst>
                                          <p:attrName>ppt_x</p:attrName>
                                        </p:attrNameLst>
                                      </p:cBhvr>
                                      <p:tavLst>
                                        <p:tav tm="0">
                                          <p:val>
                                            <p:strVal val="0-#ppt_w/2"/>
                                          </p:val>
                                        </p:tav>
                                        <p:tav tm="100000">
                                          <p:val>
                                            <p:strVal val="#ppt_x"/>
                                          </p:val>
                                        </p:tav>
                                      </p:tavLst>
                                    </p:anim>
                                    <p:anim calcmode="lin" valueType="num">
                                      <p:cBhvr additive="base">
                                        <p:cTn id="46" dur="500" fill="hold"/>
                                        <p:tgtEl>
                                          <p:spTgt spid="194563">
                                            <p:txEl>
                                              <p:pRg st="11" end="11"/>
                                            </p:txEl>
                                          </p:spTgt>
                                        </p:tgtEl>
                                        <p:attrNameLst>
                                          <p:attrName>ppt_y</p:attrName>
                                        </p:attrNameLst>
                                      </p:cBhvr>
                                      <p:tavLst>
                                        <p:tav tm="0">
                                          <p:val>
                                            <p:strVal val="#ppt_y"/>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8" fill="hold" grpId="0" nodeType="clickEffect">
                                  <p:stCondLst>
                                    <p:cond delay="0"/>
                                  </p:stCondLst>
                                  <p:childTnLst>
                                    <p:set>
                                      <p:cBhvr>
                                        <p:cTn id="50" dur="1" fill="hold">
                                          <p:stCondLst>
                                            <p:cond delay="0"/>
                                          </p:stCondLst>
                                        </p:cTn>
                                        <p:tgtEl>
                                          <p:spTgt spid="194563">
                                            <p:txEl>
                                              <p:pRg st="12" end="12"/>
                                            </p:txEl>
                                          </p:spTgt>
                                        </p:tgtEl>
                                        <p:attrNameLst>
                                          <p:attrName>style.visibility</p:attrName>
                                        </p:attrNameLst>
                                      </p:cBhvr>
                                      <p:to>
                                        <p:strVal val="visible"/>
                                      </p:to>
                                    </p:set>
                                    <p:anim calcmode="lin" valueType="num">
                                      <p:cBhvr additive="base">
                                        <p:cTn id="51" dur="500" fill="hold"/>
                                        <p:tgtEl>
                                          <p:spTgt spid="194563">
                                            <p:txEl>
                                              <p:pRg st="12" end="12"/>
                                            </p:txEl>
                                          </p:spTgt>
                                        </p:tgtEl>
                                        <p:attrNameLst>
                                          <p:attrName>ppt_x</p:attrName>
                                        </p:attrNameLst>
                                      </p:cBhvr>
                                      <p:tavLst>
                                        <p:tav tm="0">
                                          <p:val>
                                            <p:strVal val="0-#ppt_w/2"/>
                                          </p:val>
                                        </p:tav>
                                        <p:tav tm="100000">
                                          <p:val>
                                            <p:strVal val="#ppt_x"/>
                                          </p:val>
                                        </p:tav>
                                      </p:tavLst>
                                    </p:anim>
                                    <p:anim calcmode="lin" valueType="num">
                                      <p:cBhvr additive="base">
                                        <p:cTn id="52" dur="500" fill="hold"/>
                                        <p:tgtEl>
                                          <p:spTgt spid="194563">
                                            <p:txEl>
                                              <p:pRg st="12" end="1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63" grpId="0" build="p"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24962" name="Rectangle 2"/>
          <p:cNvSpPr>
            <a:spLocks noGrp="1"/>
          </p:cNvSpPr>
          <p:nvPr>
            <p:ph type="title"/>
          </p:nvPr>
        </p:nvSpPr>
        <p:spPr>
          <a:xfrm>
            <a:off x="1447800" y="0"/>
            <a:ext cx="7497763" cy="960438"/>
          </a:xfrm>
        </p:spPr>
        <p:txBody>
          <a:bodyPr/>
          <a:lstStyle/>
          <a:p>
            <a:pPr eaLnBrk="1" fontAlgn="auto" hangingPunct="1">
              <a:spcAft>
                <a:spcPts val="0"/>
              </a:spcAft>
              <a:defRPr/>
            </a:pPr>
            <a:r>
              <a:rPr lang="en-US" dirty="0" smtClean="0">
                <a:solidFill>
                  <a:schemeClr val="tx2">
                    <a:satMod val="130000"/>
                  </a:schemeClr>
                </a:solidFill>
              </a:rPr>
              <a:t>Personnel</a:t>
            </a:r>
          </a:p>
        </p:txBody>
      </p:sp>
      <p:sp>
        <p:nvSpPr>
          <p:cNvPr id="424963" name="Rectangle 3"/>
          <p:cNvSpPr>
            <a:spLocks noGrp="1"/>
          </p:cNvSpPr>
          <p:nvPr>
            <p:ph idx="1"/>
          </p:nvPr>
        </p:nvSpPr>
        <p:spPr>
          <a:xfrm>
            <a:off x="1676400" y="1143000"/>
            <a:ext cx="7239000" cy="4876800"/>
          </a:xfrm>
        </p:spPr>
        <p:txBody>
          <a:bodyPr/>
          <a:lstStyle/>
          <a:p>
            <a:pPr eaLnBrk="1" hangingPunct="1">
              <a:spcAft>
                <a:spcPts val="1200"/>
              </a:spcAft>
            </a:pPr>
            <a:r>
              <a:rPr lang="en-US" sz="2800" smtClean="0"/>
              <a:t>Salaries must be usual and customary </a:t>
            </a:r>
          </a:p>
          <a:p>
            <a:pPr eaLnBrk="1" hangingPunct="1">
              <a:spcAft>
                <a:spcPts val="1200"/>
              </a:spcAft>
            </a:pPr>
            <a:r>
              <a:rPr lang="en-US" sz="2800" smtClean="0"/>
              <a:t>May cover overtime if allowed under agency policy</a:t>
            </a:r>
          </a:p>
          <a:p>
            <a:pPr eaLnBrk="1" hangingPunct="1">
              <a:spcAft>
                <a:spcPts val="1200"/>
              </a:spcAft>
            </a:pPr>
            <a:r>
              <a:rPr lang="en-US" sz="2800" smtClean="0"/>
              <a:t>Bonuses and/or supplements </a:t>
            </a:r>
            <a:r>
              <a:rPr lang="en-US" sz="2800" u="sng" smtClean="0"/>
              <a:t>are not</a:t>
            </a:r>
            <a:r>
              <a:rPr lang="en-US" sz="2800" smtClean="0"/>
              <a:t> allowable</a:t>
            </a:r>
          </a:p>
          <a:p>
            <a:pPr eaLnBrk="1" hangingPunct="1">
              <a:spcAft>
                <a:spcPts val="1200"/>
              </a:spcAft>
            </a:pPr>
            <a:r>
              <a:rPr lang="en-US" sz="2800" smtClean="0"/>
              <a:t>Updates to salary authorizations and job descriptions should be submitted when changes occur</a:t>
            </a:r>
          </a:p>
          <a:p>
            <a:pPr eaLnBrk="1" hangingPunct="1">
              <a:spcAft>
                <a:spcPts val="1200"/>
              </a:spcAft>
            </a:pPr>
            <a:r>
              <a:rPr lang="en-US" sz="2800" smtClean="0"/>
              <a:t>Volunteer hours are valued at $12.00/hour </a:t>
            </a:r>
            <a:r>
              <a:rPr lang="en-US" sz="1600" smtClean="0"/>
              <a:t>(VOCA and VAWA only)</a:t>
            </a:r>
          </a:p>
          <a:p>
            <a:pPr eaLnBrk="1" hangingPunct="1">
              <a:buFont typeface="Wingdings 2" pitchFamily="18" charset="2"/>
              <a:buNone/>
            </a:pPr>
            <a:endParaRPr lang="en-US" sz="2800" smtClean="0"/>
          </a:p>
          <a:p>
            <a:pPr eaLnBrk="1" hangingPunct="1"/>
            <a:endParaRPr lang="en-US" sz="2800" smtClean="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24963">
                                            <p:txEl>
                                              <p:pRg st="0" end="0"/>
                                            </p:txEl>
                                          </p:spTgt>
                                        </p:tgtEl>
                                        <p:attrNameLst>
                                          <p:attrName>style.visibility</p:attrName>
                                        </p:attrNameLst>
                                      </p:cBhvr>
                                      <p:to>
                                        <p:strVal val="visible"/>
                                      </p:to>
                                    </p:set>
                                    <p:anim calcmode="lin" valueType="num">
                                      <p:cBhvr additive="base">
                                        <p:cTn id="7" dur="500" fill="hold"/>
                                        <p:tgtEl>
                                          <p:spTgt spid="42496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2496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24963">
                                            <p:txEl>
                                              <p:pRg st="1" end="1"/>
                                            </p:txEl>
                                          </p:spTgt>
                                        </p:tgtEl>
                                        <p:attrNameLst>
                                          <p:attrName>style.visibility</p:attrName>
                                        </p:attrNameLst>
                                      </p:cBhvr>
                                      <p:to>
                                        <p:strVal val="visible"/>
                                      </p:to>
                                    </p:set>
                                    <p:anim calcmode="lin" valueType="num">
                                      <p:cBhvr additive="base">
                                        <p:cTn id="13" dur="500" fill="hold"/>
                                        <p:tgtEl>
                                          <p:spTgt spid="42496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2496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24963">
                                            <p:txEl>
                                              <p:pRg st="2" end="2"/>
                                            </p:txEl>
                                          </p:spTgt>
                                        </p:tgtEl>
                                        <p:attrNameLst>
                                          <p:attrName>style.visibility</p:attrName>
                                        </p:attrNameLst>
                                      </p:cBhvr>
                                      <p:to>
                                        <p:strVal val="visible"/>
                                      </p:to>
                                    </p:set>
                                    <p:anim calcmode="lin" valueType="num">
                                      <p:cBhvr additive="base">
                                        <p:cTn id="19" dur="500" fill="hold"/>
                                        <p:tgtEl>
                                          <p:spTgt spid="42496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2496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24963">
                                            <p:txEl>
                                              <p:pRg st="3" end="3"/>
                                            </p:txEl>
                                          </p:spTgt>
                                        </p:tgtEl>
                                        <p:attrNameLst>
                                          <p:attrName>style.visibility</p:attrName>
                                        </p:attrNameLst>
                                      </p:cBhvr>
                                      <p:to>
                                        <p:strVal val="visible"/>
                                      </p:to>
                                    </p:set>
                                    <p:anim calcmode="lin" valueType="num">
                                      <p:cBhvr additive="base">
                                        <p:cTn id="25" dur="500" fill="hold"/>
                                        <p:tgtEl>
                                          <p:spTgt spid="42496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2496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24963">
                                            <p:txEl>
                                              <p:pRg st="4" end="4"/>
                                            </p:txEl>
                                          </p:spTgt>
                                        </p:tgtEl>
                                        <p:attrNameLst>
                                          <p:attrName>style.visibility</p:attrName>
                                        </p:attrNameLst>
                                      </p:cBhvr>
                                      <p:to>
                                        <p:strVal val="visible"/>
                                      </p:to>
                                    </p:set>
                                    <p:anim calcmode="lin" valueType="num">
                                      <p:cBhvr additive="base">
                                        <p:cTn id="31" dur="500" fill="hold"/>
                                        <p:tgtEl>
                                          <p:spTgt spid="42496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2496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4963"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152400"/>
            <a:ext cx="7497763" cy="1143000"/>
          </a:xfrm>
        </p:spPr>
        <p:txBody>
          <a:bodyPr>
            <a:normAutofit fontScale="90000"/>
          </a:bodyPr>
          <a:lstStyle/>
          <a:p>
            <a:pPr eaLnBrk="1" fontAlgn="auto" hangingPunct="1">
              <a:spcAft>
                <a:spcPts val="0"/>
              </a:spcAft>
              <a:defRPr/>
            </a:pPr>
            <a:r>
              <a:rPr lang="en-US" sz="4000" dirty="0" smtClean="0">
                <a:solidFill>
                  <a:schemeClr val="tx2">
                    <a:satMod val="130000"/>
                  </a:schemeClr>
                </a:solidFill>
              </a:rPr>
              <a:t>Criminal Justice Coordinating Council</a:t>
            </a:r>
            <a:endParaRPr lang="en-US" sz="4000" dirty="0">
              <a:solidFill>
                <a:schemeClr val="tx2">
                  <a:satMod val="130000"/>
                </a:schemeClr>
              </a:solidFill>
            </a:endParaRPr>
          </a:p>
        </p:txBody>
      </p:sp>
      <p:sp>
        <p:nvSpPr>
          <p:cNvPr id="20482" name="Content Placeholder 2"/>
          <p:cNvSpPr>
            <a:spLocks noGrp="1"/>
          </p:cNvSpPr>
          <p:nvPr>
            <p:ph idx="1"/>
          </p:nvPr>
        </p:nvSpPr>
        <p:spPr>
          <a:xfrm>
            <a:off x="1676400" y="1371600"/>
            <a:ext cx="7315200" cy="5181600"/>
          </a:xfrm>
        </p:spPr>
        <p:txBody>
          <a:bodyPr/>
          <a:lstStyle/>
          <a:p>
            <a:pPr marL="60325" indent="22225" eaLnBrk="1" hangingPunct="1">
              <a:buFont typeface="Wingdings 2" pitchFamily="18" charset="2"/>
              <a:buNone/>
            </a:pPr>
            <a:r>
              <a:rPr lang="en-US" sz="2800" smtClean="0"/>
              <a:t>Designated State Administering Agency (SAA) for grants from the U.S. Dept. of Justice.</a:t>
            </a:r>
          </a:p>
          <a:p>
            <a:pPr marL="60325" indent="22225" eaLnBrk="1" hangingPunct="1">
              <a:buFont typeface="Wingdings 2" pitchFamily="18" charset="2"/>
              <a:buNone/>
            </a:pPr>
            <a:r>
              <a:rPr lang="en-US" smtClean="0"/>
              <a:t/>
            </a:r>
            <a:br>
              <a:rPr lang="en-US" smtClean="0"/>
            </a:br>
            <a:endParaRPr lang="en-US" sz="800" smtClean="0"/>
          </a:p>
          <a:p>
            <a:pPr marL="60325" indent="22225" eaLnBrk="1" hangingPunct="1">
              <a:buFont typeface="Wingdings 2" pitchFamily="18" charset="2"/>
              <a:buNone/>
            </a:pPr>
            <a:r>
              <a:rPr lang="en-US" sz="2400" b="1" u="sng" smtClean="0"/>
              <a:t>CJCC Executive Staff</a:t>
            </a:r>
          </a:p>
          <a:p>
            <a:pPr marL="60325" indent="22225" eaLnBrk="1" hangingPunct="1"/>
            <a:r>
              <a:rPr lang="en-US" sz="2200" smtClean="0"/>
              <a:t>Braxton T. Cotton – Executive Director </a:t>
            </a:r>
          </a:p>
          <a:p>
            <a:pPr marL="60325" indent="22225" eaLnBrk="1" hangingPunct="1"/>
            <a:r>
              <a:rPr lang="en-US" sz="2200" smtClean="0"/>
              <a:t>Misty Giles – Deputy Director</a:t>
            </a:r>
          </a:p>
          <a:p>
            <a:pPr marL="60325" indent="22225" eaLnBrk="1" hangingPunct="1"/>
            <a:r>
              <a:rPr lang="en-US" sz="2200" smtClean="0"/>
              <a:t>Robert Thornton – Grants &amp; Policy Division Director</a:t>
            </a:r>
          </a:p>
          <a:p>
            <a:pPr marL="60325" indent="22225" eaLnBrk="1" hangingPunct="1"/>
            <a:r>
              <a:rPr lang="en-US" sz="2200" smtClean="0"/>
              <a:t>Nicole Jenkins – Victim Services Division Director</a:t>
            </a:r>
          </a:p>
          <a:p>
            <a:pPr marL="60325" indent="22225" eaLnBrk="1" hangingPunct="1"/>
            <a:r>
              <a:rPr lang="en-US" sz="2200" smtClean="0"/>
              <a:t>Stefanie Lopez-Howard – Statistical Analysis Center Director</a:t>
            </a:r>
          </a:p>
        </p:txBody>
      </p:sp>
    </p:spTree>
  </p:cSld>
  <p:clrMapOvr>
    <a:masterClrMapping/>
  </p:clrMapOvr>
  <p:transition spd="med">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27010" name="Rectangle 2"/>
          <p:cNvSpPr>
            <a:spLocks noGrp="1"/>
          </p:cNvSpPr>
          <p:nvPr>
            <p:ph type="title"/>
          </p:nvPr>
        </p:nvSpPr>
        <p:spPr>
          <a:xfrm>
            <a:off x="1644650" y="0"/>
            <a:ext cx="7499350" cy="1112838"/>
          </a:xfrm>
        </p:spPr>
        <p:txBody>
          <a:bodyPr/>
          <a:lstStyle/>
          <a:p>
            <a:pPr eaLnBrk="1" fontAlgn="auto" hangingPunct="1">
              <a:spcAft>
                <a:spcPts val="0"/>
              </a:spcAft>
              <a:defRPr/>
            </a:pPr>
            <a:r>
              <a:rPr lang="en-US" dirty="0" smtClean="0">
                <a:solidFill>
                  <a:schemeClr val="tx2">
                    <a:satMod val="130000"/>
                  </a:schemeClr>
                </a:solidFill>
              </a:rPr>
              <a:t>Travel</a:t>
            </a:r>
          </a:p>
        </p:txBody>
      </p:sp>
      <p:sp>
        <p:nvSpPr>
          <p:cNvPr id="427011" name="Rectangle 3"/>
          <p:cNvSpPr>
            <a:spLocks noGrp="1"/>
          </p:cNvSpPr>
          <p:nvPr>
            <p:ph idx="1"/>
          </p:nvPr>
        </p:nvSpPr>
        <p:spPr>
          <a:xfrm>
            <a:off x="1600200" y="1447800"/>
            <a:ext cx="6934200" cy="4876800"/>
          </a:xfrm>
        </p:spPr>
        <p:txBody>
          <a:bodyPr/>
          <a:lstStyle/>
          <a:p>
            <a:pPr eaLnBrk="1" hangingPunct="1">
              <a:lnSpc>
                <a:spcPct val="90000"/>
              </a:lnSpc>
              <a:spcAft>
                <a:spcPts val="1200"/>
              </a:spcAft>
            </a:pPr>
            <a:r>
              <a:rPr lang="en-US" sz="2400" smtClean="0"/>
              <a:t>All statewide travel must comply with state travel regulations</a:t>
            </a:r>
          </a:p>
          <a:p>
            <a:pPr eaLnBrk="1" hangingPunct="1">
              <a:lnSpc>
                <a:spcPct val="90000"/>
              </a:lnSpc>
              <a:spcAft>
                <a:spcPts val="1200"/>
              </a:spcAft>
            </a:pPr>
            <a:r>
              <a:rPr lang="en-US" sz="2400" smtClean="0"/>
              <a:t>Mileage can be reimbursable, but only at the current state approved rate of $0.565 per mile</a:t>
            </a:r>
          </a:p>
          <a:p>
            <a:pPr eaLnBrk="1" hangingPunct="1">
              <a:lnSpc>
                <a:spcPct val="90000"/>
              </a:lnSpc>
              <a:spcAft>
                <a:spcPts val="1200"/>
              </a:spcAft>
            </a:pPr>
            <a:r>
              <a:rPr lang="en-US" sz="2400" smtClean="0"/>
              <a:t>Out-of-state travel must be approved by CJCC prior to travel</a:t>
            </a:r>
          </a:p>
          <a:p>
            <a:pPr eaLnBrk="1" hangingPunct="1">
              <a:lnSpc>
                <a:spcPct val="90000"/>
              </a:lnSpc>
              <a:spcAft>
                <a:spcPts val="1200"/>
              </a:spcAft>
            </a:pPr>
            <a:r>
              <a:rPr lang="en-US" sz="2400" smtClean="0"/>
              <a:t>All out-of-state travel should be fully explained and justified based on Federal cost guidelines </a:t>
            </a:r>
          </a:p>
          <a:p>
            <a:pPr eaLnBrk="1" hangingPunct="1">
              <a:lnSpc>
                <a:spcPct val="90000"/>
              </a:lnSpc>
              <a:spcAft>
                <a:spcPts val="1200"/>
              </a:spcAft>
            </a:pPr>
            <a:r>
              <a:rPr lang="en-US" sz="2400" smtClean="0"/>
              <a:t>Include costs for attending professional training</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27011">
                                            <p:txEl>
                                              <p:pRg st="0" end="0"/>
                                            </p:txEl>
                                          </p:spTgt>
                                        </p:tgtEl>
                                        <p:attrNameLst>
                                          <p:attrName>style.visibility</p:attrName>
                                        </p:attrNameLst>
                                      </p:cBhvr>
                                      <p:to>
                                        <p:strVal val="visible"/>
                                      </p:to>
                                    </p:set>
                                    <p:anim calcmode="lin" valueType="num">
                                      <p:cBhvr additive="base">
                                        <p:cTn id="7" dur="500" fill="hold"/>
                                        <p:tgtEl>
                                          <p:spTgt spid="42701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2701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27011">
                                            <p:txEl>
                                              <p:pRg st="1" end="1"/>
                                            </p:txEl>
                                          </p:spTgt>
                                        </p:tgtEl>
                                        <p:attrNameLst>
                                          <p:attrName>style.visibility</p:attrName>
                                        </p:attrNameLst>
                                      </p:cBhvr>
                                      <p:to>
                                        <p:strVal val="visible"/>
                                      </p:to>
                                    </p:set>
                                    <p:anim calcmode="lin" valueType="num">
                                      <p:cBhvr additive="base">
                                        <p:cTn id="13" dur="500" fill="hold"/>
                                        <p:tgtEl>
                                          <p:spTgt spid="42701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2701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27011">
                                            <p:txEl>
                                              <p:pRg st="2" end="2"/>
                                            </p:txEl>
                                          </p:spTgt>
                                        </p:tgtEl>
                                        <p:attrNameLst>
                                          <p:attrName>style.visibility</p:attrName>
                                        </p:attrNameLst>
                                      </p:cBhvr>
                                      <p:to>
                                        <p:strVal val="visible"/>
                                      </p:to>
                                    </p:set>
                                    <p:anim calcmode="lin" valueType="num">
                                      <p:cBhvr additive="base">
                                        <p:cTn id="19" dur="500" fill="hold"/>
                                        <p:tgtEl>
                                          <p:spTgt spid="42701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2701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27011">
                                            <p:txEl>
                                              <p:pRg st="3" end="3"/>
                                            </p:txEl>
                                          </p:spTgt>
                                        </p:tgtEl>
                                        <p:attrNameLst>
                                          <p:attrName>style.visibility</p:attrName>
                                        </p:attrNameLst>
                                      </p:cBhvr>
                                      <p:to>
                                        <p:strVal val="visible"/>
                                      </p:to>
                                    </p:set>
                                    <p:anim calcmode="lin" valueType="num">
                                      <p:cBhvr additive="base">
                                        <p:cTn id="25" dur="500" fill="hold"/>
                                        <p:tgtEl>
                                          <p:spTgt spid="42701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2701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27011">
                                            <p:txEl>
                                              <p:pRg st="4" end="4"/>
                                            </p:txEl>
                                          </p:spTgt>
                                        </p:tgtEl>
                                        <p:attrNameLst>
                                          <p:attrName>style.visibility</p:attrName>
                                        </p:attrNameLst>
                                      </p:cBhvr>
                                      <p:to>
                                        <p:strVal val="visible"/>
                                      </p:to>
                                    </p:set>
                                    <p:anim calcmode="lin" valueType="num">
                                      <p:cBhvr additive="base">
                                        <p:cTn id="31" dur="500" fill="hold"/>
                                        <p:tgtEl>
                                          <p:spTgt spid="427011">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27011">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7011" grpId="0" build="p"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9058" name="Rectangle 2"/>
          <p:cNvSpPr>
            <a:spLocks noGrp="1"/>
          </p:cNvSpPr>
          <p:nvPr>
            <p:ph type="title"/>
          </p:nvPr>
        </p:nvSpPr>
        <p:spPr>
          <a:xfrm>
            <a:off x="1644650" y="0"/>
            <a:ext cx="7499350" cy="960438"/>
          </a:xfrm>
        </p:spPr>
        <p:txBody>
          <a:bodyPr/>
          <a:lstStyle/>
          <a:p>
            <a:pPr eaLnBrk="1" fontAlgn="auto" hangingPunct="1">
              <a:spcAft>
                <a:spcPts val="0"/>
              </a:spcAft>
              <a:defRPr/>
            </a:pPr>
            <a:r>
              <a:rPr lang="en-US" dirty="0" smtClean="0">
                <a:solidFill>
                  <a:schemeClr val="tx2">
                    <a:satMod val="130000"/>
                  </a:schemeClr>
                </a:solidFill>
              </a:rPr>
              <a:t>Equipment</a:t>
            </a:r>
          </a:p>
        </p:txBody>
      </p:sp>
      <p:sp>
        <p:nvSpPr>
          <p:cNvPr id="77826" name="Rectangle 3"/>
          <p:cNvSpPr>
            <a:spLocks noGrp="1"/>
          </p:cNvSpPr>
          <p:nvPr>
            <p:ph idx="1"/>
          </p:nvPr>
        </p:nvSpPr>
        <p:spPr>
          <a:xfrm>
            <a:off x="1752600" y="1371600"/>
            <a:ext cx="7269163" cy="4800600"/>
          </a:xfrm>
        </p:spPr>
        <p:txBody>
          <a:bodyPr/>
          <a:lstStyle/>
          <a:p>
            <a:pPr eaLnBrk="1" hangingPunct="1"/>
            <a:r>
              <a:rPr lang="en-US" smtClean="0"/>
              <a:t>Any non-expendable property with a useful life of more than 1 year and a cost of more than $5,000.   </a:t>
            </a:r>
          </a:p>
        </p:txBody>
      </p:sp>
    </p:spTree>
  </p:cSld>
  <p:clrMapOvr>
    <a:masterClrMapping/>
  </p:clrMapOvr>
  <p:transition spd="med">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1106" name="Rectangle 2"/>
          <p:cNvSpPr>
            <a:spLocks noGrp="1"/>
          </p:cNvSpPr>
          <p:nvPr>
            <p:ph type="title"/>
          </p:nvPr>
        </p:nvSpPr>
        <p:spPr>
          <a:xfrm>
            <a:off x="1447800" y="0"/>
            <a:ext cx="7497763" cy="1143000"/>
          </a:xfrm>
        </p:spPr>
        <p:txBody>
          <a:bodyPr/>
          <a:lstStyle/>
          <a:p>
            <a:pPr eaLnBrk="1" fontAlgn="auto" hangingPunct="1">
              <a:spcAft>
                <a:spcPts val="0"/>
              </a:spcAft>
              <a:defRPr/>
            </a:pPr>
            <a:r>
              <a:rPr lang="en-US" dirty="0" smtClean="0">
                <a:solidFill>
                  <a:schemeClr val="tx2">
                    <a:satMod val="130000"/>
                  </a:schemeClr>
                </a:solidFill>
              </a:rPr>
              <a:t>Supplies</a:t>
            </a:r>
          </a:p>
        </p:txBody>
      </p:sp>
      <p:sp>
        <p:nvSpPr>
          <p:cNvPr id="431107" name="Rectangle 3"/>
          <p:cNvSpPr>
            <a:spLocks noGrp="1"/>
          </p:cNvSpPr>
          <p:nvPr>
            <p:ph idx="1"/>
          </p:nvPr>
        </p:nvSpPr>
        <p:spPr>
          <a:xfrm>
            <a:off x="1646238" y="1447800"/>
            <a:ext cx="7345362" cy="4800600"/>
          </a:xfrm>
        </p:spPr>
        <p:txBody>
          <a:bodyPr/>
          <a:lstStyle/>
          <a:p>
            <a:pPr eaLnBrk="1" hangingPunct="1"/>
            <a:r>
              <a:rPr lang="en-US" smtClean="0"/>
              <a:t>Costs related to the project’s day-to-day operation such as:</a:t>
            </a:r>
          </a:p>
          <a:p>
            <a:pPr eaLnBrk="1" hangingPunct="1">
              <a:buFont typeface="Wingdings 2" pitchFamily="18" charset="2"/>
              <a:buNone/>
            </a:pPr>
            <a:endParaRPr lang="en-US" sz="800" smtClean="0"/>
          </a:p>
          <a:p>
            <a:pPr lvl="1" eaLnBrk="1" hangingPunct="1">
              <a:buClr>
                <a:srgbClr val="FF9900"/>
              </a:buClr>
              <a:buFont typeface="Wingdings" pitchFamily="2" charset="2"/>
              <a:buChar char="Ø"/>
            </a:pPr>
            <a:r>
              <a:rPr lang="en-US" smtClean="0"/>
              <a:t>Office supplies</a:t>
            </a:r>
          </a:p>
          <a:p>
            <a:pPr lvl="1" eaLnBrk="1" hangingPunct="1">
              <a:buClr>
                <a:srgbClr val="FF9900"/>
              </a:buClr>
              <a:buFont typeface="Wingdings" pitchFamily="2" charset="2"/>
              <a:buChar char="Ø"/>
            </a:pPr>
            <a:r>
              <a:rPr lang="en-US" smtClean="0"/>
              <a:t>Paper</a:t>
            </a:r>
          </a:p>
          <a:p>
            <a:pPr lvl="1" eaLnBrk="1" hangingPunct="1">
              <a:buClr>
                <a:srgbClr val="FF9900"/>
              </a:buClr>
              <a:buFont typeface="Wingdings" pitchFamily="2" charset="2"/>
              <a:buChar char="Ø"/>
            </a:pPr>
            <a:r>
              <a:rPr lang="en-US" smtClean="0"/>
              <a:t>Postage</a:t>
            </a:r>
          </a:p>
          <a:p>
            <a:pPr lvl="1" eaLnBrk="1" hangingPunct="1">
              <a:buClr>
                <a:srgbClr val="FF9900"/>
              </a:buClr>
              <a:buFont typeface="Wingdings" pitchFamily="2" charset="2"/>
              <a:buChar char="Ø"/>
            </a:pPr>
            <a:r>
              <a:rPr lang="en-US" smtClean="0"/>
              <a:t>Copier usage</a:t>
            </a:r>
          </a:p>
          <a:p>
            <a:pPr lvl="1" eaLnBrk="1" hangingPunct="1">
              <a:buClr>
                <a:srgbClr val="FF9900"/>
              </a:buClr>
              <a:buFont typeface="Wingdings" pitchFamily="2" charset="2"/>
              <a:buChar char="Ø"/>
            </a:pPr>
            <a:r>
              <a:rPr lang="en-US" smtClean="0"/>
              <a:t>Computer Hardware/Software </a:t>
            </a:r>
            <a:r>
              <a:rPr lang="en-US" sz="2400" smtClean="0"/>
              <a:t>(under $5,000)</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3110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31107">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31107">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31107">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31107">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3110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1107" grpId="0" build="p"/>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3154" name="Rectangle 2"/>
          <p:cNvSpPr>
            <a:spLocks noGrp="1"/>
          </p:cNvSpPr>
          <p:nvPr>
            <p:ph type="title"/>
          </p:nvPr>
        </p:nvSpPr>
        <p:spPr>
          <a:xfrm>
            <a:off x="1524000" y="0"/>
            <a:ext cx="7497763" cy="1143000"/>
          </a:xfrm>
        </p:spPr>
        <p:txBody>
          <a:bodyPr/>
          <a:lstStyle/>
          <a:p>
            <a:pPr eaLnBrk="1" fontAlgn="auto" hangingPunct="1">
              <a:spcAft>
                <a:spcPts val="0"/>
              </a:spcAft>
              <a:defRPr/>
            </a:pPr>
            <a:r>
              <a:rPr lang="en-US" dirty="0" smtClean="0">
                <a:solidFill>
                  <a:schemeClr val="tx2">
                    <a:satMod val="130000"/>
                  </a:schemeClr>
                </a:solidFill>
              </a:rPr>
              <a:t>Printing</a:t>
            </a:r>
          </a:p>
        </p:txBody>
      </p:sp>
      <p:sp>
        <p:nvSpPr>
          <p:cNvPr id="433155" name="Rectangle 3"/>
          <p:cNvSpPr>
            <a:spLocks noGrp="1"/>
          </p:cNvSpPr>
          <p:nvPr>
            <p:ph idx="1"/>
          </p:nvPr>
        </p:nvSpPr>
        <p:spPr>
          <a:xfrm>
            <a:off x="1676400" y="1295400"/>
            <a:ext cx="7239000" cy="4114800"/>
          </a:xfrm>
        </p:spPr>
        <p:txBody>
          <a:bodyPr/>
          <a:lstStyle/>
          <a:p>
            <a:pPr eaLnBrk="1" hangingPunct="1">
              <a:buFont typeface="Wingdings 2" pitchFamily="18" charset="2"/>
              <a:buNone/>
            </a:pPr>
            <a:r>
              <a:rPr lang="en-US" smtClean="0"/>
              <a:t>Expenses only for the project.</a:t>
            </a:r>
          </a:p>
          <a:p>
            <a:pPr eaLnBrk="1" hangingPunct="1">
              <a:buFont typeface="Wingdings 2" pitchFamily="18" charset="2"/>
              <a:buNone/>
            </a:pPr>
            <a:endParaRPr lang="en-US" sz="800" smtClean="0"/>
          </a:p>
          <a:p>
            <a:pPr lvl="1" eaLnBrk="1" hangingPunct="1">
              <a:buClr>
                <a:srgbClr val="FF9900"/>
              </a:buClr>
              <a:buFont typeface="Wingdings" pitchFamily="2" charset="2"/>
              <a:buChar char="Ø"/>
            </a:pPr>
            <a:r>
              <a:rPr lang="en-US" smtClean="0"/>
              <a:t>Business Cards (grant funded personnel)</a:t>
            </a:r>
          </a:p>
          <a:p>
            <a:pPr lvl="1" eaLnBrk="1" hangingPunct="1">
              <a:buClr>
                <a:srgbClr val="FF9900"/>
              </a:buClr>
              <a:buFont typeface="Wingdings" pitchFamily="2" charset="2"/>
              <a:buChar char="Ø"/>
            </a:pPr>
            <a:r>
              <a:rPr lang="en-US" smtClean="0"/>
              <a:t>Letterhead</a:t>
            </a:r>
          </a:p>
          <a:p>
            <a:pPr lvl="1" eaLnBrk="1" hangingPunct="1">
              <a:buClr>
                <a:srgbClr val="FF9900"/>
              </a:buClr>
              <a:buFont typeface="Wingdings" pitchFamily="2" charset="2"/>
              <a:buChar char="Ø"/>
            </a:pPr>
            <a:r>
              <a:rPr lang="en-US" smtClean="0"/>
              <a:t>Program related materials</a:t>
            </a:r>
          </a:p>
          <a:p>
            <a:pPr lvl="1" eaLnBrk="1" hangingPunct="1">
              <a:buClr>
                <a:srgbClr val="FF9900"/>
              </a:buClr>
              <a:buFont typeface="Wingdings" pitchFamily="2" charset="2"/>
              <a:buChar char="Ø"/>
            </a:pPr>
            <a:r>
              <a:rPr lang="en-US" smtClean="0"/>
              <a:t>Brochures to distribute to victims </a:t>
            </a:r>
            <a:r>
              <a:rPr lang="en-US" sz="2000" smtClean="0"/>
              <a:t>(content must be pre-approved and must contain an acknowledgment of the awarding agency’s assistance)</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3155">
                                            <p:txEl>
                                              <p:pRg st="0" end="0"/>
                                            </p:txEl>
                                          </p:spTgt>
                                        </p:tgtEl>
                                        <p:attrNameLst>
                                          <p:attrName>style.visibility</p:attrName>
                                        </p:attrNameLst>
                                      </p:cBhvr>
                                      <p:to>
                                        <p:strVal val="visible"/>
                                      </p:to>
                                    </p:set>
                                    <p:anim calcmode="lin" valueType="num">
                                      <p:cBhvr additive="base">
                                        <p:cTn id="7" dur="500" fill="hold"/>
                                        <p:tgtEl>
                                          <p:spTgt spid="43315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33155">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433155">
                                            <p:txEl>
                                              <p:pRg st="2" end="2"/>
                                            </p:txEl>
                                          </p:spTgt>
                                        </p:tgtEl>
                                        <p:attrNameLst>
                                          <p:attrName>style.visibility</p:attrName>
                                        </p:attrNameLst>
                                      </p:cBhvr>
                                      <p:to>
                                        <p:strVal val="visible"/>
                                      </p:to>
                                    </p:set>
                                    <p:anim calcmode="lin" valueType="num">
                                      <p:cBhvr additive="base">
                                        <p:cTn id="11" dur="500" fill="hold"/>
                                        <p:tgtEl>
                                          <p:spTgt spid="433155">
                                            <p:txEl>
                                              <p:pRg st="2" end="2"/>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433155">
                                            <p:txEl>
                                              <p:pRg st="2" end="2"/>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433155">
                                            <p:txEl>
                                              <p:pRg st="3" end="3"/>
                                            </p:txEl>
                                          </p:spTgt>
                                        </p:tgtEl>
                                        <p:attrNameLst>
                                          <p:attrName>style.visibility</p:attrName>
                                        </p:attrNameLst>
                                      </p:cBhvr>
                                      <p:to>
                                        <p:strVal val="visible"/>
                                      </p:to>
                                    </p:set>
                                    <p:anim calcmode="lin" valueType="num">
                                      <p:cBhvr additive="base">
                                        <p:cTn id="15" dur="500" fill="hold"/>
                                        <p:tgtEl>
                                          <p:spTgt spid="433155">
                                            <p:txEl>
                                              <p:pRg st="3" end="3"/>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433155">
                                            <p:txEl>
                                              <p:pRg st="3" end="3"/>
                                            </p:txEl>
                                          </p:spTgt>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433155">
                                            <p:txEl>
                                              <p:pRg st="4" end="4"/>
                                            </p:txEl>
                                          </p:spTgt>
                                        </p:tgtEl>
                                        <p:attrNameLst>
                                          <p:attrName>style.visibility</p:attrName>
                                        </p:attrNameLst>
                                      </p:cBhvr>
                                      <p:to>
                                        <p:strVal val="visible"/>
                                      </p:to>
                                    </p:set>
                                    <p:anim calcmode="lin" valueType="num">
                                      <p:cBhvr additive="base">
                                        <p:cTn id="19" dur="500" fill="hold"/>
                                        <p:tgtEl>
                                          <p:spTgt spid="433155">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33155">
                                            <p:txEl>
                                              <p:pRg st="4" end="4"/>
                                            </p:txEl>
                                          </p:spTgt>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433155">
                                            <p:txEl>
                                              <p:pRg st="5" end="5"/>
                                            </p:txEl>
                                          </p:spTgt>
                                        </p:tgtEl>
                                        <p:attrNameLst>
                                          <p:attrName>style.visibility</p:attrName>
                                        </p:attrNameLst>
                                      </p:cBhvr>
                                      <p:to>
                                        <p:strVal val="visible"/>
                                      </p:to>
                                    </p:set>
                                    <p:anim calcmode="lin" valueType="num">
                                      <p:cBhvr additive="base">
                                        <p:cTn id="23" dur="500" fill="hold"/>
                                        <p:tgtEl>
                                          <p:spTgt spid="433155">
                                            <p:txEl>
                                              <p:pRg st="5" end="5"/>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433155">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3155" grpId="0" build="p"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5202" name="Rectangle 2"/>
          <p:cNvSpPr>
            <a:spLocks noGrp="1"/>
          </p:cNvSpPr>
          <p:nvPr>
            <p:ph type="title"/>
          </p:nvPr>
        </p:nvSpPr>
        <p:spPr>
          <a:xfrm>
            <a:off x="1447800" y="0"/>
            <a:ext cx="7497763" cy="1143000"/>
          </a:xfrm>
        </p:spPr>
        <p:txBody>
          <a:bodyPr/>
          <a:lstStyle/>
          <a:p>
            <a:pPr eaLnBrk="1" fontAlgn="auto" hangingPunct="1">
              <a:spcAft>
                <a:spcPts val="0"/>
              </a:spcAft>
              <a:defRPr/>
            </a:pPr>
            <a:r>
              <a:rPr lang="en-US" dirty="0" smtClean="0">
                <a:solidFill>
                  <a:schemeClr val="tx2">
                    <a:satMod val="130000"/>
                  </a:schemeClr>
                </a:solidFill>
              </a:rPr>
              <a:t>Other</a:t>
            </a:r>
          </a:p>
        </p:txBody>
      </p:sp>
      <p:sp>
        <p:nvSpPr>
          <p:cNvPr id="435203" name="Rectangle 3"/>
          <p:cNvSpPr>
            <a:spLocks noGrp="1"/>
          </p:cNvSpPr>
          <p:nvPr>
            <p:ph idx="1"/>
          </p:nvPr>
        </p:nvSpPr>
        <p:spPr>
          <a:xfrm>
            <a:off x="1752600" y="1447800"/>
            <a:ext cx="7162800" cy="4876800"/>
          </a:xfrm>
        </p:spPr>
        <p:txBody>
          <a:bodyPr/>
          <a:lstStyle/>
          <a:p>
            <a:pPr eaLnBrk="1" hangingPunct="1">
              <a:spcAft>
                <a:spcPts val="1200"/>
              </a:spcAft>
            </a:pPr>
            <a:r>
              <a:rPr lang="en-US" sz="2300" smtClean="0"/>
              <a:t>Consulting or Contractual Costs are limited to $450 per day or $56.25 per hour. </a:t>
            </a:r>
          </a:p>
          <a:p>
            <a:pPr eaLnBrk="1" hangingPunct="1">
              <a:spcAft>
                <a:spcPts val="1200"/>
              </a:spcAft>
            </a:pPr>
            <a:r>
              <a:rPr lang="en-US" sz="2300" smtClean="0"/>
              <a:t>Rent and utilities can be covered if fully justified.  </a:t>
            </a:r>
          </a:p>
          <a:p>
            <a:pPr eaLnBrk="1" hangingPunct="1">
              <a:spcAft>
                <a:spcPts val="1200"/>
              </a:spcAft>
            </a:pPr>
            <a:r>
              <a:rPr lang="en-US" sz="2300" smtClean="0"/>
              <a:t>Copier lease and postage meter</a:t>
            </a:r>
          </a:p>
          <a:p>
            <a:pPr eaLnBrk="1" hangingPunct="1">
              <a:spcAft>
                <a:spcPts val="1200"/>
              </a:spcAft>
            </a:pPr>
            <a:r>
              <a:rPr lang="en-US" sz="2300" smtClean="0"/>
              <a:t>Registration for training/conferences</a:t>
            </a:r>
          </a:p>
          <a:p>
            <a:pPr eaLnBrk="1" hangingPunct="1">
              <a:spcAft>
                <a:spcPts val="1200"/>
              </a:spcAft>
            </a:pPr>
            <a:r>
              <a:rPr lang="en-US" sz="2300" smtClean="0"/>
              <a:t>An agency’s annual audit can be covered </a:t>
            </a:r>
            <a:r>
              <a:rPr lang="en-US" sz="2300" u="sng" smtClean="0"/>
              <a:t>only</a:t>
            </a:r>
            <a:r>
              <a:rPr lang="en-US" sz="2300" smtClean="0"/>
              <a:t> if the agency receives more than $500,000 in federal funds (amount must be pro-rated) </a:t>
            </a:r>
          </a:p>
          <a:p>
            <a:pPr eaLnBrk="1" hangingPunct="1">
              <a:spcAft>
                <a:spcPts val="1200"/>
              </a:spcAft>
            </a:pPr>
            <a:r>
              <a:rPr lang="en-US" sz="2300" smtClean="0"/>
              <a:t>Accounting or bookkeeping services cannot be covered</a:t>
            </a:r>
            <a:endParaRPr lang="en-US" sz="2400" smtClean="0"/>
          </a:p>
          <a:p>
            <a:pPr eaLnBrk="1" hangingPunct="1">
              <a:spcAft>
                <a:spcPts val="1200"/>
              </a:spcAft>
              <a:buFont typeface="Wingdings 2" pitchFamily="18" charset="2"/>
              <a:buNone/>
            </a:pPr>
            <a:endParaRPr lang="en-US" sz="2300" smtClean="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352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352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352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3520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3520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3520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520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6017" name="Picture 5"/>
          <p:cNvPicPr>
            <a:picLocks noChangeAspect="1" noChangeArrowheads="1"/>
          </p:cNvPicPr>
          <p:nvPr/>
        </p:nvPicPr>
        <p:blipFill>
          <a:blip r:embed="rId2"/>
          <a:srcRect/>
          <a:stretch>
            <a:fillRect/>
          </a:stretch>
        </p:blipFill>
        <p:spPr bwMode="auto">
          <a:xfrm>
            <a:off x="-1160463" y="0"/>
            <a:ext cx="11752263" cy="7515225"/>
          </a:xfrm>
          <a:prstGeom prst="rect">
            <a:avLst/>
          </a:prstGeom>
          <a:noFill/>
          <a:ln w="9525">
            <a:noFill/>
            <a:miter lim="800000"/>
            <a:headEnd/>
            <a:tailEnd/>
          </a:ln>
        </p:spPr>
      </p:pic>
    </p:spTree>
  </p:cSld>
  <p:clrMapOvr>
    <a:masterClrMapping/>
  </p:clrMapOvr>
  <p:transition spd="med">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7041" name="Picture 3"/>
          <p:cNvPicPr>
            <a:picLocks noChangeAspect="1" noChangeArrowheads="1"/>
          </p:cNvPicPr>
          <p:nvPr/>
        </p:nvPicPr>
        <p:blipFill>
          <a:blip r:embed="rId2"/>
          <a:srcRect/>
          <a:stretch>
            <a:fillRect/>
          </a:stretch>
        </p:blipFill>
        <p:spPr bwMode="auto">
          <a:xfrm>
            <a:off x="-2057400" y="-457200"/>
            <a:ext cx="13487400" cy="8429625"/>
          </a:xfrm>
          <a:prstGeom prst="rect">
            <a:avLst/>
          </a:prstGeom>
          <a:noFill/>
          <a:ln w="9525">
            <a:noFill/>
            <a:miter lim="800000"/>
            <a:headEnd/>
            <a:tailEnd/>
          </a:ln>
        </p:spPr>
      </p:pic>
    </p:spTree>
  </p:cSld>
  <p:clrMapOvr>
    <a:masterClrMapping/>
  </p:clrMapOvr>
  <p:transition spd="med">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8065" name="Picture 2"/>
          <p:cNvPicPr>
            <a:picLocks noChangeAspect="1" noChangeArrowheads="1"/>
          </p:cNvPicPr>
          <p:nvPr/>
        </p:nvPicPr>
        <p:blipFill>
          <a:blip r:embed="rId2"/>
          <a:srcRect/>
          <a:stretch>
            <a:fillRect/>
          </a:stretch>
        </p:blipFill>
        <p:spPr bwMode="auto">
          <a:xfrm>
            <a:off x="-2209800" y="-19050"/>
            <a:ext cx="13563600" cy="8477250"/>
          </a:xfrm>
          <a:prstGeom prst="rect">
            <a:avLst/>
          </a:prstGeom>
          <a:noFill/>
          <a:ln w="9525">
            <a:noFill/>
            <a:miter lim="800000"/>
            <a:headEnd/>
            <a:tailEnd/>
          </a:ln>
        </p:spPr>
      </p:pic>
    </p:spTree>
  </p:cSld>
  <p:clrMapOvr>
    <a:masterClrMapping/>
  </p:clrMapOvr>
  <p:transition spd="med">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2"/>
          <p:cNvSpPr>
            <a:spLocks noGrp="1"/>
          </p:cNvSpPr>
          <p:nvPr>
            <p:ph type="title"/>
          </p:nvPr>
        </p:nvSpPr>
        <p:spPr bwMode="auto"/>
        <p:txBody>
          <a:bodyPr vert="horz" wrap="square" lIns="91440" tIns="45720" rIns="91440" bIns="45720" numCol="1" anchorCtr="0" compatLnSpc="1">
            <a:prstTxWarp prst="textNoShape">
              <a:avLst/>
            </a:prstTxWarp>
          </a:bodyPr>
          <a:lstStyle/>
          <a:p>
            <a:endParaRPr lang="en-US" smtClean="0">
              <a:effectLst/>
            </a:endParaRPr>
          </a:p>
        </p:txBody>
      </p:sp>
      <p:pic>
        <p:nvPicPr>
          <p:cNvPr id="89090" name="Picture 4"/>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ransition spd="med">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0113" name="Rectangle 2"/>
          <p:cNvSpPr>
            <a:spLocks noGrp="1"/>
          </p:cNvSpPr>
          <p:nvPr>
            <p:ph type="title"/>
          </p:nvPr>
        </p:nvSpPr>
        <p:spPr bwMode="auto">
          <a:xfrm>
            <a:off x="1600200" y="0"/>
            <a:ext cx="7391400" cy="1066800"/>
          </a:xfrm>
        </p:spPr>
        <p:txBody>
          <a:bodyPr vert="horz" wrap="square" lIns="91440" tIns="45720" rIns="91440" bIns="45720" numCol="1" anchorCtr="0" compatLnSpc="1">
            <a:prstTxWarp prst="textNoShape">
              <a:avLst/>
            </a:prstTxWarp>
          </a:bodyPr>
          <a:lstStyle/>
          <a:p>
            <a:pPr eaLnBrk="1" hangingPunct="1"/>
            <a:r>
              <a:rPr lang="en-US" smtClean="0">
                <a:solidFill>
                  <a:srgbClr val="93540A"/>
                </a:solidFill>
                <a:effectLst/>
              </a:rPr>
              <a:t>Allowable Costs</a:t>
            </a:r>
          </a:p>
        </p:txBody>
      </p:sp>
      <p:sp>
        <p:nvSpPr>
          <p:cNvPr id="169987" name="Rectangle 3"/>
          <p:cNvSpPr>
            <a:spLocks noGrp="1"/>
          </p:cNvSpPr>
          <p:nvPr>
            <p:ph idx="1"/>
          </p:nvPr>
        </p:nvSpPr>
        <p:spPr>
          <a:xfrm>
            <a:off x="1600200" y="1295400"/>
            <a:ext cx="7315200" cy="5105400"/>
          </a:xfrm>
        </p:spPr>
        <p:txBody>
          <a:bodyPr>
            <a:normAutofit fontScale="77500" lnSpcReduction="20000"/>
          </a:bodyPr>
          <a:lstStyle/>
          <a:p>
            <a:pPr marL="365760" indent="-283464" eaLnBrk="1" fontAlgn="auto" hangingPunct="1">
              <a:spcAft>
                <a:spcPts val="0"/>
              </a:spcAft>
              <a:buFont typeface="Wingdings 2"/>
              <a:buChar char=""/>
              <a:defRPr/>
            </a:pPr>
            <a:r>
              <a:rPr lang="en-US" dirty="0" smtClean="0"/>
              <a:t>Funds can only be used for direct services to crime victims (VOCA Only)  </a:t>
            </a:r>
          </a:p>
          <a:p>
            <a:pPr marL="365760" indent="-283464" eaLnBrk="1" fontAlgn="auto" hangingPunct="1">
              <a:spcAft>
                <a:spcPts val="0"/>
              </a:spcAft>
              <a:buFont typeface="Wingdings 2"/>
              <a:buNone/>
              <a:defRPr/>
            </a:pPr>
            <a:endParaRPr lang="en-US" dirty="0" smtClean="0"/>
          </a:p>
          <a:p>
            <a:pPr marL="365760" indent="-283464" eaLnBrk="1" fontAlgn="auto" hangingPunct="1">
              <a:spcAft>
                <a:spcPts val="0"/>
              </a:spcAft>
              <a:buFont typeface="Wingdings 2"/>
              <a:buChar char=""/>
              <a:defRPr/>
            </a:pPr>
            <a:r>
              <a:rPr lang="en-US" dirty="0" smtClean="0"/>
              <a:t>These services include:</a:t>
            </a:r>
          </a:p>
          <a:p>
            <a:pPr marL="365760" indent="-283464" eaLnBrk="1" fontAlgn="auto" hangingPunct="1">
              <a:spcAft>
                <a:spcPts val="0"/>
              </a:spcAft>
              <a:buFont typeface="Wingdings 2"/>
              <a:buNone/>
              <a:defRPr/>
            </a:pPr>
            <a:endParaRPr lang="en-US" sz="1000" dirty="0" smtClean="0"/>
          </a:p>
          <a:p>
            <a:pPr marL="640080" lvl="1" indent="-237744" eaLnBrk="1" fontAlgn="auto" hangingPunct="1">
              <a:spcAft>
                <a:spcPts val="1200"/>
              </a:spcAft>
              <a:buFont typeface="Verdana"/>
              <a:buChar char="◦"/>
              <a:defRPr/>
            </a:pPr>
            <a:r>
              <a:rPr lang="en-US" dirty="0" smtClean="0"/>
              <a:t>Immediate Health &amp; Safety of the Victim</a:t>
            </a:r>
          </a:p>
          <a:p>
            <a:pPr marL="640080" lvl="1" indent="-237744" eaLnBrk="1" fontAlgn="auto" hangingPunct="1">
              <a:spcAft>
                <a:spcPts val="1200"/>
              </a:spcAft>
              <a:buFont typeface="Verdana"/>
              <a:buChar char="◦"/>
              <a:defRPr/>
            </a:pPr>
            <a:r>
              <a:rPr lang="en-US" dirty="0" smtClean="0"/>
              <a:t>Mental Health Assistance</a:t>
            </a:r>
          </a:p>
          <a:p>
            <a:pPr marL="640080" lvl="1" indent="-237744" eaLnBrk="1" fontAlgn="auto" hangingPunct="1">
              <a:spcAft>
                <a:spcPts val="1200"/>
              </a:spcAft>
              <a:buFont typeface="Verdana"/>
              <a:buChar char="◦"/>
              <a:defRPr/>
            </a:pPr>
            <a:r>
              <a:rPr lang="en-US" dirty="0" smtClean="0"/>
              <a:t>Assistance with Participation in Criminal Justice Proceedings</a:t>
            </a:r>
          </a:p>
          <a:p>
            <a:pPr marL="640080" lvl="1" indent="-237744" eaLnBrk="1" fontAlgn="auto" hangingPunct="1">
              <a:spcAft>
                <a:spcPts val="1200"/>
              </a:spcAft>
              <a:buFont typeface="Verdana"/>
              <a:buChar char="◦"/>
              <a:defRPr/>
            </a:pPr>
            <a:r>
              <a:rPr lang="en-US" dirty="0" smtClean="0"/>
              <a:t>Costs Necessary to Provide Direct Services</a:t>
            </a:r>
          </a:p>
          <a:p>
            <a:pPr marL="640080" lvl="1" indent="-237744" eaLnBrk="1" fontAlgn="auto" hangingPunct="1">
              <a:spcAft>
                <a:spcPts val="1200"/>
              </a:spcAft>
              <a:buFont typeface="Verdana"/>
              <a:buChar char="◦"/>
              <a:defRPr/>
            </a:pPr>
            <a:r>
              <a:rPr lang="en-US" dirty="0" smtClean="0"/>
              <a:t>Special Services</a:t>
            </a:r>
          </a:p>
          <a:p>
            <a:pPr marL="640080" lvl="1" indent="-237744" eaLnBrk="1" fontAlgn="auto" hangingPunct="1">
              <a:spcAft>
                <a:spcPts val="1200"/>
              </a:spcAft>
              <a:buFont typeface="Verdana"/>
              <a:buChar char="◦"/>
              <a:defRPr/>
            </a:pPr>
            <a:r>
              <a:rPr lang="en-US" dirty="0" smtClean="0"/>
              <a:t>Personnel Costs</a:t>
            </a:r>
          </a:p>
          <a:p>
            <a:pPr marL="886968" lvl="2" eaLnBrk="1" fontAlgn="auto" hangingPunct="1">
              <a:spcAft>
                <a:spcPts val="0"/>
              </a:spcAft>
              <a:buClr>
                <a:schemeClr val="accent1"/>
              </a:buClr>
              <a:buSzPct val="85000"/>
              <a:buFont typeface="Wingdings 2"/>
              <a:buChar char=""/>
              <a:defRPr/>
            </a:pPr>
            <a:endParaRPr lang="en-US" dirty="0" smtClean="0">
              <a:solidFill>
                <a:srgbClr val="009DD9"/>
              </a:solidFill>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998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998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9987">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9987">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9987">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9987">
                                            <p:txEl>
                                              <p:pRg st="7" end="7"/>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9987">
                                            <p:txEl>
                                              <p:pRg st="8" end="8"/>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998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9987"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152400"/>
            <a:ext cx="7497763" cy="990600"/>
          </a:xfrm>
        </p:spPr>
        <p:txBody>
          <a:bodyPr/>
          <a:lstStyle/>
          <a:p>
            <a:pPr eaLnBrk="1" fontAlgn="auto" hangingPunct="1">
              <a:spcAft>
                <a:spcPts val="0"/>
              </a:spcAft>
              <a:defRPr/>
            </a:pPr>
            <a:r>
              <a:rPr lang="en-US" dirty="0" smtClean="0">
                <a:solidFill>
                  <a:schemeClr val="tx2">
                    <a:satMod val="130000"/>
                  </a:schemeClr>
                </a:solidFill>
              </a:rPr>
              <a:t> Victims Compensation Division</a:t>
            </a:r>
            <a:endParaRPr lang="en-US" dirty="0">
              <a:solidFill>
                <a:schemeClr val="tx2">
                  <a:satMod val="130000"/>
                </a:schemeClr>
              </a:solidFill>
            </a:endParaRPr>
          </a:p>
        </p:txBody>
      </p:sp>
      <p:sp>
        <p:nvSpPr>
          <p:cNvPr id="22530" name="Content Placeholder 2"/>
          <p:cNvSpPr>
            <a:spLocks noGrp="1"/>
          </p:cNvSpPr>
          <p:nvPr>
            <p:ph idx="1"/>
          </p:nvPr>
        </p:nvSpPr>
        <p:spPr>
          <a:xfrm>
            <a:off x="1752600" y="1295400"/>
            <a:ext cx="7175500" cy="5334000"/>
          </a:xfrm>
        </p:spPr>
        <p:txBody>
          <a:bodyPr/>
          <a:lstStyle/>
          <a:p>
            <a:pPr eaLnBrk="1" hangingPunct="1"/>
            <a:r>
              <a:rPr lang="en-US" sz="2800" smtClean="0"/>
              <a:t>Provides financial assistance to innocent victims of crime  </a:t>
            </a:r>
          </a:p>
          <a:p>
            <a:pPr eaLnBrk="1" hangingPunct="1">
              <a:buFont typeface="Wingdings 2" pitchFamily="18" charset="2"/>
              <a:buNone/>
            </a:pPr>
            <a:endParaRPr lang="en-US" sz="800" smtClean="0"/>
          </a:p>
          <a:p>
            <a:pPr eaLnBrk="1" hangingPunct="1"/>
            <a:r>
              <a:rPr lang="en-US" sz="2800" smtClean="0"/>
              <a:t>Six funding categories:</a:t>
            </a:r>
          </a:p>
          <a:p>
            <a:pPr lvl="1" eaLnBrk="1" hangingPunct="1"/>
            <a:r>
              <a:rPr lang="en-US" sz="2400" smtClean="0"/>
              <a:t>Medical Expenses</a:t>
            </a:r>
          </a:p>
          <a:p>
            <a:pPr lvl="1" eaLnBrk="1" hangingPunct="1"/>
            <a:r>
              <a:rPr lang="en-US" sz="2400" smtClean="0"/>
              <a:t>Counseling Expenses</a:t>
            </a:r>
          </a:p>
          <a:p>
            <a:pPr lvl="1" eaLnBrk="1" hangingPunct="1"/>
            <a:r>
              <a:rPr lang="en-US" sz="2400" smtClean="0"/>
              <a:t>Funeral Expenses</a:t>
            </a:r>
          </a:p>
          <a:p>
            <a:pPr lvl="1" eaLnBrk="1" hangingPunct="1"/>
            <a:r>
              <a:rPr lang="en-US" sz="2400" smtClean="0"/>
              <a:t>Economic Loss</a:t>
            </a:r>
          </a:p>
          <a:p>
            <a:pPr lvl="1" eaLnBrk="1" hangingPunct="1"/>
            <a:r>
              <a:rPr lang="en-US" sz="2400" smtClean="0"/>
              <a:t>Crime Scene Sanitation</a:t>
            </a:r>
          </a:p>
          <a:p>
            <a:pPr lvl="1" eaLnBrk="1" hangingPunct="1"/>
            <a:r>
              <a:rPr lang="en-US" sz="2400" smtClean="0"/>
              <a:t>Forensic Medical Examinations</a:t>
            </a:r>
          </a:p>
          <a:p>
            <a:pPr lvl="1" eaLnBrk="1" hangingPunct="1">
              <a:buFont typeface="Verdana" pitchFamily="34" charset="0"/>
              <a:buNone/>
            </a:pPr>
            <a:endParaRPr lang="en-US" sz="800" smtClean="0"/>
          </a:p>
          <a:p>
            <a:pPr eaLnBrk="1" hangingPunct="1"/>
            <a:r>
              <a:rPr lang="en-US" sz="2800" smtClean="0"/>
              <a:t>Maximum $25,000 per victim</a:t>
            </a:r>
          </a:p>
        </p:txBody>
      </p:sp>
    </p:spTree>
  </p:cSld>
  <p:clrMapOvr>
    <a:masterClrMapping/>
  </p:clrMapOvr>
  <p:transition spd="med">
    <p:fad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61" name="Rectangle 2"/>
          <p:cNvSpPr>
            <a:spLocks noGrp="1"/>
          </p:cNvSpPr>
          <p:nvPr>
            <p:ph type="title"/>
          </p:nvPr>
        </p:nvSpPr>
        <p:spPr bwMode="auto">
          <a:xfrm>
            <a:off x="1371600" y="0"/>
            <a:ext cx="6376988" cy="928688"/>
          </a:xfrm>
        </p:spPr>
        <p:txBody>
          <a:bodyPr vert="horz" wrap="square" lIns="91440" tIns="45720" rIns="91440" bIns="45720" numCol="1" anchorCtr="0" compatLnSpc="1">
            <a:prstTxWarp prst="textNoShape">
              <a:avLst/>
            </a:prstTxWarp>
          </a:bodyPr>
          <a:lstStyle/>
          <a:p>
            <a:pPr eaLnBrk="1" hangingPunct="1"/>
            <a:r>
              <a:rPr lang="en-US" smtClean="0">
                <a:solidFill>
                  <a:srgbClr val="93540A"/>
                </a:solidFill>
                <a:effectLst/>
              </a:rPr>
              <a:t>Allowable Costs</a:t>
            </a:r>
          </a:p>
        </p:txBody>
      </p:sp>
      <p:sp>
        <p:nvSpPr>
          <p:cNvPr id="172035" name="Rectangle 3"/>
          <p:cNvSpPr>
            <a:spLocks noGrp="1"/>
          </p:cNvSpPr>
          <p:nvPr>
            <p:ph idx="1"/>
          </p:nvPr>
        </p:nvSpPr>
        <p:spPr>
          <a:xfrm>
            <a:off x="1752600" y="1143000"/>
            <a:ext cx="7162800" cy="4572000"/>
          </a:xfrm>
        </p:spPr>
        <p:txBody>
          <a:bodyPr>
            <a:normAutofit fontScale="92500" lnSpcReduction="20000"/>
          </a:bodyPr>
          <a:lstStyle/>
          <a:p>
            <a:pPr marL="365760" indent="-283464" eaLnBrk="1" fontAlgn="auto" hangingPunct="1">
              <a:spcAft>
                <a:spcPts val="0"/>
              </a:spcAft>
              <a:buFont typeface="Wingdings 2"/>
              <a:buChar char=""/>
              <a:defRPr/>
            </a:pPr>
            <a:r>
              <a:rPr lang="en-US" dirty="0" smtClean="0"/>
              <a:t>Immediate Health and Safety (excluding Medical Care):</a:t>
            </a:r>
          </a:p>
          <a:p>
            <a:pPr marL="365760" indent="-283464" eaLnBrk="1" fontAlgn="auto" hangingPunct="1">
              <a:spcAft>
                <a:spcPts val="0"/>
              </a:spcAft>
              <a:buFont typeface="Wingdings 2"/>
              <a:buNone/>
              <a:defRPr/>
            </a:pPr>
            <a:endParaRPr lang="en-US" sz="900" dirty="0" smtClean="0"/>
          </a:p>
          <a:p>
            <a:pPr marL="640080" lvl="1" indent="-237744" eaLnBrk="1" fontAlgn="auto" hangingPunct="1">
              <a:spcAft>
                <a:spcPts val="0"/>
              </a:spcAft>
              <a:buFont typeface="Verdana"/>
              <a:buChar char="◦"/>
              <a:defRPr/>
            </a:pPr>
            <a:r>
              <a:rPr lang="en-US" dirty="0" smtClean="0"/>
              <a:t>Crisis intervention</a:t>
            </a:r>
          </a:p>
          <a:p>
            <a:pPr marL="640080" lvl="1" indent="-237744" eaLnBrk="1" fontAlgn="auto" hangingPunct="1">
              <a:spcAft>
                <a:spcPts val="0"/>
              </a:spcAft>
              <a:buFont typeface="Verdana"/>
              <a:buChar char="◦"/>
              <a:defRPr/>
            </a:pPr>
            <a:r>
              <a:rPr lang="en-US" dirty="0" smtClean="0"/>
              <a:t>Accompaniment to hospitals for medical exams</a:t>
            </a:r>
          </a:p>
          <a:p>
            <a:pPr marL="640080" lvl="1" indent="-237744" eaLnBrk="1" fontAlgn="auto" hangingPunct="1">
              <a:spcAft>
                <a:spcPts val="0"/>
              </a:spcAft>
              <a:buFont typeface="Verdana"/>
              <a:buChar char="◦"/>
              <a:defRPr/>
            </a:pPr>
            <a:r>
              <a:rPr lang="en-US" dirty="0" smtClean="0"/>
              <a:t>Hotline counseling</a:t>
            </a:r>
          </a:p>
          <a:p>
            <a:pPr marL="640080" lvl="1" indent="-237744" eaLnBrk="1" fontAlgn="auto" hangingPunct="1">
              <a:spcAft>
                <a:spcPts val="0"/>
              </a:spcAft>
              <a:buFont typeface="Verdana"/>
              <a:buChar char="◦"/>
              <a:defRPr/>
            </a:pPr>
            <a:r>
              <a:rPr lang="en-US" dirty="0" smtClean="0"/>
              <a:t>Emergency food, clothing, transportation and shelter</a:t>
            </a:r>
          </a:p>
          <a:p>
            <a:pPr marL="640080" lvl="1" indent="-237744" eaLnBrk="1" fontAlgn="auto" hangingPunct="1">
              <a:spcAft>
                <a:spcPts val="0"/>
              </a:spcAft>
              <a:buFont typeface="Verdana"/>
              <a:buNone/>
              <a:defRPr/>
            </a:pPr>
            <a:endParaRPr lang="en-US" dirty="0" smtClean="0"/>
          </a:p>
          <a:p>
            <a:pPr marL="365760" indent="-283464" eaLnBrk="1" fontAlgn="auto" hangingPunct="1">
              <a:spcAft>
                <a:spcPts val="0"/>
              </a:spcAft>
              <a:buFont typeface="Wingdings 2"/>
              <a:buChar char=""/>
              <a:defRPr/>
            </a:pPr>
            <a:r>
              <a:rPr lang="en-US" dirty="0" smtClean="0"/>
              <a:t>Mental Health Assistance</a:t>
            </a:r>
          </a:p>
          <a:p>
            <a:pPr marL="640080" lvl="1" indent="-237744" eaLnBrk="1" fontAlgn="auto" hangingPunct="1">
              <a:spcAft>
                <a:spcPts val="0"/>
              </a:spcAft>
              <a:buFont typeface="Verdana"/>
              <a:buChar char="◦"/>
              <a:defRPr/>
            </a:pPr>
            <a:r>
              <a:rPr lang="en-US" dirty="0" smtClean="0"/>
              <a:t>Counseling, Group Treatment, Therapy</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72035">
                                            <p:txEl>
                                              <p:pRg st="0" end="0"/>
                                            </p:txEl>
                                          </p:spTgt>
                                        </p:tgtEl>
                                        <p:attrNameLst>
                                          <p:attrName>style.visibility</p:attrName>
                                        </p:attrNameLst>
                                      </p:cBhvr>
                                      <p:to>
                                        <p:strVal val="visible"/>
                                      </p:to>
                                    </p:set>
                                    <p:anim calcmode="lin" valueType="num">
                                      <p:cBhvr additive="base">
                                        <p:cTn id="7" dur="500" fill="hold"/>
                                        <p:tgtEl>
                                          <p:spTgt spid="17203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72035">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172035">
                                            <p:txEl>
                                              <p:pRg st="2" end="2"/>
                                            </p:txEl>
                                          </p:spTgt>
                                        </p:tgtEl>
                                        <p:attrNameLst>
                                          <p:attrName>style.visibility</p:attrName>
                                        </p:attrNameLst>
                                      </p:cBhvr>
                                      <p:to>
                                        <p:strVal val="visible"/>
                                      </p:to>
                                    </p:set>
                                    <p:anim calcmode="lin" valueType="num">
                                      <p:cBhvr additive="base">
                                        <p:cTn id="11" dur="500" fill="hold"/>
                                        <p:tgtEl>
                                          <p:spTgt spid="172035">
                                            <p:txEl>
                                              <p:pRg st="2" end="2"/>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172035">
                                            <p:txEl>
                                              <p:pRg st="2" end="2"/>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172035">
                                            <p:txEl>
                                              <p:pRg st="3" end="3"/>
                                            </p:txEl>
                                          </p:spTgt>
                                        </p:tgtEl>
                                        <p:attrNameLst>
                                          <p:attrName>style.visibility</p:attrName>
                                        </p:attrNameLst>
                                      </p:cBhvr>
                                      <p:to>
                                        <p:strVal val="visible"/>
                                      </p:to>
                                    </p:set>
                                    <p:anim calcmode="lin" valueType="num">
                                      <p:cBhvr additive="base">
                                        <p:cTn id="15" dur="500" fill="hold"/>
                                        <p:tgtEl>
                                          <p:spTgt spid="172035">
                                            <p:txEl>
                                              <p:pRg st="3" end="3"/>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172035">
                                            <p:txEl>
                                              <p:pRg st="3" end="3"/>
                                            </p:txEl>
                                          </p:spTgt>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172035">
                                            <p:txEl>
                                              <p:pRg st="4" end="4"/>
                                            </p:txEl>
                                          </p:spTgt>
                                        </p:tgtEl>
                                        <p:attrNameLst>
                                          <p:attrName>style.visibility</p:attrName>
                                        </p:attrNameLst>
                                      </p:cBhvr>
                                      <p:to>
                                        <p:strVal val="visible"/>
                                      </p:to>
                                    </p:set>
                                    <p:anim calcmode="lin" valueType="num">
                                      <p:cBhvr additive="base">
                                        <p:cTn id="19" dur="500" fill="hold"/>
                                        <p:tgtEl>
                                          <p:spTgt spid="172035">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72035">
                                            <p:txEl>
                                              <p:pRg st="4" end="4"/>
                                            </p:txEl>
                                          </p:spTgt>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172035">
                                            <p:txEl>
                                              <p:pRg st="5" end="5"/>
                                            </p:txEl>
                                          </p:spTgt>
                                        </p:tgtEl>
                                        <p:attrNameLst>
                                          <p:attrName>style.visibility</p:attrName>
                                        </p:attrNameLst>
                                      </p:cBhvr>
                                      <p:to>
                                        <p:strVal val="visible"/>
                                      </p:to>
                                    </p:set>
                                    <p:anim calcmode="lin" valueType="num">
                                      <p:cBhvr additive="base">
                                        <p:cTn id="23" dur="500" fill="hold"/>
                                        <p:tgtEl>
                                          <p:spTgt spid="172035">
                                            <p:txEl>
                                              <p:pRg st="5" end="5"/>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17203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172035">
                                            <p:txEl>
                                              <p:pRg st="7" end="7"/>
                                            </p:txEl>
                                          </p:spTgt>
                                        </p:tgtEl>
                                        <p:attrNameLst>
                                          <p:attrName>style.visibility</p:attrName>
                                        </p:attrNameLst>
                                      </p:cBhvr>
                                      <p:to>
                                        <p:strVal val="visible"/>
                                      </p:to>
                                    </p:set>
                                    <p:anim calcmode="lin" valueType="num">
                                      <p:cBhvr additive="base">
                                        <p:cTn id="29" dur="500" fill="hold"/>
                                        <p:tgtEl>
                                          <p:spTgt spid="172035">
                                            <p:txEl>
                                              <p:pRg st="7" end="7"/>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172035">
                                            <p:txEl>
                                              <p:pRg st="7" end="7"/>
                                            </p:txEl>
                                          </p:spTgt>
                                        </p:tgtEl>
                                        <p:attrNameLst>
                                          <p:attrName>ppt_y</p:attrName>
                                        </p:attrNameLst>
                                      </p:cBhvr>
                                      <p:tavLst>
                                        <p:tav tm="0">
                                          <p:val>
                                            <p:strVal val="#ppt_y"/>
                                          </p:val>
                                        </p:tav>
                                        <p:tav tm="100000">
                                          <p:val>
                                            <p:strVal val="#ppt_y"/>
                                          </p:val>
                                        </p:tav>
                                      </p:tavLst>
                                    </p:anim>
                                  </p:childTnLst>
                                </p:cTn>
                              </p:par>
                              <p:par>
                                <p:cTn id="31" presetID="2" presetClass="entr" presetSubtype="8" fill="hold" grpId="0" nodeType="withEffect">
                                  <p:stCondLst>
                                    <p:cond delay="0"/>
                                  </p:stCondLst>
                                  <p:childTnLst>
                                    <p:set>
                                      <p:cBhvr>
                                        <p:cTn id="32" dur="1" fill="hold">
                                          <p:stCondLst>
                                            <p:cond delay="0"/>
                                          </p:stCondLst>
                                        </p:cTn>
                                        <p:tgtEl>
                                          <p:spTgt spid="172035">
                                            <p:txEl>
                                              <p:pRg st="8" end="8"/>
                                            </p:txEl>
                                          </p:spTgt>
                                        </p:tgtEl>
                                        <p:attrNameLst>
                                          <p:attrName>style.visibility</p:attrName>
                                        </p:attrNameLst>
                                      </p:cBhvr>
                                      <p:to>
                                        <p:strVal val="visible"/>
                                      </p:to>
                                    </p:set>
                                    <p:anim calcmode="lin" valueType="num">
                                      <p:cBhvr additive="base">
                                        <p:cTn id="33" dur="500" fill="hold"/>
                                        <p:tgtEl>
                                          <p:spTgt spid="172035">
                                            <p:txEl>
                                              <p:pRg st="8" end="8"/>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172035">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2035" grpId="0" build="p"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4209" name="Rectangle 2"/>
          <p:cNvSpPr>
            <a:spLocks noGrp="1"/>
          </p:cNvSpPr>
          <p:nvPr>
            <p:ph type="title"/>
          </p:nvPr>
        </p:nvSpPr>
        <p:spPr bwMode="auto">
          <a:xfrm>
            <a:off x="1295400" y="0"/>
            <a:ext cx="6081713" cy="928688"/>
          </a:xfrm>
        </p:spPr>
        <p:txBody>
          <a:bodyPr vert="horz" wrap="square" lIns="91440" tIns="45720" rIns="91440" bIns="45720" numCol="1" anchorCtr="0" compatLnSpc="1">
            <a:prstTxWarp prst="textNoShape">
              <a:avLst/>
            </a:prstTxWarp>
          </a:bodyPr>
          <a:lstStyle/>
          <a:p>
            <a:pPr eaLnBrk="1" hangingPunct="1"/>
            <a:r>
              <a:rPr lang="en-US" smtClean="0">
                <a:solidFill>
                  <a:srgbClr val="93540A"/>
                </a:solidFill>
                <a:effectLst/>
              </a:rPr>
              <a:t>Allowable Costs</a:t>
            </a:r>
          </a:p>
        </p:txBody>
      </p:sp>
      <p:sp>
        <p:nvSpPr>
          <p:cNvPr id="174083" name="Rectangle 3"/>
          <p:cNvSpPr>
            <a:spLocks noGrp="1"/>
          </p:cNvSpPr>
          <p:nvPr>
            <p:ph idx="1"/>
          </p:nvPr>
        </p:nvSpPr>
        <p:spPr>
          <a:xfrm>
            <a:off x="1752600" y="1143000"/>
            <a:ext cx="7162800" cy="5257800"/>
          </a:xfrm>
        </p:spPr>
        <p:txBody>
          <a:bodyPr>
            <a:normAutofit fontScale="92500" lnSpcReduction="20000"/>
          </a:bodyPr>
          <a:lstStyle/>
          <a:p>
            <a:pPr marL="60325" indent="22225" eaLnBrk="1" fontAlgn="auto" hangingPunct="1">
              <a:spcAft>
                <a:spcPts val="0"/>
              </a:spcAft>
              <a:buFont typeface="Wingdings 2"/>
              <a:buNone/>
              <a:defRPr/>
            </a:pPr>
            <a:r>
              <a:rPr lang="en-US" dirty="0" smtClean="0"/>
              <a:t>Assistance with Participation in Criminal Justice Proceedings</a:t>
            </a:r>
          </a:p>
          <a:p>
            <a:pPr marL="365760" indent="-283464" eaLnBrk="1" fontAlgn="auto" hangingPunct="1">
              <a:spcAft>
                <a:spcPts val="0"/>
              </a:spcAft>
              <a:buFont typeface="Wingdings 2"/>
              <a:buNone/>
              <a:defRPr/>
            </a:pPr>
            <a:endParaRPr lang="en-US" sz="900" dirty="0" smtClean="0"/>
          </a:p>
          <a:p>
            <a:pPr marL="640080" lvl="1" indent="-237744" eaLnBrk="1" fontAlgn="auto" hangingPunct="1">
              <a:spcAft>
                <a:spcPts val="1200"/>
              </a:spcAft>
              <a:buFont typeface="Verdana"/>
              <a:buChar char="◦"/>
              <a:defRPr/>
            </a:pPr>
            <a:r>
              <a:rPr lang="en-US" dirty="0" smtClean="0"/>
              <a:t>Advocacy on behalf of crime victims</a:t>
            </a:r>
          </a:p>
          <a:p>
            <a:pPr marL="640080" lvl="1" indent="-237744" eaLnBrk="1" fontAlgn="auto" hangingPunct="1">
              <a:spcAft>
                <a:spcPts val="1200"/>
              </a:spcAft>
              <a:buFont typeface="Verdana"/>
              <a:buChar char="◦"/>
              <a:defRPr/>
            </a:pPr>
            <a:r>
              <a:rPr lang="en-US" dirty="0" smtClean="0"/>
              <a:t>Accompaniment to criminal justice offices and court</a:t>
            </a:r>
          </a:p>
          <a:p>
            <a:pPr marL="640080" lvl="1" indent="-237744" eaLnBrk="1" fontAlgn="auto" hangingPunct="1">
              <a:spcAft>
                <a:spcPts val="1200"/>
              </a:spcAft>
              <a:buFont typeface="Verdana"/>
              <a:buChar char="◦"/>
              <a:defRPr/>
            </a:pPr>
            <a:r>
              <a:rPr lang="en-US" dirty="0" smtClean="0"/>
              <a:t>Transportation to court</a:t>
            </a:r>
          </a:p>
          <a:p>
            <a:pPr marL="640080" lvl="1" indent="-237744" eaLnBrk="1" fontAlgn="auto" hangingPunct="1">
              <a:spcAft>
                <a:spcPts val="1200"/>
              </a:spcAft>
              <a:buFont typeface="Verdana"/>
              <a:buChar char="◦"/>
              <a:defRPr/>
            </a:pPr>
            <a:r>
              <a:rPr lang="en-US" dirty="0" smtClean="0"/>
              <a:t>Child care or respite care to enable a victim to attend court</a:t>
            </a:r>
          </a:p>
          <a:p>
            <a:pPr marL="640080" lvl="1" indent="-237744" eaLnBrk="1" fontAlgn="auto" hangingPunct="1">
              <a:spcAft>
                <a:spcPts val="1200"/>
              </a:spcAft>
              <a:buFont typeface="Verdana"/>
              <a:buChar char="◦"/>
              <a:defRPr/>
            </a:pPr>
            <a:r>
              <a:rPr lang="en-US" dirty="0" smtClean="0"/>
              <a:t>Notification regarding trial dates, case disposition, parole consideration</a:t>
            </a:r>
          </a:p>
          <a:p>
            <a:pPr marL="640080" lvl="1" indent="-237744" eaLnBrk="1" fontAlgn="auto" hangingPunct="1">
              <a:spcAft>
                <a:spcPts val="1200"/>
              </a:spcAft>
              <a:buFont typeface="Verdana"/>
              <a:buChar char="◦"/>
              <a:defRPr/>
            </a:pPr>
            <a:r>
              <a:rPr lang="en-US" dirty="0" smtClean="0"/>
              <a:t>Assistance with victim impact statements</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74083">
                                            <p:txEl>
                                              <p:pRg st="0" end="0"/>
                                            </p:txEl>
                                          </p:spTgt>
                                        </p:tgtEl>
                                        <p:attrNameLst>
                                          <p:attrName>style.visibility</p:attrName>
                                        </p:attrNameLst>
                                      </p:cBhvr>
                                      <p:to>
                                        <p:strVal val="visible"/>
                                      </p:to>
                                    </p:set>
                                    <p:anim calcmode="lin" valueType="num">
                                      <p:cBhvr additive="base">
                                        <p:cTn id="7" dur="500" fill="hold"/>
                                        <p:tgtEl>
                                          <p:spTgt spid="17408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74083">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174083">
                                            <p:txEl>
                                              <p:pRg st="2" end="2"/>
                                            </p:txEl>
                                          </p:spTgt>
                                        </p:tgtEl>
                                        <p:attrNameLst>
                                          <p:attrName>style.visibility</p:attrName>
                                        </p:attrNameLst>
                                      </p:cBhvr>
                                      <p:to>
                                        <p:strVal val="visible"/>
                                      </p:to>
                                    </p:set>
                                    <p:anim calcmode="lin" valueType="num">
                                      <p:cBhvr additive="base">
                                        <p:cTn id="11" dur="500" fill="hold"/>
                                        <p:tgtEl>
                                          <p:spTgt spid="174083">
                                            <p:txEl>
                                              <p:pRg st="2" end="2"/>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174083">
                                            <p:txEl>
                                              <p:pRg st="2" end="2"/>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174083">
                                            <p:txEl>
                                              <p:pRg st="3" end="3"/>
                                            </p:txEl>
                                          </p:spTgt>
                                        </p:tgtEl>
                                        <p:attrNameLst>
                                          <p:attrName>style.visibility</p:attrName>
                                        </p:attrNameLst>
                                      </p:cBhvr>
                                      <p:to>
                                        <p:strVal val="visible"/>
                                      </p:to>
                                    </p:set>
                                    <p:anim calcmode="lin" valueType="num">
                                      <p:cBhvr additive="base">
                                        <p:cTn id="15" dur="500" fill="hold"/>
                                        <p:tgtEl>
                                          <p:spTgt spid="174083">
                                            <p:txEl>
                                              <p:pRg st="3" end="3"/>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174083">
                                            <p:txEl>
                                              <p:pRg st="3" end="3"/>
                                            </p:txEl>
                                          </p:spTgt>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174083">
                                            <p:txEl>
                                              <p:pRg st="4" end="4"/>
                                            </p:txEl>
                                          </p:spTgt>
                                        </p:tgtEl>
                                        <p:attrNameLst>
                                          <p:attrName>style.visibility</p:attrName>
                                        </p:attrNameLst>
                                      </p:cBhvr>
                                      <p:to>
                                        <p:strVal val="visible"/>
                                      </p:to>
                                    </p:set>
                                    <p:anim calcmode="lin" valueType="num">
                                      <p:cBhvr additive="base">
                                        <p:cTn id="19" dur="500" fill="hold"/>
                                        <p:tgtEl>
                                          <p:spTgt spid="174083">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74083">
                                            <p:txEl>
                                              <p:pRg st="4" end="4"/>
                                            </p:txEl>
                                          </p:spTgt>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174083">
                                            <p:txEl>
                                              <p:pRg st="5" end="5"/>
                                            </p:txEl>
                                          </p:spTgt>
                                        </p:tgtEl>
                                        <p:attrNameLst>
                                          <p:attrName>style.visibility</p:attrName>
                                        </p:attrNameLst>
                                      </p:cBhvr>
                                      <p:to>
                                        <p:strVal val="visible"/>
                                      </p:to>
                                    </p:set>
                                    <p:anim calcmode="lin" valueType="num">
                                      <p:cBhvr additive="base">
                                        <p:cTn id="23" dur="500" fill="hold"/>
                                        <p:tgtEl>
                                          <p:spTgt spid="174083">
                                            <p:txEl>
                                              <p:pRg st="5" end="5"/>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174083">
                                            <p:txEl>
                                              <p:pRg st="5" end="5"/>
                                            </p:txEl>
                                          </p:spTgt>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174083">
                                            <p:txEl>
                                              <p:pRg st="6" end="6"/>
                                            </p:txEl>
                                          </p:spTgt>
                                        </p:tgtEl>
                                        <p:attrNameLst>
                                          <p:attrName>style.visibility</p:attrName>
                                        </p:attrNameLst>
                                      </p:cBhvr>
                                      <p:to>
                                        <p:strVal val="visible"/>
                                      </p:to>
                                    </p:set>
                                    <p:anim calcmode="lin" valueType="num">
                                      <p:cBhvr additive="base">
                                        <p:cTn id="27" dur="500" fill="hold"/>
                                        <p:tgtEl>
                                          <p:spTgt spid="174083">
                                            <p:txEl>
                                              <p:pRg st="6" end="6"/>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174083">
                                            <p:txEl>
                                              <p:pRg st="6" end="6"/>
                                            </p:txEl>
                                          </p:spTgt>
                                        </p:tgtEl>
                                        <p:attrNameLst>
                                          <p:attrName>ppt_y</p:attrName>
                                        </p:attrNameLst>
                                      </p:cBhvr>
                                      <p:tavLst>
                                        <p:tav tm="0">
                                          <p:val>
                                            <p:strVal val="#ppt_y"/>
                                          </p:val>
                                        </p:tav>
                                        <p:tav tm="100000">
                                          <p:val>
                                            <p:strVal val="#ppt_y"/>
                                          </p:val>
                                        </p:tav>
                                      </p:tavLst>
                                    </p:anim>
                                  </p:childTnLst>
                                </p:cTn>
                              </p:par>
                              <p:par>
                                <p:cTn id="29" presetID="2" presetClass="entr" presetSubtype="8" fill="hold" grpId="0" nodeType="withEffect">
                                  <p:stCondLst>
                                    <p:cond delay="0"/>
                                  </p:stCondLst>
                                  <p:childTnLst>
                                    <p:set>
                                      <p:cBhvr>
                                        <p:cTn id="30" dur="1" fill="hold">
                                          <p:stCondLst>
                                            <p:cond delay="0"/>
                                          </p:stCondLst>
                                        </p:cTn>
                                        <p:tgtEl>
                                          <p:spTgt spid="174083">
                                            <p:txEl>
                                              <p:pRg st="7" end="7"/>
                                            </p:txEl>
                                          </p:spTgt>
                                        </p:tgtEl>
                                        <p:attrNameLst>
                                          <p:attrName>style.visibility</p:attrName>
                                        </p:attrNameLst>
                                      </p:cBhvr>
                                      <p:to>
                                        <p:strVal val="visible"/>
                                      </p:to>
                                    </p:set>
                                    <p:anim calcmode="lin" valueType="num">
                                      <p:cBhvr additive="base">
                                        <p:cTn id="31" dur="500" fill="hold"/>
                                        <p:tgtEl>
                                          <p:spTgt spid="174083">
                                            <p:txEl>
                                              <p:pRg st="7" end="7"/>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74083">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083" grpId="0" build="p"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6257" name="Rectangle 2"/>
          <p:cNvSpPr>
            <a:spLocks noGrp="1"/>
          </p:cNvSpPr>
          <p:nvPr>
            <p:ph type="title"/>
          </p:nvPr>
        </p:nvSpPr>
        <p:spPr bwMode="auto">
          <a:xfrm>
            <a:off x="1600200" y="0"/>
            <a:ext cx="6300788" cy="1143000"/>
          </a:xfrm>
        </p:spPr>
        <p:txBody>
          <a:bodyPr vert="horz" wrap="square" lIns="91440" tIns="45720" rIns="91440" bIns="45720" numCol="1" anchorCtr="0" compatLnSpc="1">
            <a:prstTxWarp prst="textNoShape">
              <a:avLst/>
            </a:prstTxWarp>
          </a:bodyPr>
          <a:lstStyle/>
          <a:p>
            <a:pPr eaLnBrk="1" hangingPunct="1"/>
            <a:r>
              <a:rPr lang="en-US" smtClean="0">
                <a:solidFill>
                  <a:srgbClr val="93540A"/>
                </a:solidFill>
                <a:effectLst/>
              </a:rPr>
              <a:t>Allowable Costs</a:t>
            </a:r>
          </a:p>
        </p:txBody>
      </p:sp>
      <p:sp>
        <p:nvSpPr>
          <p:cNvPr id="176131" name="Rectangle 3"/>
          <p:cNvSpPr>
            <a:spLocks noGrp="1"/>
          </p:cNvSpPr>
          <p:nvPr>
            <p:ph idx="1"/>
          </p:nvPr>
        </p:nvSpPr>
        <p:spPr>
          <a:xfrm>
            <a:off x="1905000" y="1219200"/>
            <a:ext cx="7010400" cy="5638800"/>
          </a:xfrm>
        </p:spPr>
        <p:txBody>
          <a:bodyPr>
            <a:normAutofit fontScale="92500" lnSpcReduction="10000"/>
          </a:bodyPr>
          <a:lstStyle/>
          <a:p>
            <a:pPr marL="365760" indent="-283464" eaLnBrk="1" fontAlgn="auto" hangingPunct="1">
              <a:spcAft>
                <a:spcPts val="0"/>
              </a:spcAft>
              <a:buFont typeface="Wingdings 2"/>
              <a:buChar char=""/>
              <a:defRPr/>
            </a:pPr>
            <a:r>
              <a:rPr lang="en-US" dirty="0" smtClean="0"/>
              <a:t>Costs Necessary to Provide Direct Services:</a:t>
            </a:r>
          </a:p>
          <a:p>
            <a:pPr marL="640080" lvl="1" indent="-237744" eaLnBrk="1" fontAlgn="auto" hangingPunct="1">
              <a:spcAft>
                <a:spcPts val="0"/>
              </a:spcAft>
              <a:buFont typeface="Verdana"/>
              <a:buChar char="◦"/>
              <a:defRPr/>
            </a:pPr>
            <a:r>
              <a:rPr lang="en-US" dirty="0" smtClean="0"/>
              <a:t>Pro-rated costs of rent and utilities</a:t>
            </a:r>
          </a:p>
          <a:p>
            <a:pPr marL="640080" lvl="1" indent="-237744" eaLnBrk="1" fontAlgn="auto" hangingPunct="1">
              <a:spcAft>
                <a:spcPts val="0"/>
              </a:spcAft>
              <a:buFont typeface="Verdana"/>
              <a:buChar char="◦"/>
              <a:defRPr/>
            </a:pPr>
            <a:r>
              <a:rPr lang="en-US" dirty="0" smtClean="0"/>
              <a:t>Transportation costs for victims to receive services</a:t>
            </a:r>
          </a:p>
          <a:p>
            <a:pPr marL="640080" lvl="1" indent="-237744" eaLnBrk="1" fontAlgn="auto" hangingPunct="1">
              <a:spcAft>
                <a:spcPts val="0"/>
              </a:spcAft>
              <a:buFont typeface="Verdana"/>
              <a:buNone/>
              <a:defRPr/>
            </a:pPr>
            <a:endParaRPr lang="en-US" dirty="0" smtClean="0"/>
          </a:p>
          <a:p>
            <a:pPr marL="365760" indent="-283464" eaLnBrk="1" fontAlgn="auto" hangingPunct="1">
              <a:spcAft>
                <a:spcPts val="0"/>
              </a:spcAft>
              <a:buFont typeface="Wingdings 2"/>
              <a:buChar char=""/>
              <a:defRPr/>
            </a:pPr>
            <a:r>
              <a:rPr lang="en-US" dirty="0" smtClean="0"/>
              <a:t>Special Services</a:t>
            </a:r>
          </a:p>
          <a:p>
            <a:pPr marL="640080" lvl="1" indent="-237744" eaLnBrk="1" fontAlgn="auto" hangingPunct="1">
              <a:spcAft>
                <a:spcPts val="0"/>
              </a:spcAft>
              <a:buFont typeface="Verdana"/>
              <a:buChar char="◦"/>
              <a:defRPr/>
            </a:pPr>
            <a:r>
              <a:rPr lang="en-US" dirty="0" smtClean="0"/>
              <a:t>Filing for victims compensation</a:t>
            </a:r>
          </a:p>
          <a:p>
            <a:pPr marL="640080" lvl="1" indent="-237744" eaLnBrk="1" fontAlgn="auto" hangingPunct="1">
              <a:spcAft>
                <a:spcPts val="0"/>
              </a:spcAft>
              <a:buFont typeface="Verdana"/>
              <a:buChar char="◦"/>
              <a:defRPr/>
            </a:pPr>
            <a:r>
              <a:rPr lang="en-US" dirty="0" smtClean="0"/>
              <a:t>Filing for TANF, Medicaid, and TPOs </a:t>
            </a:r>
          </a:p>
          <a:p>
            <a:pPr marL="640080" lvl="1" indent="-237744" eaLnBrk="1" fontAlgn="auto" hangingPunct="1">
              <a:spcAft>
                <a:spcPts val="0"/>
              </a:spcAft>
              <a:buFont typeface="Verdana"/>
              <a:buNone/>
              <a:defRPr/>
            </a:pPr>
            <a:endParaRPr lang="en-US" dirty="0" smtClean="0"/>
          </a:p>
          <a:p>
            <a:pPr marL="365760" indent="-283464" eaLnBrk="1" fontAlgn="auto" hangingPunct="1">
              <a:spcAft>
                <a:spcPts val="0"/>
              </a:spcAft>
              <a:buFont typeface="Wingdings 2"/>
              <a:buChar char=""/>
              <a:defRPr/>
            </a:pPr>
            <a:r>
              <a:rPr lang="en-US" dirty="0" smtClean="0"/>
              <a:t>Personnel Costs</a:t>
            </a:r>
          </a:p>
          <a:p>
            <a:pPr marL="640080" lvl="1" indent="-237744" eaLnBrk="1" fontAlgn="auto" hangingPunct="1">
              <a:spcAft>
                <a:spcPts val="0"/>
              </a:spcAft>
              <a:buFont typeface="Verdana"/>
              <a:buChar char="◦"/>
              <a:defRPr/>
            </a:pPr>
            <a:r>
              <a:rPr lang="en-US" dirty="0" smtClean="0"/>
              <a:t>Salaries and Benefits </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76131">
                                            <p:txEl>
                                              <p:pRg st="0" end="0"/>
                                            </p:txEl>
                                          </p:spTgt>
                                        </p:tgtEl>
                                        <p:attrNameLst>
                                          <p:attrName>style.visibility</p:attrName>
                                        </p:attrNameLst>
                                      </p:cBhvr>
                                      <p:to>
                                        <p:strVal val="visible"/>
                                      </p:to>
                                    </p:set>
                                    <p:anim calcmode="lin" valueType="num">
                                      <p:cBhvr additive="base">
                                        <p:cTn id="7" dur="500" fill="hold"/>
                                        <p:tgtEl>
                                          <p:spTgt spid="17613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76131">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176131">
                                            <p:txEl>
                                              <p:pRg st="1" end="1"/>
                                            </p:txEl>
                                          </p:spTgt>
                                        </p:tgtEl>
                                        <p:attrNameLst>
                                          <p:attrName>style.visibility</p:attrName>
                                        </p:attrNameLst>
                                      </p:cBhvr>
                                      <p:to>
                                        <p:strVal val="visible"/>
                                      </p:to>
                                    </p:set>
                                    <p:anim calcmode="lin" valueType="num">
                                      <p:cBhvr additive="base">
                                        <p:cTn id="11" dur="500" fill="hold"/>
                                        <p:tgtEl>
                                          <p:spTgt spid="176131">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176131">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176131">
                                            <p:txEl>
                                              <p:pRg st="2" end="2"/>
                                            </p:txEl>
                                          </p:spTgt>
                                        </p:tgtEl>
                                        <p:attrNameLst>
                                          <p:attrName>style.visibility</p:attrName>
                                        </p:attrNameLst>
                                      </p:cBhvr>
                                      <p:to>
                                        <p:strVal val="visible"/>
                                      </p:to>
                                    </p:set>
                                    <p:anim calcmode="lin" valueType="num">
                                      <p:cBhvr additive="base">
                                        <p:cTn id="15" dur="500" fill="hold"/>
                                        <p:tgtEl>
                                          <p:spTgt spid="176131">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17613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grpId="0" nodeType="clickEffect">
                                  <p:stCondLst>
                                    <p:cond delay="0"/>
                                  </p:stCondLst>
                                  <p:childTnLst>
                                    <p:set>
                                      <p:cBhvr>
                                        <p:cTn id="20" dur="1" fill="hold">
                                          <p:stCondLst>
                                            <p:cond delay="0"/>
                                          </p:stCondLst>
                                        </p:cTn>
                                        <p:tgtEl>
                                          <p:spTgt spid="176131">
                                            <p:txEl>
                                              <p:pRg st="4" end="4"/>
                                            </p:txEl>
                                          </p:spTgt>
                                        </p:tgtEl>
                                        <p:attrNameLst>
                                          <p:attrName>style.visibility</p:attrName>
                                        </p:attrNameLst>
                                      </p:cBhvr>
                                      <p:to>
                                        <p:strVal val="visible"/>
                                      </p:to>
                                    </p:set>
                                    <p:anim calcmode="lin" valueType="num">
                                      <p:cBhvr additive="base">
                                        <p:cTn id="21" dur="500" fill="hold"/>
                                        <p:tgtEl>
                                          <p:spTgt spid="176131">
                                            <p:txEl>
                                              <p:pRg st="4" end="4"/>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176131">
                                            <p:txEl>
                                              <p:pRg st="4" end="4"/>
                                            </p:txEl>
                                          </p:spTgt>
                                        </p:tgtEl>
                                        <p:attrNameLst>
                                          <p:attrName>ppt_y</p:attrName>
                                        </p:attrNameLst>
                                      </p:cBhvr>
                                      <p:tavLst>
                                        <p:tav tm="0">
                                          <p:val>
                                            <p:strVal val="#ppt_y"/>
                                          </p:val>
                                        </p:tav>
                                        <p:tav tm="100000">
                                          <p:val>
                                            <p:strVal val="#ppt_y"/>
                                          </p:val>
                                        </p:tav>
                                      </p:tavLst>
                                    </p:anim>
                                  </p:childTnLst>
                                </p:cTn>
                              </p:par>
                              <p:par>
                                <p:cTn id="23" presetID="2" presetClass="entr" presetSubtype="8" fill="hold" grpId="0" nodeType="withEffect">
                                  <p:stCondLst>
                                    <p:cond delay="0"/>
                                  </p:stCondLst>
                                  <p:childTnLst>
                                    <p:set>
                                      <p:cBhvr>
                                        <p:cTn id="24" dur="1" fill="hold">
                                          <p:stCondLst>
                                            <p:cond delay="0"/>
                                          </p:stCondLst>
                                        </p:cTn>
                                        <p:tgtEl>
                                          <p:spTgt spid="176131">
                                            <p:txEl>
                                              <p:pRg st="5" end="5"/>
                                            </p:txEl>
                                          </p:spTgt>
                                        </p:tgtEl>
                                        <p:attrNameLst>
                                          <p:attrName>style.visibility</p:attrName>
                                        </p:attrNameLst>
                                      </p:cBhvr>
                                      <p:to>
                                        <p:strVal val="visible"/>
                                      </p:to>
                                    </p:set>
                                    <p:anim calcmode="lin" valueType="num">
                                      <p:cBhvr additive="base">
                                        <p:cTn id="25" dur="500" fill="hold"/>
                                        <p:tgtEl>
                                          <p:spTgt spid="176131">
                                            <p:txEl>
                                              <p:pRg st="5" end="5"/>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76131">
                                            <p:txEl>
                                              <p:pRg st="5" end="5"/>
                                            </p:txEl>
                                          </p:spTgt>
                                        </p:tgtEl>
                                        <p:attrNameLst>
                                          <p:attrName>ppt_y</p:attrName>
                                        </p:attrNameLst>
                                      </p:cBhvr>
                                      <p:tavLst>
                                        <p:tav tm="0">
                                          <p:val>
                                            <p:strVal val="#ppt_y"/>
                                          </p:val>
                                        </p:tav>
                                        <p:tav tm="100000">
                                          <p:val>
                                            <p:strVal val="#ppt_y"/>
                                          </p:val>
                                        </p:tav>
                                      </p:tavLst>
                                    </p:anim>
                                  </p:childTnLst>
                                </p:cTn>
                              </p:par>
                              <p:par>
                                <p:cTn id="27" presetID="2" presetClass="entr" presetSubtype="8" fill="hold" grpId="0" nodeType="withEffect">
                                  <p:stCondLst>
                                    <p:cond delay="0"/>
                                  </p:stCondLst>
                                  <p:childTnLst>
                                    <p:set>
                                      <p:cBhvr>
                                        <p:cTn id="28" dur="1" fill="hold">
                                          <p:stCondLst>
                                            <p:cond delay="0"/>
                                          </p:stCondLst>
                                        </p:cTn>
                                        <p:tgtEl>
                                          <p:spTgt spid="176131">
                                            <p:txEl>
                                              <p:pRg st="6" end="6"/>
                                            </p:txEl>
                                          </p:spTgt>
                                        </p:tgtEl>
                                        <p:attrNameLst>
                                          <p:attrName>style.visibility</p:attrName>
                                        </p:attrNameLst>
                                      </p:cBhvr>
                                      <p:to>
                                        <p:strVal val="visible"/>
                                      </p:to>
                                    </p:set>
                                    <p:anim calcmode="lin" valueType="num">
                                      <p:cBhvr additive="base">
                                        <p:cTn id="29" dur="500" fill="hold"/>
                                        <p:tgtEl>
                                          <p:spTgt spid="176131">
                                            <p:txEl>
                                              <p:pRg st="6" end="6"/>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176131">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176131">
                                            <p:txEl>
                                              <p:pRg st="8" end="8"/>
                                            </p:txEl>
                                          </p:spTgt>
                                        </p:tgtEl>
                                        <p:attrNameLst>
                                          <p:attrName>style.visibility</p:attrName>
                                        </p:attrNameLst>
                                      </p:cBhvr>
                                      <p:to>
                                        <p:strVal val="visible"/>
                                      </p:to>
                                    </p:set>
                                    <p:anim calcmode="lin" valueType="num">
                                      <p:cBhvr additive="base">
                                        <p:cTn id="35" dur="500" fill="hold"/>
                                        <p:tgtEl>
                                          <p:spTgt spid="176131">
                                            <p:txEl>
                                              <p:pRg st="8" end="8"/>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176131">
                                            <p:txEl>
                                              <p:pRg st="8" end="8"/>
                                            </p:txEl>
                                          </p:spTgt>
                                        </p:tgtEl>
                                        <p:attrNameLst>
                                          <p:attrName>ppt_y</p:attrName>
                                        </p:attrNameLst>
                                      </p:cBhvr>
                                      <p:tavLst>
                                        <p:tav tm="0">
                                          <p:val>
                                            <p:strVal val="#ppt_y"/>
                                          </p:val>
                                        </p:tav>
                                        <p:tav tm="100000">
                                          <p:val>
                                            <p:strVal val="#ppt_y"/>
                                          </p:val>
                                        </p:tav>
                                      </p:tavLst>
                                    </p:anim>
                                  </p:childTnLst>
                                </p:cTn>
                              </p:par>
                              <p:par>
                                <p:cTn id="37" presetID="2" presetClass="entr" presetSubtype="8" fill="hold" grpId="0" nodeType="withEffect">
                                  <p:stCondLst>
                                    <p:cond delay="0"/>
                                  </p:stCondLst>
                                  <p:childTnLst>
                                    <p:set>
                                      <p:cBhvr>
                                        <p:cTn id="38" dur="1" fill="hold">
                                          <p:stCondLst>
                                            <p:cond delay="0"/>
                                          </p:stCondLst>
                                        </p:cTn>
                                        <p:tgtEl>
                                          <p:spTgt spid="176131">
                                            <p:txEl>
                                              <p:pRg st="9" end="9"/>
                                            </p:txEl>
                                          </p:spTgt>
                                        </p:tgtEl>
                                        <p:attrNameLst>
                                          <p:attrName>style.visibility</p:attrName>
                                        </p:attrNameLst>
                                      </p:cBhvr>
                                      <p:to>
                                        <p:strVal val="visible"/>
                                      </p:to>
                                    </p:set>
                                    <p:anim calcmode="lin" valueType="num">
                                      <p:cBhvr additive="base">
                                        <p:cTn id="39" dur="500" fill="hold"/>
                                        <p:tgtEl>
                                          <p:spTgt spid="176131">
                                            <p:txEl>
                                              <p:pRg st="9" end="9"/>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176131">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6131" grpId="0" build="p"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305" name="Rectangle 2"/>
          <p:cNvSpPr>
            <a:spLocks noGrp="1"/>
          </p:cNvSpPr>
          <p:nvPr>
            <p:ph type="title"/>
          </p:nvPr>
        </p:nvSpPr>
        <p:spPr bwMode="auto">
          <a:xfrm>
            <a:off x="1676400" y="0"/>
            <a:ext cx="6858000" cy="1143000"/>
          </a:xfrm>
        </p:spPr>
        <p:txBody>
          <a:bodyPr vert="horz" wrap="square" lIns="91440" tIns="45720" rIns="91440" bIns="45720" numCol="1" anchorCtr="0" compatLnSpc="1">
            <a:prstTxWarp prst="textNoShape">
              <a:avLst/>
            </a:prstTxWarp>
          </a:bodyPr>
          <a:lstStyle/>
          <a:p>
            <a:pPr eaLnBrk="1" hangingPunct="1"/>
            <a:r>
              <a:rPr lang="en-US" smtClean="0">
                <a:solidFill>
                  <a:srgbClr val="93540A"/>
                </a:solidFill>
                <a:effectLst/>
              </a:rPr>
              <a:t>Other Allowable Costs</a:t>
            </a:r>
          </a:p>
        </p:txBody>
      </p:sp>
      <p:sp>
        <p:nvSpPr>
          <p:cNvPr id="178179" name="Rectangle 3"/>
          <p:cNvSpPr>
            <a:spLocks noGrp="1"/>
          </p:cNvSpPr>
          <p:nvPr>
            <p:ph idx="1"/>
          </p:nvPr>
        </p:nvSpPr>
        <p:spPr>
          <a:xfrm>
            <a:off x="2133600" y="1447800"/>
            <a:ext cx="6096000" cy="3886200"/>
          </a:xfrm>
        </p:spPr>
        <p:txBody>
          <a:bodyPr/>
          <a:lstStyle/>
          <a:p>
            <a:pPr eaLnBrk="1" hangingPunct="1">
              <a:spcAft>
                <a:spcPts val="1200"/>
              </a:spcAft>
            </a:pPr>
            <a:r>
              <a:rPr lang="en-US" smtClean="0"/>
              <a:t>Direct Service Training for Staff</a:t>
            </a:r>
          </a:p>
          <a:p>
            <a:pPr eaLnBrk="1" hangingPunct="1">
              <a:spcAft>
                <a:spcPts val="1200"/>
              </a:spcAft>
            </a:pPr>
            <a:r>
              <a:rPr lang="en-US" smtClean="0"/>
              <a:t>Training and Materials</a:t>
            </a:r>
          </a:p>
          <a:p>
            <a:pPr eaLnBrk="1" hangingPunct="1">
              <a:spcAft>
                <a:spcPts val="1200"/>
              </a:spcAft>
            </a:pPr>
            <a:r>
              <a:rPr lang="en-US" smtClean="0"/>
              <a:t>Equipment and Furniture</a:t>
            </a:r>
          </a:p>
          <a:p>
            <a:pPr eaLnBrk="1" hangingPunct="1">
              <a:spcAft>
                <a:spcPts val="1200"/>
              </a:spcAft>
            </a:pPr>
            <a:r>
              <a:rPr lang="en-US" smtClean="0"/>
              <a:t>Operating Costs</a:t>
            </a:r>
          </a:p>
          <a:p>
            <a:pPr eaLnBrk="1" hangingPunct="1">
              <a:spcAft>
                <a:spcPts val="1200"/>
              </a:spcAft>
            </a:pPr>
            <a:r>
              <a:rPr lang="en-US" smtClean="0"/>
              <a:t>Volunteer Coordinators</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81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81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817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817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817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8179"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106363"/>
            <a:ext cx="7499350" cy="884237"/>
          </a:xfrm>
        </p:spPr>
        <p:txBody>
          <a:bodyPr/>
          <a:lstStyle/>
          <a:p>
            <a:pPr eaLnBrk="1" fontAlgn="auto" hangingPunct="1">
              <a:spcAft>
                <a:spcPts val="0"/>
              </a:spcAft>
              <a:defRPr/>
            </a:pPr>
            <a:r>
              <a:rPr lang="en-US" dirty="0" smtClean="0">
                <a:solidFill>
                  <a:schemeClr val="tx2">
                    <a:satMod val="130000"/>
                  </a:schemeClr>
                </a:solidFill>
                <a:effectLst/>
              </a:rPr>
              <a:t>Unallowable Costs</a:t>
            </a:r>
            <a:endParaRPr lang="en-US" dirty="0">
              <a:solidFill>
                <a:schemeClr val="tx2">
                  <a:satMod val="130000"/>
                </a:schemeClr>
              </a:solidFill>
            </a:endParaRPr>
          </a:p>
        </p:txBody>
      </p:sp>
      <p:sp>
        <p:nvSpPr>
          <p:cNvPr id="100354" name="Rectangle 3"/>
          <p:cNvSpPr txBox="1">
            <a:spLocks noChangeArrowheads="1"/>
          </p:cNvSpPr>
          <p:nvPr/>
        </p:nvSpPr>
        <p:spPr bwMode="auto">
          <a:xfrm>
            <a:off x="1752600" y="1295400"/>
            <a:ext cx="7010400" cy="4267200"/>
          </a:xfrm>
          <a:prstGeom prst="rect">
            <a:avLst/>
          </a:prstGeom>
          <a:noFill/>
          <a:ln w="9525">
            <a:noFill/>
            <a:miter lim="800000"/>
            <a:headEnd/>
            <a:tailEnd/>
          </a:ln>
        </p:spPr>
        <p:txBody>
          <a:bodyPr/>
          <a:lstStyle/>
          <a:p>
            <a:pPr marL="365125" indent="-282575">
              <a:spcBef>
                <a:spcPts val="600"/>
              </a:spcBef>
              <a:spcAft>
                <a:spcPts val="1200"/>
              </a:spcAft>
              <a:buClr>
                <a:schemeClr val="accent1"/>
              </a:buClr>
              <a:buSzPct val="80000"/>
              <a:buFont typeface="Wingdings 2" pitchFamily="18" charset="2"/>
              <a:buChar char=""/>
            </a:pPr>
            <a:r>
              <a:rPr lang="en-US" sz="3200">
                <a:latin typeface="Arial" charset="0"/>
              </a:rPr>
              <a:t>Bonuses</a:t>
            </a:r>
          </a:p>
          <a:p>
            <a:pPr marL="365125" indent="-282575">
              <a:spcBef>
                <a:spcPts val="600"/>
              </a:spcBef>
              <a:spcAft>
                <a:spcPts val="1200"/>
              </a:spcAft>
              <a:buClr>
                <a:schemeClr val="accent1"/>
              </a:buClr>
              <a:buSzPct val="80000"/>
              <a:buFont typeface="Wingdings 2" pitchFamily="18" charset="2"/>
              <a:buChar char=""/>
            </a:pPr>
            <a:r>
              <a:rPr lang="en-US" sz="3200">
                <a:latin typeface="Arial" charset="0"/>
              </a:rPr>
              <a:t>Entertainment</a:t>
            </a:r>
          </a:p>
          <a:p>
            <a:pPr marL="365125" indent="-282575">
              <a:spcBef>
                <a:spcPts val="600"/>
              </a:spcBef>
              <a:spcAft>
                <a:spcPts val="1200"/>
              </a:spcAft>
              <a:buClr>
                <a:schemeClr val="accent1"/>
              </a:buClr>
              <a:buSzPct val="80000"/>
              <a:buFont typeface="Wingdings 2" pitchFamily="18" charset="2"/>
              <a:buChar char=""/>
            </a:pPr>
            <a:r>
              <a:rPr lang="en-US" sz="3200">
                <a:latin typeface="Arial" charset="0"/>
              </a:rPr>
              <a:t>Alcohol</a:t>
            </a:r>
          </a:p>
          <a:p>
            <a:pPr marL="365125" indent="-282575">
              <a:spcBef>
                <a:spcPts val="600"/>
              </a:spcBef>
              <a:spcAft>
                <a:spcPts val="1200"/>
              </a:spcAft>
              <a:buClr>
                <a:schemeClr val="accent1"/>
              </a:buClr>
              <a:buSzPct val="80000"/>
              <a:buFont typeface="Wingdings 2" pitchFamily="18" charset="2"/>
              <a:buChar char=""/>
            </a:pPr>
            <a:r>
              <a:rPr lang="en-US" sz="3200">
                <a:latin typeface="Arial" charset="0"/>
              </a:rPr>
              <a:t>Fundraising Costs</a:t>
            </a:r>
          </a:p>
          <a:p>
            <a:pPr marL="365125" indent="-282575">
              <a:spcBef>
                <a:spcPts val="600"/>
              </a:spcBef>
              <a:spcAft>
                <a:spcPts val="1200"/>
              </a:spcAft>
              <a:buClr>
                <a:schemeClr val="accent1"/>
              </a:buClr>
              <a:buSzPct val="80000"/>
              <a:buFont typeface="Wingdings 2" pitchFamily="18" charset="2"/>
              <a:buChar char=""/>
            </a:pPr>
            <a:r>
              <a:rPr lang="en-US" sz="3200">
                <a:latin typeface="Arial" charset="0"/>
              </a:rPr>
              <a:t>Accounting/Bookkeeping Expenses </a:t>
            </a:r>
          </a:p>
          <a:p>
            <a:pPr marL="365125" indent="-282575">
              <a:spcBef>
                <a:spcPts val="600"/>
              </a:spcBef>
              <a:spcAft>
                <a:spcPts val="1200"/>
              </a:spcAft>
              <a:buClr>
                <a:schemeClr val="accent1"/>
              </a:buClr>
              <a:buSzPct val="80000"/>
              <a:buFont typeface="Wingdings 2" pitchFamily="18" charset="2"/>
              <a:buChar char=""/>
            </a:pPr>
            <a:r>
              <a:rPr lang="en-US" sz="3200">
                <a:latin typeface="Arial" charset="0"/>
              </a:rPr>
              <a:t>Renovations</a:t>
            </a:r>
          </a:p>
          <a:p>
            <a:pPr marL="365125" indent="-282575">
              <a:spcBef>
                <a:spcPts val="600"/>
              </a:spcBef>
              <a:buClr>
                <a:schemeClr val="accent1"/>
              </a:buClr>
              <a:buSzPct val="80000"/>
              <a:buFont typeface="Wingdings 2" pitchFamily="18" charset="2"/>
              <a:buChar char=""/>
            </a:pPr>
            <a:endParaRPr lang="en-US" sz="3200">
              <a:latin typeface="Arial" charset="0"/>
            </a:endParaRPr>
          </a:p>
        </p:txBody>
      </p:sp>
    </p:spTree>
  </p:cSld>
  <p:clrMapOvr>
    <a:masterClrMapping/>
  </p:clrMapOvr>
  <p:transition spd="med">
    <p:fade/>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01" name="Rectangle 2"/>
          <p:cNvSpPr>
            <a:spLocks noGrp="1"/>
          </p:cNvSpPr>
          <p:nvPr>
            <p:ph type="title"/>
          </p:nvPr>
        </p:nvSpPr>
        <p:spPr bwMode="auto">
          <a:xfrm>
            <a:off x="1524000" y="0"/>
            <a:ext cx="6858000" cy="990600"/>
          </a:xfrm>
        </p:spPr>
        <p:txBody>
          <a:bodyPr vert="horz" wrap="square" lIns="91440" tIns="45720" rIns="91440" bIns="45720" numCol="1" anchorCtr="0" compatLnSpc="1">
            <a:prstTxWarp prst="textNoShape">
              <a:avLst/>
            </a:prstTxWarp>
          </a:bodyPr>
          <a:lstStyle/>
          <a:p>
            <a:pPr eaLnBrk="1" hangingPunct="1"/>
            <a:r>
              <a:rPr lang="en-US" smtClean="0">
                <a:solidFill>
                  <a:srgbClr val="93540A"/>
                </a:solidFill>
                <a:effectLst/>
              </a:rPr>
              <a:t>Unallowable Costs</a:t>
            </a:r>
          </a:p>
        </p:txBody>
      </p:sp>
      <p:sp>
        <p:nvSpPr>
          <p:cNvPr id="180227" name="Rectangle 3"/>
          <p:cNvSpPr>
            <a:spLocks noGrp="1"/>
          </p:cNvSpPr>
          <p:nvPr>
            <p:ph idx="1"/>
          </p:nvPr>
        </p:nvSpPr>
        <p:spPr>
          <a:xfrm>
            <a:off x="1752600" y="1371600"/>
            <a:ext cx="7239000" cy="4876800"/>
          </a:xfrm>
        </p:spPr>
        <p:txBody>
          <a:bodyPr>
            <a:normAutofit fontScale="92500" lnSpcReduction="10000"/>
          </a:bodyPr>
          <a:lstStyle/>
          <a:p>
            <a:pPr marL="365760" indent="-283464" eaLnBrk="1" fontAlgn="auto" hangingPunct="1">
              <a:spcAft>
                <a:spcPts val="1200"/>
              </a:spcAft>
              <a:buFont typeface="Wingdings 2"/>
              <a:buChar char=""/>
              <a:defRPr/>
            </a:pPr>
            <a:r>
              <a:rPr lang="en-US" dirty="0" smtClean="0"/>
              <a:t>Forensic Examinations/Interviews</a:t>
            </a:r>
          </a:p>
          <a:p>
            <a:pPr marL="365760" indent="-283464" eaLnBrk="1" fontAlgn="auto" hangingPunct="1">
              <a:spcAft>
                <a:spcPts val="1200"/>
              </a:spcAft>
              <a:buFont typeface="Wingdings 2"/>
              <a:buChar char=""/>
              <a:defRPr/>
            </a:pPr>
            <a:r>
              <a:rPr lang="en-US" dirty="0" smtClean="0"/>
              <a:t>Vehicles</a:t>
            </a:r>
          </a:p>
          <a:p>
            <a:pPr marL="365760" indent="-283464" eaLnBrk="1" fontAlgn="auto" hangingPunct="1">
              <a:spcAft>
                <a:spcPts val="1200"/>
              </a:spcAft>
              <a:buFont typeface="Wingdings 2"/>
              <a:buChar char=""/>
              <a:defRPr/>
            </a:pPr>
            <a:r>
              <a:rPr lang="en-US" dirty="0" smtClean="0"/>
              <a:t>Lobbying</a:t>
            </a:r>
          </a:p>
          <a:p>
            <a:pPr marL="365760" indent="-283464" eaLnBrk="1" fontAlgn="auto" hangingPunct="1">
              <a:spcAft>
                <a:spcPts val="1200"/>
              </a:spcAft>
              <a:buFont typeface="Wingdings 2"/>
              <a:buChar char=""/>
              <a:defRPr/>
            </a:pPr>
            <a:r>
              <a:rPr lang="en-US" dirty="0" smtClean="0"/>
              <a:t>Perpetrator Rehabilitation</a:t>
            </a:r>
          </a:p>
          <a:p>
            <a:pPr marL="365760" indent="-283464" eaLnBrk="1" fontAlgn="auto" hangingPunct="1">
              <a:spcAft>
                <a:spcPts val="1200"/>
              </a:spcAft>
              <a:buFont typeface="Wingdings 2"/>
              <a:buChar char=""/>
              <a:defRPr/>
            </a:pPr>
            <a:r>
              <a:rPr lang="en-US" dirty="0" smtClean="0"/>
              <a:t>Research Evaluations</a:t>
            </a:r>
          </a:p>
          <a:p>
            <a:pPr marL="365760" indent="-283464" eaLnBrk="1" fontAlgn="auto" hangingPunct="1">
              <a:spcAft>
                <a:spcPts val="1200"/>
              </a:spcAft>
              <a:buFont typeface="Wingdings 2"/>
              <a:buChar char=""/>
              <a:defRPr/>
            </a:pPr>
            <a:r>
              <a:rPr lang="en-US" dirty="0" smtClean="0"/>
              <a:t>Indirect Organizational Costs</a:t>
            </a:r>
          </a:p>
          <a:p>
            <a:pPr marL="365760" indent="-283464" eaLnBrk="1" fontAlgn="auto" hangingPunct="1">
              <a:spcAft>
                <a:spcPts val="1200"/>
              </a:spcAft>
              <a:buFont typeface="Wingdings 2"/>
              <a:buChar char=""/>
              <a:defRPr/>
            </a:pPr>
            <a:r>
              <a:rPr lang="en-US" dirty="0" smtClean="0"/>
              <a:t>Prosecution/Investigative Activities </a:t>
            </a:r>
            <a:r>
              <a:rPr lang="en-US" sz="2600" dirty="0" smtClean="0"/>
              <a:t>(VOCA Only)</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02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02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022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022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022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022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022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227" grpId="0" build="p"/>
    </p:bld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4449" name="Rectangle 2"/>
          <p:cNvSpPr>
            <a:spLocks noGrp="1"/>
          </p:cNvSpPr>
          <p:nvPr>
            <p:ph type="title"/>
          </p:nvPr>
        </p:nvSpPr>
        <p:spPr bwMode="auto">
          <a:xfrm>
            <a:off x="1600200" y="0"/>
            <a:ext cx="4724400" cy="990600"/>
          </a:xfrm>
        </p:spPr>
        <p:txBody>
          <a:bodyPr vert="horz" wrap="square" lIns="91440" tIns="45720" rIns="91440" bIns="45720" numCol="1" anchorCtr="0" compatLnSpc="1">
            <a:prstTxWarp prst="textNoShape">
              <a:avLst/>
            </a:prstTxWarp>
          </a:bodyPr>
          <a:lstStyle/>
          <a:p>
            <a:pPr eaLnBrk="1" hangingPunct="1"/>
            <a:r>
              <a:rPr lang="en-US" smtClean="0">
                <a:solidFill>
                  <a:srgbClr val="93540A"/>
                </a:solidFill>
                <a:effectLst/>
              </a:rPr>
              <a:t>Unallowable Costs</a:t>
            </a:r>
          </a:p>
        </p:txBody>
      </p:sp>
      <p:sp>
        <p:nvSpPr>
          <p:cNvPr id="182275" name="Rectangle 3"/>
          <p:cNvSpPr>
            <a:spLocks noGrp="1"/>
          </p:cNvSpPr>
          <p:nvPr>
            <p:ph idx="1"/>
          </p:nvPr>
        </p:nvSpPr>
        <p:spPr>
          <a:xfrm>
            <a:off x="1752600" y="1371600"/>
            <a:ext cx="7008813" cy="4264025"/>
          </a:xfrm>
        </p:spPr>
        <p:txBody>
          <a:bodyPr/>
          <a:lstStyle/>
          <a:p>
            <a:pPr eaLnBrk="1" hangingPunct="1">
              <a:spcAft>
                <a:spcPts val="1200"/>
              </a:spcAft>
            </a:pPr>
            <a:r>
              <a:rPr lang="en-US" smtClean="0"/>
              <a:t>Property Loss</a:t>
            </a:r>
          </a:p>
          <a:p>
            <a:pPr eaLnBrk="1" hangingPunct="1">
              <a:spcAft>
                <a:spcPts val="1200"/>
              </a:spcAft>
            </a:pPr>
            <a:r>
              <a:rPr lang="en-US" smtClean="0"/>
              <a:t>Medical Costs</a:t>
            </a:r>
          </a:p>
          <a:p>
            <a:pPr eaLnBrk="1" hangingPunct="1">
              <a:spcAft>
                <a:spcPts val="1200"/>
              </a:spcAft>
            </a:pPr>
            <a:r>
              <a:rPr lang="en-US" smtClean="0"/>
              <a:t>Relocation Expenses</a:t>
            </a:r>
          </a:p>
          <a:p>
            <a:pPr eaLnBrk="1" hangingPunct="1">
              <a:spcAft>
                <a:spcPts val="1200"/>
              </a:spcAft>
            </a:pPr>
            <a:r>
              <a:rPr lang="en-US" smtClean="0"/>
              <a:t>Administrative Staff Expense</a:t>
            </a:r>
          </a:p>
          <a:p>
            <a:pPr eaLnBrk="1" hangingPunct="1">
              <a:spcAft>
                <a:spcPts val="1200"/>
              </a:spcAft>
            </a:pPr>
            <a:r>
              <a:rPr lang="en-US" smtClean="0"/>
              <a:t>Activities </a:t>
            </a:r>
            <a:r>
              <a:rPr lang="en-US" u="sng" smtClean="0"/>
              <a:t>Exclusively</a:t>
            </a:r>
            <a:r>
              <a:rPr lang="en-US" smtClean="0"/>
              <a:t> for Crime </a:t>
            </a:r>
            <a:r>
              <a:rPr lang="en-US" u="sng" smtClean="0"/>
              <a:t>Prevention</a:t>
            </a:r>
            <a:r>
              <a:rPr lang="en-US" smtClean="0"/>
              <a:t> </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22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227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227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227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227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275"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2"/>
          <p:cNvSpPr>
            <a:spLocks noGrp="1"/>
          </p:cNvSpPr>
          <p:nvPr>
            <p:ph type="title"/>
          </p:nvPr>
        </p:nvSpPr>
        <p:spPr bwMode="auto">
          <a:xfrm>
            <a:off x="1524000" y="152400"/>
            <a:ext cx="7467600" cy="838200"/>
          </a:xfrm>
        </p:spPr>
        <p:txBody>
          <a:bodyPr vert="horz" wrap="square" lIns="91440" tIns="45720" rIns="91440" bIns="45720" numCol="1" anchorCtr="0" compatLnSpc="1">
            <a:prstTxWarp prst="textNoShape">
              <a:avLst/>
            </a:prstTxWarp>
          </a:bodyPr>
          <a:lstStyle/>
          <a:p>
            <a:pPr eaLnBrk="1" hangingPunct="1"/>
            <a:r>
              <a:rPr lang="en-US" smtClean="0">
                <a:solidFill>
                  <a:srgbClr val="93540A"/>
                </a:solidFill>
                <a:effectLst/>
              </a:rPr>
              <a:t>Match Requirement (VOCA)</a:t>
            </a:r>
          </a:p>
        </p:txBody>
      </p:sp>
      <p:sp>
        <p:nvSpPr>
          <p:cNvPr id="35843" name="Rectangle 3"/>
          <p:cNvSpPr>
            <a:spLocks noGrp="1"/>
          </p:cNvSpPr>
          <p:nvPr>
            <p:ph idx="1"/>
          </p:nvPr>
        </p:nvSpPr>
        <p:spPr>
          <a:xfrm>
            <a:off x="1752600" y="1447800"/>
            <a:ext cx="7239000" cy="4800600"/>
          </a:xfrm>
        </p:spPr>
        <p:txBody>
          <a:bodyPr>
            <a:normAutofit fontScale="92500" lnSpcReduction="10000"/>
          </a:bodyPr>
          <a:lstStyle/>
          <a:p>
            <a:pPr marL="365760" indent="-283464" eaLnBrk="1" fontAlgn="auto" hangingPunct="1">
              <a:spcAft>
                <a:spcPts val="1200"/>
              </a:spcAft>
              <a:buFont typeface="Wingdings 2"/>
              <a:buNone/>
              <a:defRPr/>
            </a:pPr>
            <a:r>
              <a:rPr lang="en-US" dirty="0" smtClean="0"/>
              <a:t>Calculating Match</a:t>
            </a:r>
          </a:p>
          <a:p>
            <a:pPr marL="640080" lvl="1" indent="-237744" eaLnBrk="1" fontAlgn="auto" hangingPunct="1">
              <a:spcAft>
                <a:spcPts val="1200"/>
              </a:spcAft>
              <a:buFont typeface="Wingdings" pitchFamily="2" charset="2"/>
              <a:buChar char="Ø"/>
              <a:defRPr/>
            </a:pPr>
            <a:r>
              <a:rPr lang="en-US" dirty="0" smtClean="0"/>
              <a:t> VOCA’s match requirement is </a:t>
            </a:r>
            <a:r>
              <a:rPr lang="en-US" b="1" dirty="0" smtClean="0"/>
              <a:t>20%</a:t>
            </a:r>
          </a:p>
          <a:p>
            <a:pPr marL="886968" lvl="2" eaLnBrk="1" fontAlgn="auto" hangingPunct="1">
              <a:spcAft>
                <a:spcPts val="1200"/>
              </a:spcAft>
              <a:buFont typeface="Wingdings" pitchFamily="2" charset="2"/>
              <a:buChar char="Ø"/>
              <a:defRPr/>
            </a:pPr>
            <a:r>
              <a:rPr lang="en-US" dirty="0" smtClean="0"/>
              <a:t>25% of the overall 20% match is required for volunteer in-kind match</a:t>
            </a:r>
          </a:p>
          <a:p>
            <a:pPr marL="886968" lvl="2" eaLnBrk="1" fontAlgn="auto" hangingPunct="1">
              <a:spcAft>
                <a:spcPts val="1200"/>
              </a:spcAft>
              <a:buFont typeface="Wingdings 2"/>
              <a:buNone/>
              <a:defRPr/>
            </a:pPr>
            <a:endParaRPr lang="en-US" sz="900" dirty="0" smtClean="0"/>
          </a:p>
          <a:p>
            <a:pPr marL="365760" indent="-283464" eaLnBrk="1" fontAlgn="auto" hangingPunct="1">
              <a:spcAft>
                <a:spcPts val="1200"/>
              </a:spcAft>
              <a:buFont typeface="Wingdings 2"/>
              <a:buNone/>
              <a:defRPr/>
            </a:pPr>
            <a:r>
              <a:rPr lang="en-US" dirty="0" smtClean="0"/>
              <a:t>For a $100,000 grant:</a:t>
            </a:r>
          </a:p>
          <a:p>
            <a:pPr marL="640080" lvl="1" indent="-237744" eaLnBrk="1" fontAlgn="auto" hangingPunct="1">
              <a:spcAft>
                <a:spcPts val="1200"/>
              </a:spcAft>
              <a:buFontTx/>
              <a:buNone/>
              <a:defRPr/>
            </a:pPr>
            <a:r>
              <a:rPr lang="en-US" dirty="0" smtClean="0"/>
              <a:t>100% - 20% = 80%</a:t>
            </a:r>
          </a:p>
          <a:p>
            <a:pPr marL="640080" lvl="1" indent="-237744" eaLnBrk="1" fontAlgn="auto" hangingPunct="1">
              <a:spcAft>
                <a:spcPts val="1200"/>
              </a:spcAft>
              <a:buFontTx/>
              <a:buNone/>
              <a:defRPr/>
            </a:pPr>
            <a:r>
              <a:rPr lang="en-US" dirty="0" smtClean="0"/>
              <a:t>$100,000/.80 = $125,000 (total project cost)</a:t>
            </a:r>
          </a:p>
          <a:p>
            <a:pPr marL="640080" lvl="1" indent="-237744" eaLnBrk="1" fontAlgn="auto" hangingPunct="1">
              <a:spcAft>
                <a:spcPts val="1200"/>
              </a:spcAft>
              <a:buFontTx/>
              <a:buNone/>
              <a:defRPr/>
            </a:pPr>
            <a:r>
              <a:rPr lang="en-US" dirty="0" smtClean="0"/>
              <a:t>$125,000 - $100,000 = $25,000 matching funds</a:t>
            </a:r>
          </a:p>
          <a:p>
            <a:pPr marL="640080" lvl="1" indent="-237744" eaLnBrk="1" fontAlgn="auto" hangingPunct="1">
              <a:spcAft>
                <a:spcPts val="0"/>
              </a:spcAft>
              <a:buFont typeface="Wingdings" pitchFamily="2" charset="2"/>
              <a:buChar char="v"/>
              <a:defRPr/>
            </a:pPr>
            <a:endParaRPr lang="en-US" sz="2000" u="sng" dirty="0" smtClean="0"/>
          </a:p>
        </p:txBody>
      </p:sp>
    </p:spTree>
  </p:cSld>
  <p:clrMapOvr>
    <a:masterClrMapping/>
  </p:clrMapOvr>
  <p:transition spd="med">
    <p:fade/>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0"/>
            <a:ext cx="7497763" cy="1143000"/>
          </a:xfrm>
        </p:spPr>
        <p:txBody>
          <a:bodyPr/>
          <a:lstStyle/>
          <a:p>
            <a:pPr eaLnBrk="1" fontAlgn="auto" hangingPunct="1">
              <a:spcAft>
                <a:spcPts val="0"/>
              </a:spcAft>
              <a:defRPr/>
            </a:pPr>
            <a:r>
              <a:rPr lang="en-US" dirty="0" smtClean="0">
                <a:solidFill>
                  <a:srgbClr val="93540A"/>
                </a:solidFill>
                <a:effectLst/>
              </a:rPr>
              <a:t>Match Requirement (VAWA)</a:t>
            </a:r>
            <a:endParaRPr lang="en-US" dirty="0">
              <a:solidFill>
                <a:schemeClr val="tx2">
                  <a:satMod val="130000"/>
                </a:schemeClr>
              </a:solidFill>
            </a:endParaRPr>
          </a:p>
        </p:txBody>
      </p:sp>
      <p:sp>
        <p:nvSpPr>
          <p:cNvPr id="108546" name="Content Placeholder 2"/>
          <p:cNvSpPr>
            <a:spLocks noGrp="1"/>
          </p:cNvSpPr>
          <p:nvPr>
            <p:ph idx="1"/>
          </p:nvPr>
        </p:nvSpPr>
        <p:spPr>
          <a:xfrm>
            <a:off x="1600200" y="1371600"/>
            <a:ext cx="7391400" cy="4800600"/>
          </a:xfrm>
        </p:spPr>
        <p:txBody>
          <a:bodyPr/>
          <a:lstStyle/>
          <a:p>
            <a:pPr eaLnBrk="1" hangingPunct="1">
              <a:spcAft>
                <a:spcPts val="1200"/>
              </a:spcAft>
            </a:pPr>
            <a:r>
              <a:rPr lang="en-US" dirty="0" smtClean="0"/>
              <a:t>Calculating Match</a:t>
            </a:r>
          </a:p>
          <a:p>
            <a:pPr lvl="1" eaLnBrk="1" hangingPunct="1">
              <a:spcAft>
                <a:spcPts val="1200"/>
              </a:spcAft>
              <a:buFont typeface="Wingdings" pitchFamily="2" charset="2"/>
              <a:buChar char="Ø"/>
            </a:pPr>
            <a:r>
              <a:rPr lang="en-US" dirty="0" smtClean="0"/>
              <a:t>VAWA’s match requirement is </a:t>
            </a:r>
            <a:r>
              <a:rPr lang="en-US" b="1" dirty="0" smtClean="0"/>
              <a:t>25%</a:t>
            </a:r>
          </a:p>
          <a:p>
            <a:pPr marL="403225" lvl="1" indent="0" eaLnBrk="1" hangingPunct="1">
              <a:spcAft>
                <a:spcPts val="1200"/>
              </a:spcAft>
              <a:buNone/>
            </a:pPr>
            <a:r>
              <a:rPr lang="en-US" sz="2600" dirty="0" smtClean="0">
                <a:sym typeface="Wingdings" pitchFamily="2" charset="2"/>
              </a:rPr>
              <a:t>	</a:t>
            </a:r>
            <a:endParaRPr lang="en-US" sz="800" b="1" dirty="0" smtClean="0"/>
          </a:p>
          <a:p>
            <a:pPr eaLnBrk="1" hangingPunct="1">
              <a:spcAft>
                <a:spcPts val="1200"/>
              </a:spcAft>
            </a:pPr>
            <a:r>
              <a:rPr lang="en-US" dirty="0" smtClean="0"/>
              <a:t>For a $100,000 grant:</a:t>
            </a:r>
          </a:p>
          <a:p>
            <a:pPr lvl="1" eaLnBrk="1" hangingPunct="1">
              <a:spcAft>
                <a:spcPts val="1200"/>
              </a:spcAft>
              <a:buFontTx/>
              <a:buNone/>
            </a:pPr>
            <a:r>
              <a:rPr lang="en-US" dirty="0" smtClean="0"/>
              <a:t>100% - 25% = 75%</a:t>
            </a:r>
          </a:p>
          <a:p>
            <a:pPr lvl="1" eaLnBrk="1" hangingPunct="1">
              <a:spcAft>
                <a:spcPts val="1200"/>
              </a:spcAft>
              <a:buFontTx/>
              <a:buNone/>
            </a:pPr>
            <a:r>
              <a:rPr lang="en-US" dirty="0" smtClean="0"/>
              <a:t>$100,000/.75 = $133,000 (total project cost)</a:t>
            </a:r>
          </a:p>
          <a:p>
            <a:pPr lvl="1" eaLnBrk="1" hangingPunct="1">
              <a:spcAft>
                <a:spcPts val="1200"/>
              </a:spcAft>
              <a:buFontTx/>
              <a:buNone/>
            </a:pPr>
            <a:r>
              <a:rPr lang="en-US" dirty="0" smtClean="0"/>
              <a:t>$133,000 - $100,000 = $33,000 matching funds</a:t>
            </a:r>
          </a:p>
        </p:txBody>
      </p:sp>
    </p:spTree>
  </p:cSld>
  <p:clrMapOvr>
    <a:masterClrMapping/>
  </p:clrMapOvr>
  <p:transition spd="med">
    <p:fade/>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152400"/>
            <a:ext cx="6629400" cy="960438"/>
          </a:xfrm>
        </p:spPr>
        <p:txBody>
          <a:bodyPr/>
          <a:lstStyle/>
          <a:p>
            <a:pPr eaLnBrk="1" fontAlgn="auto" hangingPunct="1">
              <a:spcAft>
                <a:spcPts val="0"/>
              </a:spcAft>
              <a:defRPr/>
            </a:pPr>
            <a:r>
              <a:rPr lang="en-US" dirty="0" smtClean="0">
                <a:solidFill>
                  <a:srgbClr val="93540A"/>
                </a:solidFill>
                <a:effectLst/>
              </a:rPr>
              <a:t>Match Requirement (SASP)</a:t>
            </a:r>
            <a:endParaRPr lang="en-US" dirty="0">
              <a:solidFill>
                <a:schemeClr val="tx2">
                  <a:satMod val="130000"/>
                </a:schemeClr>
              </a:solidFill>
            </a:endParaRPr>
          </a:p>
        </p:txBody>
      </p:sp>
      <p:sp>
        <p:nvSpPr>
          <p:cNvPr id="110594" name="Content Placeholder 2"/>
          <p:cNvSpPr>
            <a:spLocks noGrp="1"/>
          </p:cNvSpPr>
          <p:nvPr>
            <p:ph idx="1"/>
          </p:nvPr>
        </p:nvSpPr>
        <p:spPr>
          <a:xfrm>
            <a:off x="1905000" y="1676400"/>
            <a:ext cx="6794500" cy="1905000"/>
          </a:xfrm>
        </p:spPr>
        <p:txBody>
          <a:bodyPr/>
          <a:lstStyle/>
          <a:p>
            <a:pPr marL="111125" indent="-28575" eaLnBrk="1" hangingPunct="1">
              <a:buFont typeface="Wingdings 2" pitchFamily="18" charset="2"/>
              <a:buNone/>
            </a:pPr>
            <a:r>
              <a:rPr lang="en-US" smtClean="0"/>
              <a:t>Match is not required under the SASP grant program</a:t>
            </a:r>
          </a:p>
        </p:txBody>
      </p:sp>
    </p:spTree>
  </p:cSld>
  <p:clrMapOvr>
    <a:masterClrMapping/>
  </p:clrMapOvr>
  <p:transition spd="med">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20850" y="3124200"/>
            <a:ext cx="7499350" cy="1036638"/>
          </a:xfrm>
        </p:spPr>
        <p:txBody>
          <a:bodyPr/>
          <a:lstStyle/>
          <a:p>
            <a:pPr eaLnBrk="1" hangingPunct="1">
              <a:defRPr/>
            </a:pPr>
            <a:r>
              <a:rPr lang="en-US" dirty="0" smtClean="0">
                <a:solidFill>
                  <a:schemeClr val="tx2">
                    <a:satMod val="130000"/>
                  </a:schemeClr>
                </a:solidFill>
              </a:rPr>
              <a:t>Grants Division</a:t>
            </a:r>
            <a:endParaRPr lang="en-US" dirty="0"/>
          </a:p>
        </p:txBody>
      </p:sp>
      <p:sp>
        <p:nvSpPr>
          <p:cNvPr id="24578" name="Content Placeholder 2"/>
          <p:cNvSpPr>
            <a:spLocks noGrp="1"/>
          </p:cNvSpPr>
          <p:nvPr>
            <p:ph idx="1"/>
          </p:nvPr>
        </p:nvSpPr>
        <p:spPr>
          <a:xfrm>
            <a:off x="2178050" y="4114800"/>
            <a:ext cx="6946900" cy="2209800"/>
          </a:xfrm>
        </p:spPr>
        <p:txBody>
          <a:bodyPr/>
          <a:lstStyle/>
          <a:p>
            <a:pPr eaLnBrk="1" hangingPunct="1">
              <a:buClr>
                <a:srgbClr val="3891A7"/>
              </a:buClr>
            </a:pPr>
            <a:r>
              <a:rPr lang="en-US" dirty="0" smtClean="0"/>
              <a:t>Financial Management</a:t>
            </a:r>
          </a:p>
          <a:p>
            <a:pPr eaLnBrk="1" hangingPunct="1">
              <a:buClr>
                <a:srgbClr val="3891A7"/>
              </a:buClr>
            </a:pPr>
            <a:r>
              <a:rPr lang="en-US" dirty="0" smtClean="0"/>
              <a:t>Audit/Site Visit Activities</a:t>
            </a:r>
          </a:p>
          <a:p>
            <a:pPr eaLnBrk="1" hangingPunct="1">
              <a:buClr>
                <a:srgbClr val="3891A7"/>
              </a:buClr>
            </a:pPr>
            <a:r>
              <a:rPr lang="en-US" dirty="0" smtClean="0"/>
              <a:t>Develops and Coordinates Processes</a:t>
            </a:r>
          </a:p>
        </p:txBody>
      </p:sp>
      <p:sp>
        <p:nvSpPr>
          <p:cNvPr id="7" name="Title 1"/>
          <p:cNvSpPr txBox="1">
            <a:spLocks/>
          </p:cNvSpPr>
          <p:nvPr/>
        </p:nvSpPr>
        <p:spPr>
          <a:xfrm>
            <a:off x="1644650" y="228600"/>
            <a:ext cx="7499350" cy="884237"/>
          </a:xfrm>
          <a:prstGeom prst="rect">
            <a:avLst/>
          </a:prstGeom>
        </p:spPr>
        <p:txBody>
          <a:bodyPr anchor="ctr">
            <a:normAutofit/>
          </a:bodyPr>
          <a:lstStyle/>
          <a:p>
            <a:pPr>
              <a:defRPr/>
            </a:pPr>
            <a:r>
              <a:rPr lang="en-US" sz="4300" dirty="0">
                <a:solidFill>
                  <a:schemeClr val="tx2">
                    <a:satMod val="130000"/>
                  </a:schemeClr>
                </a:solidFill>
                <a:effectLst>
                  <a:outerShdw blurRad="50000" dist="30000" dir="5400000" algn="tl" rotWithShape="0">
                    <a:srgbClr val="000000">
                      <a:alpha val="30000"/>
                    </a:srgbClr>
                  </a:outerShdw>
                </a:effectLst>
                <a:latin typeface="+mj-lt"/>
                <a:ea typeface="+mj-ea"/>
                <a:cs typeface="+mj-cs"/>
              </a:rPr>
              <a:t>SAC Division</a:t>
            </a:r>
            <a:endParaRPr lang="en-US" sz="4300" dirty="0">
              <a:solidFill>
                <a:srgbClr val="572314"/>
              </a:solidFill>
              <a:effectLst>
                <a:outerShdw blurRad="50000" dist="30000" dir="5400000" algn="tl" rotWithShape="0">
                  <a:srgbClr val="000000">
                    <a:alpha val="30000"/>
                  </a:srgbClr>
                </a:outerShdw>
              </a:effectLst>
              <a:latin typeface="+mj-lt"/>
              <a:ea typeface="+mj-ea"/>
              <a:cs typeface="+mj-cs"/>
            </a:endParaRPr>
          </a:p>
        </p:txBody>
      </p:sp>
      <p:sp>
        <p:nvSpPr>
          <p:cNvPr id="8" name="Content Placeholder 2"/>
          <p:cNvSpPr txBox="1">
            <a:spLocks/>
          </p:cNvSpPr>
          <p:nvPr/>
        </p:nvSpPr>
        <p:spPr bwMode="auto">
          <a:xfrm>
            <a:off x="1905000" y="1143000"/>
            <a:ext cx="3962400" cy="1905000"/>
          </a:xfrm>
          <a:prstGeom prst="rect">
            <a:avLst/>
          </a:prstGeom>
          <a:noFill/>
          <a:ln w="9525">
            <a:noFill/>
            <a:miter lim="800000"/>
            <a:headEnd/>
            <a:tailEnd/>
          </a:ln>
        </p:spPr>
        <p:txBody>
          <a:bodyPr/>
          <a:lstStyle/>
          <a:p>
            <a:pPr marL="365125" indent="-282575" eaLnBrk="0" hangingPunct="0">
              <a:spcBef>
                <a:spcPts val="600"/>
              </a:spcBef>
              <a:buClr>
                <a:schemeClr val="accent1"/>
              </a:buClr>
              <a:buSzPct val="80000"/>
              <a:buFont typeface="Wingdings 2" pitchFamily="18" charset="2"/>
              <a:buChar char=""/>
              <a:defRPr/>
            </a:pPr>
            <a:r>
              <a:rPr lang="en-US" sz="3200" dirty="0">
                <a:latin typeface="+mn-lt"/>
                <a:cs typeface="+mn-cs"/>
              </a:rPr>
              <a:t>Planning, </a:t>
            </a:r>
          </a:p>
          <a:p>
            <a:pPr marL="365125" indent="-282575" eaLnBrk="0" hangingPunct="0">
              <a:spcBef>
                <a:spcPts val="600"/>
              </a:spcBef>
              <a:buClr>
                <a:schemeClr val="accent1"/>
              </a:buClr>
              <a:buSzPct val="80000"/>
              <a:buFont typeface="Wingdings 2" pitchFamily="18" charset="2"/>
              <a:buChar char=""/>
              <a:defRPr/>
            </a:pPr>
            <a:r>
              <a:rPr lang="en-US" sz="3200" dirty="0">
                <a:latin typeface="+mn-lt"/>
                <a:cs typeface="+mn-cs"/>
              </a:rPr>
              <a:t>Research, and</a:t>
            </a:r>
          </a:p>
          <a:p>
            <a:pPr marL="365125" indent="-282575" eaLnBrk="0" hangingPunct="0">
              <a:spcBef>
                <a:spcPts val="600"/>
              </a:spcBef>
              <a:buClr>
                <a:schemeClr val="accent1"/>
              </a:buClr>
              <a:buSzPct val="80000"/>
              <a:buFont typeface="Wingdings 2" pitchFamily="18" charset="2"/>
              <a:buChar char=""/>
              <a:defRPr/>
            </a:pPr>
            <a:r>
              <a:rPr lang="en-US" sz="3200" dirty="0">
                <a:latin typeface="+mn-lt"/>
                <a:cs typeface="+mn-cs"/>
              </a:rPr>
              <a:t>Evaluation</a:t>
            </a:r>
          </a:p>
          <a:p>
            <a:pPr marL="365125" indent="-282575" eaLnBrk="0" hangingPunct="0">
              <a:spcBef>
                <a:spcPts val="600"/>
              </a:spcBef>
              <a:buClr>
                <a:schemeClr val="accent1"/>
              </a:buClr>
              <a:buSzPct val="80000"/>
              <a:buFont typeface="Wingdings 2" pitchFamily="18" charset="2"/>
              <a:buChar char=""/>
              <a:defRPr/>
            </a:pPr>
            <a:endParaRPr lang="en-US" sz="3200" dirty="0">
              <a:latin typeface="+mn-lt"/>
              <a:cs typeface="+mn-cs"/>
            </a:endParaRPr>
          </a:p>
        </p:txBody>
      </p:sp>
    </p:spTree>
  </p:cSld>
  <p:clrMapOvr>
    <a:masterClrMapping/>
  </p:clrMapOvr>
  <p:transition spd="med">
    <p:fade/>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8450" y="76200"/>
            <a:ext cx="5365750" cy="762000"/>
          </a:xfrm>
        </p:spPr>
        <p:txBody>
          <a:bodyPr/>
          <a:lstStyle/>
          <a:p>
            <a:pPr>
              <a:defRPr/>
            </a:pPr>
            <a:r>
              <a:rPr lang="en-US" dirty="0" smtClean="0"/>
              <a:t>Cash vs. In-kind Match</a:t>
            </a:r>
            <a:endParaRPr lang="en-US" dirty="0"/>
          </a:p>
        </p:txBody>
      </p:sp>
      <p:sp>
        <p:nvSpPr>
          <p:cNvPr id="3" name="Content Placeholder 2"/>
          <p:cNvSpPr>
            <a:spLocks noGrp="1"/>
          </p:cNvSpPr>
          <p:nvPr>
            <p:ph idx="1"/>
          </p:nvPr>
        </p:nvSpPr>
        <p:spPr>
          <a:xfrm>
            <a:off x="1828800" y="1143000"/>
            <a:ext cx="7194550" cy="5562600"/>
          </a:xfrm>
        </p:spPr>
        <p:txBody>
          <a:bodyPr/>
          <a:lstStyle/>
          <a:p>
            <a:pPr indent="-365125">
              <a:spcAft>
                <a:spcPts val="600"/>
              </a:spcAft>
              <a:buFont typeface="Wingdings 2" pitchFamily="18" charset="2"/>
              <a:buNone/>
              <a:defRPr/>
            </a:pPr>
            <a:r>
              <a:rPr lang="en-US" sz="2000" b="1" dirty="0" smtClean="0"/>
              <a:t>1.  Cash Match </a:t>
            </a:r>
            <a:r>
              <a:rPr lang="en-US" sz="2000" dirty="0" smtClean="0"/>
              <a:t>– real cash contributed to project by your agency</a:t>
            </a:r>
          </a:p>
          <a:p>
            <a:pPr indent="-365125">
              <a:spcAft>
                <a:spcPts val="600"/>
              </a:spcAft>
              <a:buFont typeface="Wingdings 2" pitchFamily="18" charset="2"/>
              <a:buNone/>
              <a:defRPr/>
            </a:pPr>
            <a:r>
              <a:rPr lang="en-US" sz="2000" b="1" dirty="0" smtClean="0"/>
              <a:t>2.  In-kind Match </a:t>
            </a:r>
            <a:r>
              <a:rPr lang="en-US" sz="2000" dirty="0" smtClean="0"/>
              <a:t>– non-cash contributions </a:t>
            </a:r>
          </a:p>
          <a:p>
            <a:pPr>
              <a:buFont typeface="Wingdings 2" pitchFamily="18" charset="2"/>
              <a:buNone/>
              <a:defRPr/>
            </a:pPr>
            <a:endParaRPr lang="en-US" sz="800" dirty="0" smtClean="0"/>
          </a:p>
          <a:p>
            <a:pPr>
              <a:buFont typeface="Wingdings 2" pitchFamily="18" charset="2"/>
              <a:buNone/>
              <a:defRPr/>
            </a:pPr>
            <a:r>
              <a:rPr lang="en-US" sz="2000" b="1" dirty="0" smtClean="0"/>
              <a:t>Allowable match must be</a:t>
            </a:r>
            <a:r>
              <a:rPr lang="en-US" sz="2000" dirty="0" smtClean="0"/>
              <a:t>:</a:t>
            </a:r>
          </a:p>
          <a:p>
            <a:pPr lvl="1">
              <a:defRPr/>
            </a:pPr>
            <a:r>
              <a:rPr lang="en-US" sz="2000" dirty="0" smtClean="0"/>
              <a:t>Necessary and reasonable for accomplishment of project objectives.</a:t>
            </a:r>
          </a:p>
          <a:p>
            <a:pPr lvl="1">
              <a:defRPr/>
            </a:pPr>
            <a:r>
              <a:rPr lang="en-US" sz="2000" dirty="0" smtClean="0"/>
              <a:t>An allowable cost; i.e., the costs would be allowable if the grantee were to pay for them</a:t>
            </a:r>
          </a:p>
          <a:p>
            <a:pPr lvl="1">
              <a:defRPr/>
            </a:pPr>
            <a:r>
              <a:rPr lang="en-US" sz="2000" dirty="0" smtClean="0"/>
              <a:t>Applicable to the grant period to which the cost sharing requirement applies</a:t>
            </a:r>
          </a:p>
          <a:p>
            <a:pPr lvl="1">
              <a:buFont typeface="Verdana" pitchFamily="34" charset="0"/>
              <a:buNone/>
              <a:defRPr/>
            </a:pPr>
            <a:endParaRPr lang="en-US" sz="800" dirty="0" smtClean="0"/>
          </a:p>
          <a:p>
            <a:pPr lvl="1" indent="-587375">
              <a:buFont typeface="Verdana" pitchFamily="34" charset="0"/>
              <a:buNone/>
              <a:defRPr/>
            </a:pPr>
            <a:r>
              <a:rPr lang="en-US" sz="2000" b="1" dirty="0" smtClean="0"/>
              <a:t>Match cannot be</a:t>
            </a:r>
            <a:r>
              <a:rPr lang="en-US" sz="2000" dirty="0" smtClean="0"/>
              <a:t>:</a:t>
            </a:r>
          </a:p>
          <a:p>
            <a:pPr lvl="1">
              <a:defRPr/>
            </a:pPr>
            <a:r>
              <a:rPr lang="en-US" sz="2000" dirty="0" smtClean="0"/>
              <a:t>From a Federal source</a:t>
            </a:r>
          </a:p>
          <a:p>
            <a:pPr lvl="1">
              <a:defRPr/>
            </a:pPr>
            <a:r>
              <a:rPr lang="en-US" sz="2000" dirty="0" smtClean="0"/>
              <a:t>Program income</a:t>
            </a:r>
          </a:p>
          <a:p>
            <a:pPr lvl="1">
              <a:defRPr/>
            </a:pPr>
            <a:r>
              <a:rPr lang="en-US" sz="2000" dirty="0" smtClean="0"/>
              <a:t>Used to match another Federal grant</a:t>
            </a:r>
          </a:p>
          <a:p>
            <a:pPr>
              <a:buFont typeface="Wingdings 2" pitchFamily="18" charset="2"/>
              <a:buNone/>
              <a:defRPr/>
            </a:pPr>
            <a:endParaRPr lang="en-US" sz="800" dirty="0" smtClean="0"/>
          </a:p>
          <a:p>
            <a:pPr>
              <a:defRPr/>
            </a:pPr>
            <a:endParaRPr lang="en-US" sz="2000" dirty="0" smtClean="0"/>
          </a:p>
          <a:p>
            <a:pPr>
              <a:defRPr/>
            </a:pPr>
            <a:endParaRPr lang="en-US" sz="2000" dirty="0"/>
          </a:p>
        </p:txBody>
      </p:sp>
    </p:spTree>
  </p:cSld>
  <p:clrMapOvr>
    <a:masterClrMapping/>
  </p:clrMapOvr>
  <p:transition spd="med">
    <p:fade/>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736725" y="1752600"/>
            <a:ext cx="7407275" cy="1471613"/>
          </a:xfrm>
        </p:spPr>
        <p:txBody>
          <a:bodyPr/>
          <a:lstStyle/>
          <a:p>
            <a:pPr eaLnBrk="1" hangingPunct="1">
              <a:defRPr/>
            </a:pPr>
            <a:r>
              <a:rPr lang="en-US" dirty="0" smtClean="0"/>
              <a:t>Online Submission</a:t>
            </a:r>
            <a:endParaRPr lang="en-US" dirty="0"/>
          </a:p>
        </p:txBody>
      </p:sp>
      <p:sp>
        <p:nvSpPr>
          <p:cNvPr id="6" name="Subtitle 5"/>
          <p:cNvSpPr>
            <a:spLocks noGrp="1"/>
          </p:cNvSpPr>
          <p:nvPr>
            <p:ph type="subTitle" idx="1"/>
          </p:nvPr>
        </p:nvSpPr>
        <p:spPr>
          <a:xfrm>
            <a:off x="1736725" y="3352800"/>
            <a:ext cx="7407275" cy="588963"/>
          </a:xfrm>
        </p:spPr>
        <p:txBody>
          <a:bodyPr/>
          <a:lstStyle/>
          <a:p>
            <a:pPr eaLnBrk="1" hangingPunct="1">
              <a:defRPr/>
            </a:pPr>
            <a:r>
              <a:rPr lang="en-US" dirty="0" smtClean="0"/>
              <a:t>Steps to completing the online Application</a:t>
            </a:r>
          </a:p>
          <a:p>
            <a:pPr eaLnBrk="1" hangingPunct="1">
              <a:defRPr/>
            </a:pPr>
            <a:endParaRPr lang="en-US" dirty="0"/>
          </a:p>
        </p:txBody>
      </p:sp>
    </p:spTree>
    <p:extLst>
      <p:ext uri="{BB962C8B-B14F-4D97-AF65-F5344CB8AC3E}">
        <p14:creationId xmlns:p14="http://schemas.microsoft.com/office/powerpoint/2010/main" val="2787481657"/>
      </p:ext>
    </p:extLst>
  </p:cSld>
  <p:clrMapOvr>
    <a:masterClrMapping/>
  </p:clrMapOvr>
  <p:transition spd="med">
    <p:fade/>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736725" y="1752600"/>
            <a:ext cx="7407275" cy="1471613"/>
          </a:xfrm>
        </p:spPr>
        <p:txBody>
          <a:bodyPr/>
          <a:lstStyle/>
          <a:p>
            <a:pPr eaLnBrk="1" hangingPunct="1">
              <a:defRPr/>
            </a:pPr>
            <a:r>
              <a:rPr lang="en-US" dirty="0" smtClean="0"/>
              <a:t>Logic Model</a:t>
            </a:r>
            <a:endParaRPr lang="en-US" dirty="0"/>
          </a:p>
        </p:txBody>
      </p:sp>
      <p:sp>
        <p:nvSpPr>
          <p:cNvPr id="6" name="Subtitle 5"/>
          <p:cNvSpPr>
            <a:spLocks noGrp="1"/>
          </p:cNvSpPr>
          <p:nvPr>
            <p:ph type="subTitle" idx="1"/>
          </p:nvPr>
        </p:nvSpPr>
        <p:spPr>
          <a:xfrm>
            <a:off x="1736725" y="3352800"/>
            <a:ext cx="7407275" cy="588963"/>
          </a:xfrm>
        </p:spPr>
        <p:txBody>
          <a:bodyPr/>
          <a:lstStyle/>
          <a:p>
            <a:pPr eaLnBrk="1" hangingPunct="1">
              <a:defRPr/>
            </a:pPr>
            <a:r>
              <a:rPr lang="en-US" dirty="0" smtClean="0"/>
              <a:t>The Core of Program Planning and Evaluation</a:t>
            </a:r>
          </a:p>
          <a:p>
            <a:pPr eaLnBrk="1" hangingPunct="1">
              <a:defRPr/>
            </a:pPr>
            <a:endParaRPr lang="en-US" dirty="0"/>
          </a:p>
        </p:txBody>
      </p:sp>
    </p:spTree>
  </p:cSld>
  <p:clrMapOvr>
    <a:masterClrMapping/>
  </p:clrMapOvr>
  <p:transition spd="med">
    <p:fade/>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6" name="Rectangle 2"/>
          <p:cNvSpPr>
            <a:spLocks noGrp="1" noChangeArrowheads="1"/>
          </p:cNvSpPr>
          <p:nvPr>
            <p:ph type="ctrTitle"/>
          </p:nvPr>
        </p:nvSpPr>
        <p:spPr>
          <a:xfrm>
            <a:off x="941388" y="2179638"/>
            <a:ext cx="7516812" cy="1420812"/>
          </a:xfrm>
        </p:spPr>
        <p:txBody>
          <a:bodyPr/>
          <a:lstStyle/>
          <a:p>
            <a:pPr eaLnBrk="1" hangingPunct="1">
              <a:defRPr/>
            </a:pPr>
            <a:endParaRPr lang="en-US" smtClean="0"/>
          </a:p>
        </p:txBody>
      </p:sp>
      <p:sp>
        <p:nvSpPr>
          <p:cNvPr id="38915" name="Rectangle 3"/>
          <p:cNvSpPr>
            <a:spLocks noGrp="1" noChangeArrowheads="1"/>
          </p:cNvSpPr>
          <p:nvPr>
            <p:ph type="subTitle" idx="1"/>
          </p:nvPr>
        </p:nvSpPr>
        <p:spPr>
          <a:xfrm>
            <a:off x="1582738" y="3944938"/>
            <a:ext cx="6189662" cy="1693862"/>
          </a:xfrm>
        </p:spPr>
        <p:txBody>
          <a:bodyPr/>
          <a:lstStyle/>
          <a:p>
            <a:pPr eaLnBrk="1" hangingPunct="1"/>
            <a:endParaRPr lang="en-US" smtClean="0">
              <a:ea typeface="ＭＳ Ｐゴシック" pitchFamily="57" charset="-128"/>
            </a:endParaRPr>
          </a:p>
        </p:txBody>
      </p:sp>
      <p:pic>
        <p:nvPicPr>
          <p:cNvPr id="2" name="Picture 4" descr="LM_pdande-cor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4238" y="946150"/>
            <a:ext cx="7693025" cy="483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19" name="Text Box 5"/>
          <p:cNvSpPr txBox="1">
            <a:spLocks noChangeArrowheads="1"/>
          </p:cNvSpPr>
          <p:nvPr/>
        </p:nvSpPr>
        <p:spPr bwMode="auto">
          <a:xfrm>
            <a:off x="920750" y="228600"/>
            <a:ext cx="5297488" cy="579438"/>
          </a:xfrm>
          <a:prstGeom prst="rect">
            <a:avLst/>
          </a:prstGeom>
          <a:noFill/>
          <a:ln w="9525">
            <a:noFill/>
            <a:miter lim="800000"/>
            <a:headEnd/>
            <a:tailEnd/>
          </a:ln>
        </p:spPr>
        <p:txBody>
          <a:bodyPr>
            <a:spAutoFit/>
          </a:bodyPr>
          <a:lstStyle/>
          <a:p>
            <a:pPr>
              <a:defRPr/>
            </a:pPr>
            <a:r>
              <a:rPr lang="en-US" sz="3200" dirty="0">
                <a:solidFill>
                  <a:srgbClr val="000066"/>
                </a:solidFill>
                <a:effectLst>
                  <a:outerShdw blurRad="38100" dist="38100" dir="2700000" algn="tl">
                    <a:srgbClr val="DDDDDD"/>
                  </a:outerShdw>
                </a:effectLst>
                <a:latin typeface="+mj-lt"/>
                <a:ea typeface="ＭＳ Ｐゴシック" pitchFamily="-106" charset="-128"/>
                <a:cs typeface="ＭＳ Ｐゴシック" pitchFamily="-106" charset="-128"/>
              </a:rPr>
              <a:t>Fully detailed logic model</a:t>
            </a:r>
          </a:p>
        </p:txBody>
      </p:sp>
      <p:sp>
        <p:nvSpPr>
          <p:cNvPr id="38918" name="Rectangle 6"/>
          <p:cNvSpPr>
            <a:spLocks noChangeArrowheads="1"/>
          </p:cNvSpPr>
          <p:nvPr/>
        </p:nvSpPr>
        <p:spPr bwMode="auto">
          <a:xfrm>
            <a:off x="4110038" y="863600"/>
            <a:ext cx="3205162" cy="3381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endParaRPr lang="en-US"/>
          </a:p>
        </p:txBody>
      </p:sp>
      <p:sp>
        <p:nvSpPr>
          <p:cNvPr id="3" name="Oval 7"/>
          <p:cNvSpPr>
            <a:spLocks noChangeArrowheads="1"/>
          </p:cNvSpPr>
          <p:nvPr/>
        </p:nvSpPr>
        <p:spPr bwMode="auto">
          <a:xfrm>
            <a:off x="2011363" y="960438"/>
            <a:ext cx="7132637" cy="36576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13" name="Rectangle 12"/>
          <p:cNvSpPr/>
          <p:nvPr/>
        </p:nvSpPr>
        <p:spPr>
          <a:xfrm>
            <a:off x="2746375" y="4633913"/>
            <a:ext cx="2592388" cy="584200"/>
          </a:xfrm>
          <a:prstGeom prst="rect">
            <a:avLst/>
          </a:prstGeom>
          <a:noFill/>
          <a:ln w="25400">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4" name="Rectangle 13"/>
          <p:cNvSpPr/>
          <p:nvPr/>
        </p:nvSpPr>
        <p:spPr>
          <a:xfrm>
            <a:off x="5411788" y="4633913"/>
            <a:ext cx="2555875" cy="584200"/>
          </a:xfrm>
          <a:prstGeom prst="rect">
            <a:avLst/>
          </a:prstGeom>
          <a:noFill/>
          <a:ln w="25400">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5" name="Rectangle 14"/>
          <p:cNvSpPr/>
          <p:nvPr/>
        </p:nvSpPr>
        <p:spPr>
          <a:xfrm>
            <a:off x="884238" y="5254625"/>
            <a:ext cx="7594600" cy="547688"/>
          </a:xfrm>
          <a:prstGeom prst="rect">
            <a:avLst/>
          </a:prstGeom>
          <a:noFill/>
          <a:ln w="25400">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Tree>
    <p:extLst>
      <p:ext uri="{BB962C8B-B14F-4D97-AF65-F5344CB8AC3E}">
        <p14:creationId xmlns:p14="http://schemas.microsoft.com/office/powerpoint/2010/main" val="4179884864"/>
      </p:ext>
    </p:extLst>
  </p:cSld>
  <p:clrMapOvr>
    <a:masterClrMapping/>
  </p:clrMapOvr>
  <p:transition spd="med">
    <p:fade/>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0"/>
            <a:ext cx="7497763" cy="990600"/>
          </a:xfrm>
        </p:spPr>
        <p:txBody>
          <a:bodyPr/>
          <a:lstStyle/>
          <a:p>
            <a:pPr eaLnBrk="1" hangingPunct="1">
              <a:defRPr/>
            </a:pPr>
            <a:r>
              <a:rPr lang="en-US" dirty="0" smtClean="0"/>
              <a:t>Required Agency Information </a:t>
            </a:r>
          </a:p>
        </p:txBody>
      </p:sp>
      <p:sp>
        <p:nvSpPr>
          <p:cNvPr id="116738" name="Content Placeholder 2"/>
          <p:cNvSpPr>
            <a:spLocks noGrp="1"/>
          </p:cNvSpPr>
          <p:nvPr>
            <p:ph idx="1"/>
          </p:nvPr>
        </p:nvSpPr>
        <p:spPr>
          <a:xfrm>
            <a:off x="1828800" y="1295400"/>
            <a:ext cx="6705600" cy="4876800"/>
          </a:xfrm>
        </p:spPr>
        <p:txBody>
          <a:bodyPr/>
          <a:lstStyle/>
          <a:p>
            <a:pPr lvl="2" eaLnBrk="1" hangingPunct="1">
              <a:spcAft>
                <a:spcPts val="1200"/>
              </a:spcAft>
            </a:pPr>
            <a:r>
              <a:rPr lang="en-US" smtClean="0"/>
              <a:t>DUNS Number</a:t>
            </a:r>
          </a:p>
          <a:p>
            <a:pPr lvl="2" eaLnBrk="1" hangingPunct="1">
              <a:spcAft>
                <a:spcPts val="1200"/>
              </a:spcAft>
            </a:pPr>
            <a:r>
              <a:rPr lang="en-US" smtClean="0"/>
              <a:t>Legal name as registered in the System for Award Management (SAM)database</a:t>
            </a:r>
          </a:p>
          <a:p>
            <a:pPr lvl="2" eaLnBrk="1" hangingPunct="1">
              <a:spcAft>
                <a:spcPts val="1200"/>
              </a:spcAft>
            </a:pPr>
            <a:r>
              <a:rPr lang="en-US" smtClean="0"/>
              <a:t>EIN Number</a:t>
            </a:r>
          </a:p>
          <a:p>
            <a:pPr lvl="2" eaLnBrk="1" hangingPunct="1">
              <a:spcAft>
                <a:spcPts val="1200"/>
              </a:spcAft>
            </a:pPr>
            <a:r>
              <a:rPr lang="en-US" smtClean="0"/>
              <a:t>5% Eligible Certification</a:t>
            </a:r>
          </a:p>
          <a:p>
            <a:pPr lvl="2" eaLnBrk="1" hangingPunct="1">
              <a:spcAft>
                <a:spcPts val="1200"/>
              </a:spcAft>
            </a:pPr>
            <a:r>
              <a:rPr lang="en-US" smtClean="0"/>
              <a:t>Congressional Districts</a:t>
            </a:r>
          </a:p>
          <a:p>
            <a:pPr lvl="2" eaLnBrk="1" hangingPunct="1"/>
            <a:endParaRPr lang="en-US" smtClean="0"/>
          </a:p>
          <a:p>
            <a:pPr lvl="1" eaLnBrk="1" hangingPunct="1">
              <a:buFont typeface="Wingdings 2" pitchFamily="18" charset="2"/>
              <a:buNone/>
            </a:pPr>
            <a:endParaRPr lang="en-US" smtClean="0"/>
          </a:p>
        </p:txBody>
      </p:sp>
    </p:spTree>
  </p:cSld>
  <p:clrMapOvr>
    <a:masterClrMapping/>
  </p:clrMapOvr>
  <p:transition spd="med">
    <p:fade/>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62" name="Rectangle 2"/>
          <p:cNvSpPr>
            <a:spLocks noGrp="1"/>
          </p:cNvSpPr>
          <p:nvPr>
            <p:ph type="title"/>
          </p:nvPr>
        </p:nvSpPr>
        <p:spPr>
          <a:xfrm>
            <a:off x="1447800" y="152400"/>
            <a:ext cx="7497763" cy="808038"/>
          </a:xfrm>
        </p:spPr>
        <p:txBody>
          <a:bodyPr/>
          <a:lstStyle/>
          <a:p>
            <a:pPr eaLnBrk="1" fontAlgn="auto" hangingPunct="1">
              <a:spcAft>
                <a:spcPts val="0"/>
              </a:spcAft>
              <a:defRPr/>
            </a:pPr>
            <a:r>
              <a:rPr lang="en-US" dirty="0" smtClean="0">
                <a:solidFill>
                  <a:schemeClr val="tx2">
                    <a:satMod val="130000"/>
                  </a:schemeClr>
                </a:solidFill>
              </a:rPr>
              <a:t>Required Attachments</a:t>
            </a:r>
          </a:p>
        </p:txBody>
      </p:sp>
      <p:sp>
        <p:nvSpPr>
          <p:cNvPr id="118786" name="Rectangle 3"/>
          <p:cNvSpPr>
            <a:spLocks noGrp="1"/>
          </p:cNvSpPr>
          <p:nvPr>
            <p:ph idx="1"/>
          </p:nvPr>
        </p:nvSpPr>
        <p:spPr>
          <a:xfrm>
            <a:off x="1676400" y="1143000"/>
            <a:ext cx="7391400" cy="5105400"/>
          </a:xfrm>
        </p:spPr>
        <p:txBody>
          <a:bodyPr/>
          <a:lstStyle/>
          <a:p>
            <a:pPr eaLnBrk="1" hangingPunct="1"/>
            <a:r>
              <a:rPr lang="en-US" sz="2400" smtClean="0"/>
              <a:t>Designation of Grant Officials </a:t>
            </a:r>
            <a:endParaRPr lang="en-US" sz="2400" i="1" smtClean="0"/>
          </a:p>
          <a:p>
            <a:pPr eaLnBrk="1" hangingPunct="1"/>
            <a:r>
              <a:rPr lang="en-US" sz="2400" smtClean="0"/>
              <a:t>Project Narrative </a:t>
            </a:r>
            <a:endParaRPr lang="en-US" sz="2400" i="1" smtClean="0"/>
          </a:p>
          <a:p>
            <a:pPr eaLnBrk="1" hangingPunct="1"/>
            <a:r>
              <a:rPr lang="en-US" sz="2400" smtClean="0"/>
              <a:t>Budget Detail Worksheet and Budget Summary </a:t>
            </a:r>
            <a:endParaRPr lang="en-US" sz="2400" i="1" smtClean="0"/>
          </a:p>
          <a:p>
            <a:pPr eaLnBrk="1" hangingPunct="1"/>
            <a:r>
              <a:rPr lang="en-US" sz="2400" smtClean="0"/>
              <a:t>Copy of the Assurances, signed by the Authorized Official.</a:t>
            </a:r>
            <a:endParaRPr lang="en-US" sz="2400" i="1" smtClean="0"/>
          </a:p>
          <a:p>
            <a:pPr eaLnBrk="1" hangingPunct="1"/>
            <a:r>
              <a:rPr lang="en-US" sz="2400" smtClean="0"/>
              <a:t>Copy of the Certifications Regarding Lobbying, Debarment, Suspension and other Responsibility Matters signed by the Authorized Official </a:t>
            </a:r>
            <a:endParaRPr lang="en-US" sz="2400" i="1" smtClean="0"/>
          </a:p>
          <a:p>
            <a:pPr eaLnBrk="1" hangingPunct="1"/>
            <a:r>
              <a:rPr lang="en-US" sz="2400" smtClean="0"/>
              <a:t>Copy of the Disclosure of Lobbying Activities signed by the Authorized Official </a:t>
            </a:r>
            <a:endParaRPr lang="en-US" sz="2400" i="1" smtClean="0"/>
          </a:p>
          <a:p>
            <a:pPr eaLnBrk="1" hangingPunct="1"/>
            <a:r>
              <a:rPr lang="en-US" sz="2400" smtClean="0"/>
              <a:t>Audit Requirements </a:t>
            </a:r>
            <a:endParaRPr lang="en-US" sz="2400" i="1" smtClean="0"/>
          </a:p>
          <a:p>
            <a:pPr eaLnBrk="1" hangingPunct="1"/>
            <a:endParaRPr lang="en-US" sz="2400" u="sng" smtClean="0">
              <a:solidFill>
                <a:srgbClr val="FF0000"/>
              </a:solidFill>
            </a:endParaRPr>
          </a:p>
          <a:p>
            <a:pPr lvl="1" eaLnBrk="1" hangingPunct="1"/>
            <a:endParaRPr lang="en-US" sz="2400" smtClean="0">
              <a:solidFill>
                <a:srgbClr val="CC6600"/>
              </a:solidFill>
            </a:endParaRPr>
          </a:p>
        </p:txBody>
      </p:sp>
    </p:spTree>
  </p:cSld>
  <p:clrMapOvr>
    <a:masterClrMapping/>
  </p:clrMapOvr>
  <p:transition spd="med">
    <p:fade/>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92250" y="-76200"/>
            <a:ext cx="7499350" cy="1143000"/>
          </a:xfrm>
        </p:spPr>
        <p:txBody>
          <a:bodyPr/>
          <a:lstStyle/>
          <a:p>
            <a:pPr>
              <a:defRPr/>
            </a:pPr>
            <a:r>
              <a:rPr lang="en-US" dirty="0" smtClean="0">
                <a:solidFill>
                  <a:schemeClr val="tx2">
                    <a:satMod val="130000"/>
                  </a:schemeClr>
                </a:solidFill>
              </a:rPr>
              <a:t>Required Attachments </a:t>
            </a:r>
            <a:r>
              <a:rPr lang="en-US" sz="3600" dirty="0" smtClean="0">
                <a:solidFill>
                  <a:schemeClr val="tx2">
                    <a:satMod val="130000"/>
                  </a:schemeClr>
                </a:solidFill>
              </a:rPr>
              <a:t>(cont’d.)</a:t>
            </a:r>
            <a:endParaRPr lang="en-US" sz="3600" dirty="0"/>
          </a:p>
        </p:txBody>
      </p:sp>
      <p:sp>
        <p:nvSpPr>
          <p:cNvPr id="120834" name="Content Placeholder 2"/>
          <p:cNvSpPr>
            <a:spLocks noGrp="1"/>
          </p:cNvSpPr>
          <p:nvPr>
            <p:ph idx="1"/>
          </p:nvPr>
        </p:nvSpPr>
        <p:spPr>
          <a:xfrm>
            <a:off x="1663700" y="1066800"/>
            <a:ext cx="7327900" cy="4800600"/>
          </a:xfrm>
        </p:spPr>
        <p:txBody>
          <a:bodyPr/>
          <a:lstStyle/>
          <a:p>
            <a:pPr eaLnBrk="1" hangingPunct="1"/>
            <a:r>
              <a:rPr lang="en-US" sz="2400" smtClean="0"/>
              <a:t>Civil Rights Contact </a:t>
            </a:r>
            <a:endParaRPr lang="en-US" sz="2400" i="1" smtClean="0"/>
          </a:p>
          <a:p>
            <a:pPr eaLnBrk="1" hangingPunct="1"/>
            <a:r>
              <a:rPr lang="en-US" sz="2400" smtClean="0"/>
              <a:t>Additional Documents</a:t>
            </a:r>
            <a:endParaRPr lang="en-US" sz="2400" i="1" smtClean="0"/>
          </a:p>
          <a:p>
            <a:pPr eaLnBrk="1" hangingPunct="1"/>
            <a:r>
              <a:rPr lang="en-US" sz="2400" smtClean="0"/>
              <a:t>Standard Assurances</a:t>
            </a:r>
            <a:endParaRPr lang="en-US" sz="2400" i="1" smtClean="0"/>
          </a:p>
          <a:p>
            <a:pPr eaLnBrk="1" hangingPunct="1"/>
            <a:r>
              <a:rPr lang="en-US" sz="2400" smtClean="0"/>
              <a:t> Fully executed Memoranda of Understanding (MOU) and support letters as they demonstrate collaboration and support among stakeholders</a:t>
            </a:r>
            <a:endParaRPr lang="en-US" sz="2400" i="1" smtClean="0"/>
          </a:p>
          <a:p>
            <a:pPr eaLnBrk="1" hangingPunct="1"/>
            <a:r>
              <a:rPr lang="en-US" sz="2400" smtClean="0"/>
              <a:t>Non-profit applicants must submit an organizational chart for the entire program and job descriptions for all employees included in the proposed budget.</a:t>
            </a:r>
            <a:endParaRPr lang="en-US" sz="2400" i="1" smtClean="0"/>
          </a:p>
          <a:p>
            <a:pPr eaLnBrk="1" hangingPunct="1"/>
            <a:r>
              <a:rPr lang="en-US" sz="2400" smtClean="0"/>
              <a:t>Non-profit applicants </a:t>
            </a:r>
            <a:r>
              <a:rPr lang="en-US" sz="2400" u="sng" smtClean="0"/>
              <a:t>must submit</a:t>
            </a:r>
            <a:r>
              <a:rPr lang="en-US" sz="2400" smtClean="0"/>
              <a:t> a copy of their 501(c)(3) certificate</a:t>
            </a:r>
            <a:endParaRPr lang="en-US" sz="2400" i="1" smtClean="0"/>
          </a:p>
          <a:p>
            <a:pPr lvl="1" eaLnBrk="1" hangingPunct="1"/>
            <a:endParaRPr lang="en-US" sz="2400" smtClean="0">
              <a:solidFill>
                <a:srgbClr val="CC6600"/>
              </a:solidFill>
            </a:endParaRPr>
          </a:p>
          <a:p>
            <a:pPr lvl="1" eaLnBrk="1" hangingPunct="1">
              <a:buFont typeface="Wingdings 2" pitchFamily="18" charset="2"/>
              <a:buNone/>
            </a:pPr>
            <a:r>
              <a:rPr lang="en-US" sz="2400" u="sng" smtClean="0">
                <a:solidFill>
                  <a:srgbClr val="FF0000"/>
                </a:solidFill>
              </a:rPr>
              <a:t>Signatures:  must be signed by Authorized Official</a:t>
            </a:r>
          </a:p>
          <a:p>
            <a:pPr>
              <a:buFont typeface="Wingdings 2" pitchFamily="18" charset="2"/>
              <a:buNone/>
            </a:pPr>
            <a:endParaRPr lang="en-US" sz="2400" smtClean="0"/>
          </a:p>
        </p:txBody>
      </p:sp>
    </p:spTree>
  </p:cSld>
  <p:clrMapOvr>
    <a:masterClrMapping/>
  </p:clrMapOvr>
  <p:transition spd="med">
    <p:fade/>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5860" name="Rectangle 4"/>
          <p:cNvSpPr>
            <a:spLocks noGrp="1"/>
          </p:cNvSpPr>
          <p:nvPr>
            <p:ph type="ctrTitle"/>
          </p:nvPr>
        </p:nvSpPr>
        <p:spPr>
          <a:xfrm>
            <a:off x="2514600" y="2438400"/>
            <a:ext cx="5791200" cy="938213"/>
          </a:xfrm>
        </p:spPr>
        <p:txBody>
          <a:bodyPr/>
          <a:lstStyle/>
          <a:p>
            <a:pPr eaLnBrk="1" fontAlgn="auto" hangingPunct="1">
              <a:spcAft>
                <a:spcPts val="0"/>
              </a:spcAft>
              <a:defRPr/>
            </a:pPr>
            <a:r>
              <a:rPr lang="en-US" dirty="0" smtClean="0">
                <a:solidFill>
                  <a:schemeClr val="tx2">
                    <a:satMod val="130000"/>
                  </a:schemeClr>
                </a:solidFill>
                <a:latin typeface="+mn-lt"/>
              </a:rPr>
              <a:t>Questions &amp; Answers</a:t>
            </a:r>
          </a:p>
        </p:txBody>
      </p:sp>
    </p:spTree>
  </p:cSld>
  <p:clrMapOvr>
    <a:masterClrMapping/>
  </p:clrMapOvr>
  <p:transition spd="med">
    <p:fade/>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0"/>
            <a:ext cx="7499350" cy="884238"/>
          </a:xfrm>
        </p:spPr>
        <p:txBody>
          <a:bodyPr/>
          <a:lstStyle/>
          <a:p>
            <a:pPr eaLnBrk="1" hangingPunct="1">
              <a:defRPr/>
            </a:pPr>
            <a:r>
              <a:rPr lang="en-US" dirty="0" smtClean="0"/>
              <a:t>Useful Links</a:t>
            </a:r>
            <a:endParaRPr lang="en-US" dirty="0"/>
          </a:p>
        </p:txBody>
      </p:sp>
      <p:sp>
        <p:nvSpPr>
          <p:cNvPr id="3" name="Content Placeholder 2"/>
          <p:cNvSpPr>
            <a:spLocks noGrp="1"/>
          </p:cNvSpPr>
          <p:nvPr>
            <p:ph idx="1"/>
          </p:nvPr>
        </p:nvSpPr>
        <p:spPr>
          <a:xfrm>
            <a:off x="1905000" y="1066800"/>
            <a:ext cx="6934200" cy="5029200"/>
          </a:xfrm>
        </p:spPr>
        <p:txBody>
          <a:bodyPr/>
          <a:lstStyle/>
          <a:p>
            <a:pPr eaLnBrk="1" hangingPunct="1">
              <a:lnSpc>
                <a:spcPct val="80000"/>
              </a:lnSpc>
              <a:defRPr/>
            </a:pPr>
            <a:endParaRPr lang="en-US" sz="1800" b="1" i="1" dirty="0" smtClean="0"/>
          </a:p>
          <a:p>
            <a:pPr eaLnBrk="1" hangingPunct="1">
              <a:lnSpc>
                <a:spcPct val="80000"/>
              </a:lnSpc>
              <a:defRPr/>
            </a:pPr>
            <a:r>
              <a:rPr lang="en-US" sz="1800" b="1" i="1" dirty="0" smtClean="0"/>
              <a:t>Dun &amp; Bradstreet (D&amp;B)</a:t>
            </a:r>
            <a:endParaRPr lang="en-US" sz="1800" b="1" i="1" dirty="0" smtClean="0">
              <a:hlinkClick r:id="rId3"/>
            </a:endParaRPr>
          </a:p>
          <a:p>
            <a:pPr indent="39688" eaLnBrk="1" hangingPunct="1">
              <a:lnSpc>
                <a:spcPct val="80000"/>
              </a:lnSpc>
              <a:buFont typeface="Wingdings 2" pitchFamily="18" charset="2"/>
              <a:buNone/>
              <a:defRPr/>
            </a:pPr>
            <a:r>
              <a:rPr lang="en-US" sz="1800" dirty="0" smtClean="0">
                <a:hlinkClick r:id="rId3"/>
              </a:rPr>
              <a:t>http://fedgov.dnb.com/webform</a:t>
            </a:r>
            <a:endParaRPr lang="en-US" sz="1800" b="1" i="1" dirty="0" smtClean="0"/>
          </a:p>
          <a:p>
            <a:pPr eaLnBrk="1" hangingPunct="1">
              <a:lnSpc>
                <a:spcPct val="80000"/>
              </a:lnSpc>
              <a:defRPr/>
            </a:pPr>
            <a:endParaRPr lang="en-US" sz="1800" b="1" i="1" dirty="0" smtClean="0"/>
          </a:p>
          <a:p>
            <a:pPr eaLnBrk="1" hangingPunct="1">
              <a:lnSpc>
                <a:spcPct val="80000"/>
              </a:lnSpc>
              <a:defRPr/>
            </a:pPr>
            <a:r>
              <a:rPr lang="en-US" sz="1800" b="1" i="1" dirty="0" smtClean="0"/>
              <a:t>System for Award Management (SAM)</a:t>
            </a:r>
          </a:p>
          <a:p>
            <a:pPr indent="-25400" eaLnBrk="1" hangingPunct="1">
              <a:lnSpc>
                <a:spcPct val="80000"/>
              </a:lnSpc>
              <a:buFont typeface="Wingdings 2" pitchFamily="18" charset="2"/>
              <a:buNone/>
              <a:defRPr/>
            </a:pPr>
            <a:r>
              <a:rPr lang="en-US" sz="1800" dirty="0" smtClean="0">
                <a:hlinkClick r:id="rId4"/>
              </a:rPr>
              <a:t>https://www.sam.gov/portal/public/SAM/</a:t>
            </a:r>
            <a:endParaRPr lang="en-US" sz="1800" b="1" i="1" dirty="0" smtClean="0"/>
          </a:p>
          <a:p>
            <a:pPr eaLnBrk="1" hangingPunct="1">
              <a:lnSpc>
                <a:spcPct val="80000"/>
              </a:lnSpc>
              <a:defRPr/>
            </a:pPr>
            <a:endParaRPr lang="en-US" sz="1800" b="1" i="1" dirty="0" smtClean="0"/>
          </a:p>
          <a:p>
            <a:pPr eaLnBrk="1" hangingPunct="1">
              <a:lnSpc>
                <a:spcPct val="80000"/>
              </a:lnSpc>
              <a:defRPr/>
            </a:pPr>
            <a:r>
              <a:rPr lang="en-US" sz="1800" b="1" i="1" dirty="0" smtClean="0"/>
              <a:t>VAWA/SASP Sub-grantee Manual</a:t>
            </a:r>
          </a:p>
          <a:p>
            <a:pPr indent="41275" eaLnBrk="1" hangingPunct="1">
              <a:lnSpc>
                <a:spcPct val="80000"/>
              </a:lnSpc>
              <a:buFont typeface="Wingdings 2" pitchFamily="18" charset="2"/>
              <a:buNone/>
              <a:defRPr/>
            </a:pPr>
            <a:r>
              <a:rPr lang="en-US" sz="1800" dirty="0" smtClean="0">
                <a:hlinkClick r:id="rId5"/>
              </a:rPr>
              <a:t>http://cjcc.georgia.gov/sites/cjcc.georgia.gov/files/2012STOPVAWASubgranteeManualFINAL.pdf</a:t>
            </a:r>
            <a:endParaRPr lang="en-US" sz="1800" dirty="0" smtClean="0"/>
          </a:p>
          <a:p>
            <a:pPr indent="41275" eaLnBrk="1" hangingPunct="1">
              <a:lnSpc>
                <a:spcPct val="80000"/>
              </a:lnSpc>
              <a:buFont typeface="Wingdings 2" pitchFamily="18" charset="2"/>
              <a:buNone/>
              <a:defRPr/>
            </a:pPr>
            <a:endParaRPr lang="en-US" sz="1800" b="1" i="1" dirty="0" smtClean="0"/>
          </a:p>
          <a:p>
            <a:pPr eaLnBrk="1" hangingPunct="1">
              <a:lnSpc>
                <a:spcPct val="80000"/>
              </a:lnSpc>
              <a:defRPr/>
            </a:pPr>
            <a:r>
              <a:rPr lang="en-US" sz="1800" b="1" i="1" dirty="0" smtClean="0"/>
              <a:t>VAWA/SASP Sub-grantee Manual</a:t>
            </a:r>
          </a:p>
          <a:p>
            <a:pPr indent="41275" eaLnBrk="1" hangingPunct="1">
              <a:lnSpc>
                <a:spcPct val="80000"/>
              </a:lnSpc>
              <a:buFont typeface="Wingdings 2" pitchFamily="18" charset="2"/>
              <a:buNone/>
              <a:defRPr/>
            </a:pPr>
            <a:r>
              <a:rPr lang="en-US" sz="1800" dirty="0" smtClean="0">
                <a:hlinkClick r:id="rId6"/>
              </a:rPr>
              <a:t>http://cjcc.georgia.gov/sites/cjcc.georgia.gov/files/2012VOCASubgranteeManualFINAL.pdf</a:t>
            </a:r>
            <a:endParaRPr lang="en-US" sz="1800" b="1" i="1" dirty="0" smtClean="0"/>
          </a:p>
          <a:p>
            <a:pPr eaLnBrk="1" hangingPunct="1">
              <a:lnSpc>
                <a:spcPct val="80000"/>
              </a:lnSpc>
              <a:defRPr/>
            </a:pPr>
            <a:endParaRPr lang="en-US" sz="1800" b="1" i="1" dirty="0" smtClean="0"/>
          </a:p>
          <a:p>
            <a:pPr eaLnBrk="1" hangingPunct="1">
              <a:lnSpc>
                <a:spcPct val="80000"/>
              </a:lnSpc>
              <a:defRPr/>
            </a:pPr>
            <a:r>
              <a:rPr lang="en-US" sz="1800" b="1" i="1" dirty="0" smtClean="0"/>
              <a:t>Office of Justice Programs (OJP) Financial Guide</a:t>
            </a:r>
          </a:p>
          <a:p>
            <a:pPr eaLnBrk="1" hangingPunct="1">
              <a:lnSpc>
                <a:spcPct val="80000"/>
              </a:lnSpc>
              <a:buFont typeface="Wingdings" pitchFamily="2" charset="2"/>
              <a:buNone/>
              <a:defRPr/>
            </a:pPr>
            <a:r>
              <a:rPr lang="en-US" sz="1800" dirty="0" smtClean="0"/>
              <a:t>	</a:t>
            </a:r>
            <a:r>
              <a:rPr lang="en-US" sz="1800" dirty="0" smtClean="0">
                <a:hlinkClick r:id="rId7"/>
              </a:rPr>
              <a:t>http://www.ojp.usdoj.gov/financialguide/</a:t>
            </a:r>
            <a:endParaRPr lang="en-US" sz="1800" dirty="0" smtClean="0"/>
          </a:p>
          <a:p>
            <a:pPr eaLnBrk="1" hangingPunct="1">
              <a:lnSpc>
                <a:spcPct val="80000"/>
              </a:lnSpc>
              <a:buFont typeface="Wingdings 2" pitchFamily="18" charset="2"/>
              <a:buNone/>
              <a:defRPr/>
            </a:pPr>
            <a:endParaRPr lang="en-US" sz="1800" b="1" i="1" dirty="0" smtClean="0"/>
          </a:p>
          <a:p>
            <a:pPr eaLnBrk="1" hangingPunct="1">
              <a:defRPr/>
            </a:pPr>
            <a:endParaRPr lang="en-US" sz="1800" dirty="0"/>
          </a:p>
        </p:txBody>
      </p:sp>
    </p:spTree>
  </p:cSld>
  <p:clrMapOvr>
    <a:masterClrMapping/>
  </p:clrMapOvr>
  <p:transition spd="med">
    <p:fade/>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0"/>
            <a:ext cx="7499350" cy="884238"/>
          </a:xfrm>
        </p:spPr>
        <p:txBody>
          <a:bodyPr/>
          <a:lstStyle/>
          <a:p>
            <a:pPr>
              <a:defRPr/>
            </a:pPr>
            <a:r>
              <a:rPr lang="en-US" dirty="0" smtClean="0"/>
              <a:t>Useful Links </a:t>
            </a:r>
            <a:r>
              <a:rPr lang="en-US" sz="3600" dirty="0" smtClean="0"/>
              <a:t>(cont’d.)</a:t>
            </a:r>
            <a:endParaRPr lang="en-US" sz="3600" dirty="0"/>
          </a:p>
        </p:txBody>
      </p:sp>
      <p:sp>
        <p:nvSpPr>
          <p:cNvPr id="4" name="Rectangle 3"/>
          <p:cNvSpPr/>
          <p:nvPr/>
        </p:nvSpPr>
        <p:spPr>
          <a:xfrm>
            <a:off x="1905000" y="1382713"/>
            <a:ext cx="7010400" cy="4560887"/>
          </a:xfrm>
          <a:prstGeom prst="rect">
            <a:avLst/>
          </a:prstGeom>
        </p:spPr>
        <p:txBody>
          <a:bodyPr>
            <a:spAutoFit/>
          </a:bodyPr>
          <a:lstStyle/>
          <a:p>
            <a:pPr marL="365125" indent="-282575">
              <a:lnSpc>
                <a:spcPct val="80000"/>
              </a:lnSpc>
              <a:spcBef>
                <a:spcPts val="600"/>
              </a:spcBef>
              <a:buClr>
                <a:srgbClr val="3891A7"/>
              </a:buClr>
              <a:buSzPct val="80000"/>
              <a:buFont typeface="Wingdings 2" pitchFamily="18" charset="2"/>
              <a:buChar char=""/>
              <a:defRPr/>
            </a:pPr>
            <a:r>
              <a:rPr lang="en-US" b="1" i="1" dirty="0">
                <a:latin typeface="+mn-lt"/>
              </a:rPr>
              <a:t>Limited English Proficiency, Federal Interagency Website</a:t>
            </a:r>
          </a:p>
          <a:p>
            <a:pPr marL="365125" indent="-25400">
              <a:lnSpc>
                <a:spcPct val="80000"/>
              </a:lnSpc>
              <a:spcBef>
                <a:spcPts val="600"/>
              </a:spcBef>
              <a:buClr>
                <a:srgbClr val="3891A7"/>
              </a:buClr>
              <a:buSzPct val="80000"/>
              <a:defRPr/>
            </a:pPr>
            <a:r>
              <a:rPr lang="en-US" dirty="0">
                <a:latin typeface="+mn-lt"/>
                <a:hlinkClick r:id="rId2"/>
              </a:rPr>
              <a:t>http://www.lep.gov/</a:t>
            </a:r>
            <a:endParaRPr lang="en-US" dirty="0">
              <a:latin typeface="+mn-lt"/>
            </a:endParaRPr>
          </a:p>
          <a:p>
            <a:pPr marL="365125" indent="-25400">
              <a:lnSpc>
                <a:spcPct val="80000"/>
              </a:lnSpc>
              <a:spcBef>
                <a:spcPts val="600"/>
              </a:spcBef>
              <a:buClr>
                <a:srgbClr val="3891A7"/>
              </a:buClr>
              <a:buSzPct val="80000"/>
              <a:defRPr/>
            </a:pPr>
            <a:endParaRPr lang="en-US" b="1" i="1" dirty="0">
              <a:latin typeface="+mn-lt"/>
            </a:endParaRPr>
          </a:p>
          <a:p>
            <a:pPr marL="365125" indent="-282575">
              <a:lnSpc>
                <a:spcPct val="80000"/>
              </a:lnSpc>
              <a:spcBef>
                <a:spcPts val="600"/>
              </a:spcBef>
              <a:buClr>
                <a:srgbClr val="3891A7"/>
              </a:buClr>
              <a:buSzPct val="80000"/>
              <a:buFont typeface="Wingdings 2" pitchFamily="18" charset="2"/>
              <a:buChar char=""/>
              <a:defRPr/>
            </a:pPr>
            <a:r>
              <a:rPr lang="en-US" b="1" i="1" dirty="0">
                <a:latin typeface="+mn-lt"/>
              </a:rPr>
              <a:t>Office of Civil Rights, U. S. Department of Justice</a:t>
            </a:r>
          </a:p>
          <a:p>
            <a:pPr marL="365125" indent="-25400">
              <a:lnSpc>
                <a:spcPct val="80000"/>
              </a:lnSpc>
              <a:spcBef>
                <a:spcPts val="600"/>
              </a:spcBef>
              <a:buClr>
                <a:srgbClr val="3891A7"/>
              </a:buClr>
              <a:buSzPct val="80000"/>
              <a:defRPr/>
            </a:pPr>
            <a:r>
              <a:rPr lang="en-US" dirty="0">
                <a:latin typeface="+mn-lt"/>
                <a:hlinkClick r:id="rId3"/>
              </a:rPr>
              <a:t>http://www.ojp.usdoj.gov/about/offices/ocr.htm</a:t>
            </a:r>
            <a:endParaRPr lang="en-US" dirty="0">
              <a:latin typeface="+mn-lt"/>
            </a:endParaRPr>
          </a:p>
          <a:p>
            <a:pPr marL="365125" indent="-25400">
              <a:lnSpc>
                <a:spcPct val="80000"/>
              </a:lnSpc>
              <a:spcBef>
                <a:spcPts val="600"/>
              </a:spcBef>
              <a:buClr>
                <a:srgbClr val="3891A7"/>
              </a:buClr>
              <a:buSzPct val="80000"/>
              <a:defRPr/>
            </a:pPr>
            <a:endParaRPr lang="en-US" dirty="0">
              <a:latin typeface="+mn-lt"/>
            </a:endParaRPr>
          </a:p>
          <a:p>
            <a:pPr marL="365125" indent="-282575">
              <a:lnSpc>
                <a:spcPct val="80000"/>
              </a:lnSpc>
              <a:spcBef>
                <a:spcPts val="600"/>
              </a:spcBef>
              <a:buClr>
                <a:srgbClr val="3891A7"/>
              </a:buClr>
              <a:buSzPct val="80000"/>
              <a:buFont typeface="Wingdings 2" pitchFamily="18" charset="2"/>
              <a:buChar char=""/>
              <a:defRPr/>
            </a:pPr>
            <a:r>
              <a:rPr lang="en-US" b="1" i="1" dirty="0">
                <a:latin typeface="+mn-lt"/>
              </a:rPr>
              <a:t>Office of Justice, Office of Civil Rights, Equal Employment Opportunity Plans (EEOPs)</a:t>
            </a:r>
          </a:p>
          <a:p>
            <a:pPr marL="365125" indent="-25400">
              <a:lnSpc>
                <a:spcPct val="80000"/>
              </a:lnSpc>
              <a:spcBef>
                <a:spcPts val="600"/>
              </a:spcBef>
              <a:buClr>
                <a:srgbClr val="3891A7"/>
              </a:buClr>
              <a:buSzPct val="80000"/>
              <a:defRPr/>
            </a:pPr>
            <a:r>
              <a:rPr lang="en-US" dirty="0">
                <a:latin typeface="+mn-lt"/>
                <a:hlinkClick r:id="rId4"/>
              </a:rPr>
              <a:t>http://www.ojp.usdoj.gov/ocr/eeop.htm</a:t>
            </a:r>
            <a:endParaRPr lang="en-US" dirty="0">
              <a:latin typeface="+mn-lt"/>
            </a:endParaRPr>
          </a:p>
          <a:p>
            <a:pPr marL="365125" indent="-25400">
              <a:lnSpc>
                <a:spcPct val="80000"/>
              </a:lnSpc>
              <a:spcBef>
                <a:spcPts val="600"/>
              </a:spcBef>
              <a:buClr>
                <a:srgbClr val="3891A7"/>
              </a:buClr>
              <a:buSzPct val="80000"/>
              <a:defRPr/>
            </a:pPr>
            <a:endParaRPr lang="en-US" b="1" i="1" dirty="0">
              <a:latin typeface="+mn-lt"/>
            </a:endParaRPr>
          </a:p>
          <a:p>
            <a:pPr marL="365125" indent="-282575">
              <a:lnSpc>
                <a:spcPct val="80000"/>
              </a:lnSpc>
              <a:spcBef>
                <a:spcPts val="600"/>
              </a:spcBef>
              <a:buClr>
                <a:srgbClr val="3891A7"/>
              </a:buClr>
              <a:buSzPct val="80000"/>
              <a:buFont typeface="Wingdings 2" pitchFamily="18" charset="2"/>
              <a:buChar char=""/>
              <a:defRPr/>
            </a:pPr>
            <a:r>
              <a:rPr lang="en-US" b="1" i="1" dirty="0">
                <a:latin typeface="+mn-lt"/>
              </a:rPr>
              <a:t>U. S. General Services Administration (GSA) – Federal Per Diem Rates</a:t>
            </a:r>
          </a:p>
          <a:p>
            <a:pPr marL="365125" indent="-25400">
              <a:lnSpc>
                <a:spcPct val="80000"/>
              </a:lnSpc>
              <a:spcBef>
                <a:spcPts val="600"/>
              </a:spcBef>
              <a:buClr>
                <a:srgbClr val="3891A7"/>
              </a:buClr>
              <a:buSzPct val="80000"/>
              <a:defRPr/>
            </a:pPr>
            <a:r>
              <a:rPr lang="en-US" dirty="0">
                <a:latin typeface="+mn-lt"/>
                <a:hlinkClick r:id="rId5"/>
              </a:rPr>
              <a:t>http://www.gsa.gov</a:t>
            </a:r>
            <a:r>
              <a:rPr lang="en-US" dirty="0">
                <a:latin typeface="+mn-lt"/>
              </a:rPr>
              <a:t> (</a:t>
            </a:r>
            <a:r>
              <a:rPr lang="en-US" i="1" dirty="0">
                <a:latin typeface="+mn-lt"/>
              </a:rPr>
              <a:t>Travel Resources)</a:t>
            </a:r>
          </a:p>
          <a:p>
            <a:pPr marL="365125" indent="-25400">
              <a:lnSpc>
                <a:spcPct val="80000"/>
              </a:lnSpc>
              <a:spcBef>
                <a:spcPts val="600"/>
              </a:spcBef>
              <a:buClr>
                <a:srgbClr val="3891A7"/>
              </a:buClr>
              <a:buSzPct val="80000"/>
              <a:defRPr/>
            </a:pPr>
            <a:endParaRPr lang="en-US" b="1" i="1" dirty="0">
              <a:latin typeface="+mn-lt"/>
            </a:endParaRPr>
          </a:p>
          <a:p>
            <a:pPr marL="365125" indent="-282575">
              <a:lnSpc>
                <a:spcPct val="80000"/>
              </a:lnSpc>
              <a:spcBef>
                <a:spcPts val="600"/>
              </a:spcBef>
              <a:buClr>
                <a:srgbClr val="3891A7"/>
              </a:buClr>
              <a:buSzPct val="80000"/>
              <a:buFont typeface="Wingdings 2" pitchFamily="18" charset="2"/>
              <a:buChar char=""/>
              <a:defRPr/>
            </a:pPr>
            <a:r>
              <a:rPr lang="en-US" b="1" i="1" dirty="0">
                <a:latin typeface="+mn-lt"/>
              </a:rPr>
              <a:t>State of Georgia, State Accounting Office –Travel Regulations  </a:t>
            </a:r>
            <a:endParaRPr lang="en-US" dirty="0">
              <a:latin typeface="+mn-lt"/>
            </a:endParaRPr>
          </a:p>
          <a:p>
            <a:pPr indent="339725">
              <a:lnSpc>
                <a:spcPct val="80000"/>
              </a:lnSpc>
              <a:spcAft>
                <a:spcPts val="600"/>
              </a:spcAft>
              <a:defRPr/>
            </a:pPr>
            <a:r>
              <a:rPr lang="en-US" dirty="0">
                <a:latin typeface="+mn-lt"/>
                <a:hlinkClick r:id="rId6"/>
              </a:rPr>
              <a:t>http://sao.georgia.gov/state-travel-policy</a:t>
            </a:r>
            <a:r>
              <a:rPr lang="en-US" i="1" u="sng" dirty="0">
                <a:latin typeface="+mn-lt"/>
              </a:rPr>
              <a:t> </a:t>
            </a:r>
            <a:endParaRPr lang="en-US" dirty="0">
              <a:latin typeface="+mn-lt"/>
            </a:endParaRPr>
          </a:p>
        </p:txBody>
      </p:sp>
    </p:spTree>
  </p:cSld>
  <p:clrMapOvr>
    <a:masterClrMapping/>
  </p:clrMapOvr>
  <p:transition spd="med">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152400"/>
            <a:ext cx="5745163" cy="1143000"/>
          </a:xfrm>
        </p:spPr>
        <p:txBody>
          <a:bodyPr>
            <a:normAutofit fontScale="90000"/>
          </a:bodyPr>
          <a:lstStyle/>
          <a:p>
            <a:pPr eaLnBrk="1" fontAlgn="auto" hangingPunct="1">
              <a:spcAft>
                <a:spcPts val="0"/>
              </a:spcAft>
              <a:defRPr/>
            </a:pPr>
            <a:r>
              <a:rPr lang="en-US" sz="4900" dirty="0" smtClean="0">
                <a:solidFill>
                  <a:schemeClr val="tx2">
                    <a:satMod val="130000"/>
                  </a:schemeClr>
                </a:solidFill>
              </a:rPr>
              <a:t>Grants Division</a:t>
            </a:r>
            <a:r>
              <a:rPr lang="en-US" dirty="0" smtClean="0">
                <a:solidFill>
                  <a:schemeClr val="tx2">
                    <a:satMod val="130000"/>
                  </a:schemeClr>
                </a:solidFill>
              </a:rPr>
              <a:t/>
            </a:r>
            <a:br>
              <a:rPr lang="en-US" dirty="0" smtClean="0">
                <a:solidFill>
                  <a:schemeClr val="tx2">
                    <a:satMod val="130000"/>
                  </a:schemeClr>
                </a:solidFill>
              </a:rPr>
            </a:br>
            <a:r>
              <a:rPr lang="en-US" sz="2200" dirty="0" smtClean="0">
                <a:solidFill>
                  <a:schemeClr val="tx2">
                    <a:satMod val="130000"/>
                  </a:schemeClr>
                </a:solidFill>
              </a:rPr>
              <a:t>Robert Thornton |Division Director</a:t>
            </a:r>
            <a:endParaRPr lang="en-US" sz="2200" dirty="0">
              <a:solidFill>
                <a:schemeClr val="tx2">
                  <a:satMod val="130000"/>
                </a:schemeClr>
              </a:solidFill>
            </a:endParaRPr>
          </a:p>
        </p:txBody>
      </p:sp>
      <p:sp>
        <p:nvSpPr>
          <p:cNvPr id="4" name="Content Placeholder 3"/>
          <p:cNvSpPr>
            <a:spLocks noGrp="1"/>
          </p:cNvSpPr>
          <p:nvPr>
            <p:ph sz="half" idx="1"/>
          </p:nvPr>
        </p:nvSpPr>
        <p:spPr>
          <a:xfrm>
            <a:off x="1828800" y="1600200"/>
            <a:ext cx="3352800" cy="4664075"/>
          </a:xfrm>
          <a:ln>
            <a:solidFill>
              <a:schemeClr val="bg2"/>
            </a:solidFill>
          </a:ln>
        </p:spPr>
        <p:txBody>
          <a:bodyPr>
            <a:normAutofit lnSpcReduction="10000"/>
          </a:bodyPr>
          <a:lstStyle/>
          <a:p>
            <a:pPr marL="365760" indent="-283464" algn="ctr" eaLnBrk="1" fontAlgn="auto" hangingPunct="1">
              <a:spcAft>
                <a:spcPts val="0"/>
              </a:spcAft>
              <a:buFont typeface="Wingdings 2"/>
              <a:buNone/>
              <a:defRPr/>
            </a:pPr>
            <a:r>
              <a:rPr lang="en-US" sz="2400" u="sng" dirty="0" smtClean="0"/>
              <a:t>Victim Assistance Unit</a:t>
            </a:r>
          </a:p>
          <a:p>
            <a:pPr marL="365760" indent="-283464" algn="ctr" eaLnBrk="1" fontAlgn="auto" hangingPunct="1">
              <a:spcAft>
                <a:spcPts val="0"/>
              </a:spcAft>
              <a:buFont typeface="Wingdings 2"/>
              <a:buNone/>
              <a:defRPr/>
            </a:pPr>
            <a:r>
              <a:rPr lang="en-US" sz="1600" dirty="0" err="1" smtClean="0"/>
              <a:t>Shontel</a:t>
            </a:r>
            <a:r>
              <a:rPr lang="en-US" sz="1600" dirty="0" smtClean="0"/>
              <a:t> Wright |Program Director</a:t>
            </a:r>
          </a:p>
          <a:p>
            <a:pPr marL="365760" indent="-283464" eaLnBrk="1" fontAlgn="auto" hangingPunct="1">
              <a:spcAft>
                <a:spcPts val="0"/>
              </a:spcAft>
              <a:buFont typeface="Wingdings 2"/>
              <a:buNone/>
              <a:defRPr/>
            </a:pPr>
            <a:endParaRPr lang="en-US" sz="1800" dirty="0" smtClean="0"/>
          </a:p>
          <a:p>
            <a:pPr marL="365760" indent="-283464" eaLnBrk="1" fontAlgn="auto" hangingPunct="1">
              <a:spcAft>
                <a:spcPts val="0"/>
              </a:spcAft>
              <a:buFont typeface="Wingdings 2"/>
              <a:buNone/>
              <a:defRPr/>
            </a:pPr>
            <a:r>
              <a:rPr lang="en-US" sz="1600" b="1" dirty="0" smtClean="0"/>
              <a:t>Auditor/Examiners</a:t>
            </a:r>
          </a:p>
          <a:p>
            <a:pPr marL="365760" indent="-283464" eaLnBrk="1" fontAlgn="auto" hangingPunct="1">
              <a:spcAft>
                <a:spcPts val="0"/>
              </a:spcAft>
              <a:buFont typeface="Wingdings 2"/>
              <a:buChar char=""/>
              <a:defRPr/>
            </a:pPr>
            <a:r>
              <a:rPr lang="en-US" sz="1600" dirty="0" smtClean="0"/>
              <a:t>Betty Barnard</a:t>
            </a:r>
          </a:p>
          <a:p>
            <a:pPr marL="365760" indent="-283464" eaLnBrk="1" fontAlgn="auto" hangingPunct="1">
              <a:spcAft>
                <a:spcPts val="0"/>
              </a:spcAft>
              <a:buFont typeface="Wingdings 2"/>
              <a:buChar char=""/>
              <a:defRPr/>
            </a:pPr>
            <a:r>
              <a:rPr lang="en-US" sz="1600" dirty="0" err="1" smtClean="0"/>
              <a:t>Ayanna</a:t>
            </a:r>
            <a:r>
              <a:rPr lang="en-US" sz="1600" dirty="0" smtClean="0"/>
              <a:t> Campbell</a:t>
            </a:r>
          </a:p>
          <a:p>
            <a:pPr marL="365760" indent="-283464" eaLnBrk="1" fontAlgn="auto" hangingPunct="1">
              <a:spcAft>
                <a:spcPts val="0"/>
              </a:spcAft>
              <a:buFont typeface="Wingdings 2"/>
              <a:buNone/>
              <a:defRPr/>
            </a:pPr>
            <a:endParaRPr lang="en-US" sz="1600" dirty="0" smtClean="0"/>
          </a:p>
          <a:p>
            <a:pPr marL="365760" indent="-283464" eaLnBrk="1" fontAlgn="auto" hangingPunct="1">
              <a:spcAft>
                <a:spcPts val="0"/>
              </a:spcAft>
              <a:buFont typeface="Wingdings 2"/>
              <a:buNone/>
              <a:defRPr/>
            </a:pPr>
            <a:r>
              <a:rPr lang="en-US" sz="1600" b="1" dirty="0" smtClean="0"/>
              <a:t>Grants Specialist</a:t>
            </a:r>
            <a:r>
              <a:rPr lang="en-US" sz="1600" dirty="0" smtClean="0"/>
              <a:t>:</a:t>
            </a:r>
          </a:p>
          <a:p>
            <a:pPr marL="365760" indent="-283464" eaLnBrk="1" fontAlgn="auto" hangingPunct="1">
              <a:spcAft>
                <a:spcPts val="0"/>
              </a:spcAft>
              <a:buFont typeface="Wingdings 2"/>
              <a:buChar char=""/>
              <a:defRPr/>
            </a:pPr>
            <a:r>
              <a:rPr lang="en-US" sz="1600" dirty="0" smtClean="0"/>
              <a:t>Crystal Crews</a:t>
            </a:r>
          </a:p>
          <a:p>
            <a:pPr marL="365760" indent="-283464" eaLnBrk="1" fontAlgn="auto" hangingPunct="1">
              <a:spcAft>
                <a:spcPts val="0"/>
              </a:spcAft>
              <a:buFont typeface="Wingdings 2"/>
              <a:buChar char=""/>
              <a:defRPr/>
            </a:pPr>
            <a:r>
              <a:rPr lang="en-US" sz="1600" dirty="0" smtClean="0"/>
              <a:t>Tonya Jenkins</a:t>
            </a:r>
          </a:p>
          <a:p>
            <a:pPr marL="365760" indent="-283464" eaLnBrk="1" fontAlgn="auto" hangingPunct="1">
              <a:spcAft>
                <a:spcPts val="0"/>
              </a:spcAft>
              <a:buFont typeface="Wingdings 2"/>
              <a:buChar char=""/>
              <a:defRPr/>
            </a:pPr>
            <a:r>
              <a:rPr lang="en-US" sz="1600" dirty="0" smtClean="0"/>
              <a:t>Jonathan </a:t>
            </a:r>
            <a:r>
              <a:rPr lang="en-US" sz="1600" dirty="0" err="1" smtClean="0"/>
              <a:t>Peart</a:t>
            </a:r>
            <a:endParaRPr lang="en-US" sz="1600" dirty="0" smtClean="0"/>
          </a:p>
          <a:p>
            <a:pPr marL="365760" indent="-283464" eaLnBrk="1" fontAlgn="auto" hangingPunct="1">
              <a:spcAft>
                <a:spcPts val="0"/>
              </a:spcAft>
              <a:buFont typeface="Wingdings 2"/>
              <a:buChar char=""/>
              <a:defRPr/>
            </a:pPr>
            <a:r>
              <a:rPr lang="en-US" sz="1600" dirty="0" smtClean="0"/>
              <a:t>Michael Shackelford</a:t>
            </a:r>
          </a:p>
          <a:p>
            <a:pPr marL="365760" indent="-283464" eaLnBrk="1" fontAlgn="auto" hangingPunct="1">
              <a:spcAft>
                <a:spcPts val="0"/>
              </a:spcAft>
              <a:buFont typeface="Wingdings 2"/>
              <a:buNone/>
              <a:defRPr/>
            </a:pPr>
            <a:endParaRPr lang="en-US" sz="1600" dirty="0" smtClean="0"/>
          </a:p>
          <a:p>
            <a:pPr marL="365760" indent="-283464" eaLnBrk="1" fontAlgn="auto" hangingPunct="1">
              <a:spcAft>
                <a:spcPts val="0"/>
              </a:spcAft>
              <a:buFont typeface="Wingdings 2"/>
              <a:buNone/>
              <a:defRPr/>
            </a:pPr>
            <a:r>
              <a:rPr lang="en-US" sz="1600" b="1" dirty="0" smtClean="0"/>
              <a:t>Planning &amp; Evaluation</a:t>
            </a:r>
          </a:p>
          <a:p>
            <a:pPr marL="365760" indent="-283464" eaLnBrk="1" fontAlgn="auto" hangingPunct="1">
              <a:spcAft>
                <a:spcPts val="0"/>
              </a:spcAft>
              <a:buFont typeface="Wingdings 2"/>
              <a:buChar char=""/>
              <a:defRPr/>
            </a:pPr>
            <a:r>
              <a:rPr lang="en-US" sz="1600" dirty="0" smtClean="0"/>
              <a:t>Elizabeth Yates</a:t>
            </a:r>
          </a:p>
          <a:p>
            <a:pPr marL="365760" indent="-283464" eaLnBrk="1" fontAlgn="auto" hangingPunct="1">
              <a:spcAft>
                <a:spcPts val="0"/>
              </a:spcAft>
              <a:buFont typeface="Wingdings 2"/>
              <a:buChar char=""/>
              <a:defRPr/>
            </a:pPr>
            <a:endParaRPr lang="en-US" sz="1600" dirty="0" smtClean="0"/>
          </a:p>
          <a:p>
            <a:pPr marL="365760" indent="-283464" eaLnBrk="1" fontAlgn="auto" hangingPunct="1">
              <a:spcAft>
                <a:spcPts val="0"/>
              </a:spcAft>
              <a:buFont typeface="Wingdings 2"/>
              <a:buNone/>
              <a:defRPr/>
            </a:pPr>
            <a:endParaRPr lang="en-US" sz="1600" b="1" dirty="0"/>
          </a:p>
        </p:txBody>
      </p:sp>
      <p:sp>
        <p:nvSpPr>
          <p:cNvPr id="5" name="Content Placeholder 4"/>
          <p:cNvSpPr>
            <a:spLocks noGrp="1"/>
          </p:cNvSpPr>
          <p:nvPr>
            <p:ph sz="half" idx="2"/>
          </p:nvPr>
        </p:nvSpPr>
        <p:spPr>
          <a:xfrm>
            <a:off x="5257800" y="1600200"/>
            <a:ext cx="3752850" cy="4664075"/>
          </a:xfrm>
          <a:ln>
            <a:solidFill>
              <a:schemeClr val="bg2"/>
            </a:solidFill>
          </a:ln>
        </p:spPr>
        <p:txBody>
          <a:bodyPr>
            <a:normAutofit lnSpcReduction="10000"/>
          </a:bodyPr>
          <a:lstStyle/>
          <a:p>
            <a:pPr marL="365760" indent="-283464" algn="ctr" eaLnBrk="1" fontAlgn="auto" hangingPunct="1">
              <a:spcAft>
                <a:spcPts val="0"/>
              </a:spcAft>
              <a:buFont typeface="Wingdings 2"/>
              <a:buNone/>
              <a:defRPr/>
            </a:pPr>
            <a:r>
              <a:rPr lang="en-US" sz="2400" u="sng" dirty="0" smtClean="0"/>
              <a:t>Criminal Justice Unit</a:t>
            </a:r>
          </a:p>
          <a:p>
            <a:pPr marL="365760" indent="-283464" algn="ctr" eaLnBrk="1" fontAlgn="auto" hangingPunct="1">
              <a:spcAft>
                <a:spcPts val="0"/>
              </a:spcAft>
              <a:buFont typeface="Wingdings 2"/>
              <a:buNone/>
              <a:defRPr/>
            </a:pPr>
            <a:r>
              <a:rPr lang="en-US" sz="1800" dirty="0" smtClean="0"/>
              <a:t>Aisha Ford |Program Director</a:t>
            </a:r>
          </a:p>
          <a:p>
            <a:pPr marL="365760" indent="-283464" algn="ctr" eaLnBrk="1" fontAlgn="auto" hangingPunct="1">
              <a:spcAft>
                <a:spcPts val="0"/>
              </a:spcAft>
              <a:buFont typeface="Wingdings 2"/>
              <a:buNone/>
              <a:defRPr/>
            </a:pPr>
            <a:endParaRPr lang="en-US" sz="1800" dirty="0" smtClean="0"/>
          </a:p>
          <a:p>
            <a:pPr marL="365760" indent="-283464" eaLnBrk="1" fontAlgn="auto" hangingPunct="1">
              <a:spcAft>
                <a:spcPts val="0"/>
              </a:spcAft>
              <a:buClr>
                <a:srgbClr val="3891A7"/>
              </a:buClr>
              <a:buFont typeface="Wingdings 2"/>
              <a:buNone/>
              <a:defRPr/>
            </a:pPr>
            <a:r>
              <a:rPr lang="en-US" sz="1600" b="1" dirty="0" smtClean="0">
                <a:solidFill>
                  <a:prstClr val="black"/>
                </a:solidFill>
              </a:rPr>
              <a:t>Auditor/Examiners</a:t>
            </a:r>
          </a:p>
          <a:p>
            <a:pPr marL="365760" indent="-283464" eaLnBrk="1" fontAlgn="auto" hangingPunct="1">
              <a:spcAft>
                <a:spcPts val="0"/>
              </a:spcAft>
              <a:buClr>
                <a:srgbClr val="3891A7"/>
              </a:buClr>
              <a:buFont typeface="Wingdings 2"/>
              <a:buChar char=""/>
              <a:defRPr/>
            </a:pPr>
            <a:r>
              <a:rPr lang="en-US" sz="1600" dirty="0" smtClean="0">
                <a:solidFill>
                  <a:prstClr val="black"/>
                </a:solidFill>
              </a:rPr>
              <a:t>Brian </a:t>
            </a:r>
            <a:r>
              <a:rPr lang="en-US" sz="1600" dirty="0" err="1" smtClean="0">
                <a:solidFill>
                  <a:prstClr val="black"/>
                </a:solidFill>
              </a:rPr>
              <a:t>Salters</a:t>
            </a:r>
            <a:endParaRPr lang="en-US" sz="1600" dirty="0" smtClean="0">
              <a:solidFill>
                <a:prstClr val="black"/>
              </a:solidFill>
            </a:endParaRPr>
          </a:p>
          <a:p>
            <a:pPr marL="365760" indent="-283464" eaLnBrk="1" fontAlgn="auto" hangingPunct="1">
              <a:spcAft>
                <a:spcPts val="0"/>
              </a:spcAft>
              <a:buClr>
                <a:srgbClr val="3891A7"/>
              </a:buClr>
              <a:buFont typeface="Wingdings 2"/>
              <a:buChar char=""/>
              <a:defRPr/>
            </a:pPr>
            <a:r>
              <a:rPr lang="en-US" sz="1600" dirty="0" smtClean="0">
                <a:solidFill>
                  <a:prstClr val="black"/>
                </a:solidFill>
              </a:rPr>
              <a:t>Monique Stevenson</a:t>
            </a:r>
          </a:p>
          <a:p>
            <a:pPr marL="365760" indent="-283464" eaLnBrk="1" fontAlgn="auto" hangingPunct="1">
              <a:spcAft>
                <a:spcPts val="0"/>
              </a:spcAft>
              <a:buClr>
                <a:srgbClr val="3891A7"/>
              </a:buClr>
              <a:buFont typeface="Wingdings 2"/>
              <a:buNone/>
              <a:defRPr/>
            </a:pPr>
            <a:endParaRPr lang="en-US" sz="1600" dirty="0" smtClean="0">
              <a:solidFill>
                <a:prstClr val="black"/>
              </a:solidFill>
            </a:endParaRPr>
          </a:p>
          <a:p>
            <a:pPr marL="365760" indent="-283464" eaLnBrk="1" fontAlgn="auto" hangingPunct="1">
              <a:spcAft>
                <a:spcPts val="0"/>
              </a:spcAft>
              <a:buClr>
                <a:srgbClr val="3891A7"/>
              </a:buClr>
              <a:buFont typeface="Wingdings 2"/>
              <a:buNone/>
              <a:defRPr/>
            </a:pPr>
            <a:r>
              <a:rPr lang="en-US" sz="1600" b="1" dirty="0" smtClean="0">
                <a:solidFill>
                  <a:prstClr val="black"/>
                </a:solidFill>
              </a:rPr>
              <a:t>Grants Specialist</a:t>
            </a:r>
            <a:r>
              <a:rPr lang="en-US" sz="1600" dirty="0" smtClean="0">
                <a:solidFill>
                  <a:prstClr val="black"/>
                </a:solidFill>
              </a:rPr>
              <a:t>:</a:t>
            </a:r>
          </a:p>
          <a:p>
            <a:pPr marL="365760" indent="-283464" eaLnBrk="1" fontAlgn="auto" hangingPunct="1">
              <a:spcAft>
                <a:spcPts val="0"/>
              </a:spcAft>
              <a:buClr>
                <a:srgbClr val="3891A7"/>
              </a:buClr>
              <a:buFont typeface="Wingdings 2"/>
              <a:buChar char=""/>
              <a:defRPr/>
            </a:pPr>
            <a:r>
              <a:rPr lang="en-US" sz="1600" dirty="0" smtClean="0">
                <a:solidFill>
                  <a:prstClr val="black"/>
                </a:solidFill>
              </a:rPr>
              <a:t>Kristen Kinney</a:t>
            </a:r>
          </a:p>
          <a:p>
            <a:pPr marL="365760" indent="-283464" eaLnBrk="1" fontAlgn="auto" hangingPunct="1">
              <a:spcAft>
                <a:spcPts val="0"/>
              </a:spcAft>
              <a:buClr>
                <a:srgbClr val="3891A7"/>
              </a:buClr>
              <a:buFont typeface="Wingdings 2"/>
              <a:buNone/>
              <a:defRPr/>
            </a:pPr>
            <a:endParaRPr lang="en-US" sz="1600" dirty="0" smtClean="0">
              <a:solidFill>
                <a:prstClr val="black"/>
              </a:solidFill>
            </a:endParaRPr>
          </a:p>
          <a:p>
            <a:pPr marL="365760" indent="-283464" eaLnBrk="1" fontAlgn="auto" hangingPunct="1">
              <a:spcAft>
                <a:spcPts val="0"/>
              </a:spcAft>
              <a:buClr>
                <a:srgbClr val="3891A7"/>
              </a:buClr>
              <a:buFont typeface="Wingdings 2"/>
              <a:buNone/>
              <a:defRPr/>
            </a:pPr>
            <a:r>
              <a:rPr lang="en-US" sz="1600" b="1" dirty="0" smtClean="0">
                <a:solidFill>
                  <a:prstClr val="black"/>
                </a:solidFill>
              </a:rPr>
              <a:t>Planning &amp; Evaluation</a:t>
            </a:r>
          </a:p>
          <a:p>
            <a:pPr marL="365760" indent="-283464" eaLnBrk="1" fontAlgn="auto" hangingPunct="1">
              <a:spcAft>
                <a:spcPts val="0"/>
              </a:spcAft>
              <a:buClr>
                <a:srgbClr val="3891A7"/>
              </a:buClr>
              <a:buFont typeface="Wingdings 2"/>
              <a:buChar char=""/>
              <a:defRPr/>
            </a:pPr>
            <a:r>
              <a:rPr lang="en-US" sz="1600" dirty="0" smtClean="0">
                <a:solidFill>
                  <a:prstClr val="black"/>
                </a:solidFill>
              </a:rPr>
              <a:t>Jennifer Wade</a:t>
            </a:r>
          </a:p>
          <a:p>
            <a:pPr marL="365760" indent="-283464" algn="ctr" eaLnBrk="1" fontAlgn="auto" hangingPunct="1">
              <a:spcAft>
                <a:spcPts val="0"/>
              </a:spcAft>
              <a:buFont typeface="Wingdings 2"/>
              <a:buNone/>
              <a:defRPr/>
            </a:pPr>
            <a:endParaRPr lang="en-US" sz="2400" u="sng" dirty="0"/>
          </a:p>
        </p:txBody>
      </p:sp>
    </p:spTree>
  </p:cSld>
  <p:clrMapOvr>
    <a:masterClrMapping/>
  </p:clrMapOvr>
  <p:transition spd="med">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100" y="76200"/>
            <a:ext cx="7499350" cy="1036638"/>
          </a:xfrm>
        </p:spPr>
        <p:txBody>
          <a:bodyPr/>
          <a:lstStyle/>
          <a:p>
            <a:pPr eaLnBrk="1" hangingPunct="1">
              <a:defRPr/>
            </a:pPr>
            <a:r>
              <a:rPr lang="en-US" dirty="0" smtClean="0">
                <a:solidFill>
                  <a:schemeClr val="tx2">
                    <a:satMod val="130000"/>
                  </a:schemeClr>
                </a:solidFill>
              </a:rPr>
              <a:t>CJCC Contact Information</a:t>
            </a:r>
            <a:endParaRPr lang="en-US" dirty="0"/>
          </a:p>
        </p:txBody>
      </p:sp>
      <p:sp>
        <p:nvSpPr>
          <p:cNvPr id="3" name="Content Placeholder 2"/>
          <p:cNvSpPr>
            <a:spLocks noGrp="1"/>
          </p:cNvSpPr>
          <p:nvPr>
            <p:ph idx="1"/>
          </p:nvPr>
        </p:nvSpPr>
        <p:spPr>
          <a:xfrm>
            <a:off x="1892300" y="1447800"/>
            <a:ext cx="7023100" cy="4800600"/>
          </a:xfrm>
        </p:spPr>
        <p:txBody>
          <a:bodyPr/>
          <a:lstStyle/>
          <a:p>
            <a:pPr marL="365760" indent="-283464" eaLnBrk="1" fontAlgn="auto" hangingPunct="1">
              <a:spcAft>
                <a:spcPts val="0"/>
              </a:spcAft>
              <a:buClr>
                <a:schemeClr val="accent2">
                  <a:lumMod val="50000"/>
                </a:schemeClr>
              </a:buClr>
              <a:buFont typeface="Wingdings 2"/>
              <a:buNone/>
              <a:defRPr/>
            </a:pPr>
            <a:r>
              <a:rPr lang="en-US" sz="2400" b="1" dirty="0" smtClean="0">
                <a:latin typeface="Arial" charset="0"/>
              </a:rPr>
              <a:t>Website Address</a:t>
            </a:r>
            <a:r>
              <a:rPr lang="en-US" sz="2400" dirty="0" smtClean="0">
                <a:latin typeface="Arial" charset="0"/>
              </a:rPr>
              <a:t>:  </a:t>
            </a:r>
            <a:r>
              <a:rPr lang="en-US" sz="2400" dirty="0" smtClean="0">
                <a:solidFill>
                  <a:srgbClr val="00B0F0"/>
                </a:solidFill>
                <a:latin typeface="Arial" charset="0"/>
                <a:hlinkClick r:id="rId3"/>
              </a:rPr>
              <a:t>cjcc.georgia.gov</a:t>
            </a:r>
            <a:endParaRPr lang="en-US" sz="2400" dirty="0" smtClean="0">
              <a:solidFill>
                <a:srgbClr val="00B0F0"/>
              </a:solidFill>
              <a:latin typeface="Arial" charset="0"/>
            </a:endParaRPr>
          </a:p>
          <a:p>
            <a:pPr marL="365760" indent="-283464" eaLnBrk="1" fontAlgn="auto" hangingPunct="1">
              <a:spcAft>
                <a:spcPts val="0"/>
              </a:spcAft>
              <a:buClr>
                <a:schemeClr val="accent2">
                  <a:lumMod val="50000"/>
                </a:schemeClr>
              </a:buClr>
              <a:buFont typeface="Wingdings 2"/>
              <a:buNone/>
              <a:defRPr/>
            </a:pPr>
            <a:endParaRPr lang="en-US" sz="800" dirty="0" smtClean="0">
              <a:solidFill>
                <a:srgbClr val="00B0F0"/>
              </a:solidFill>
              <a:latin typeface="Arial" charset="0"/>
            </a:endParaRPr>
          </a:p>
          <a:p>
            <a:pPr marL="365760" indent="-283464" eaLnBrk="1" fontAlgn="auto" hangingPunct="1">
              <a:spcAft>
                <a:spcPts val="0"/>
              </a:spcAft>
              <a:buClr>
                <a:schemeClr val="accent2">
                  <a:lumMod val="50000"/>
                </a:schemeClr>
              </a:buClr>
              <a:buFont typeface="Wingdings 2"/>
              <a:buNone/>
              <a:defRPr/>
            </a:pPr>
            <a:r>
              <a:rPr lang="en-US" sz="2400" b="1" dirty="0" smtClean="0">
                <a:latin typeface="Arial" charset="0"/>
              </a:rPr>
              <a:t>Mail</a:t>
            </a:r>
            <a:r>
              <a:rPr lang="en-US" sz="2400" dirty="0" smtClean="0">
                <a:latin typeface="Arial" charset="0"/>
              </a:rPr>
              <a:t>:	</a:t>
            </a:r>
            <a:r>
              <a:rPr lang="en-US" sz="1800" dirty="0" smtClean="0">
                <a:latin typeface="Arial" charset="0"/>
              </a:rPr>
              <a:t>Attn: Grants Division or Victims Compensation</a:t>
            </a:r>
          </a:p>
          <a:p>
            <a:pPr marL="365760" indent="-283464" eaLnBrk="1" fontAlgn="auto" hangingPunct="1">
              <a:spcAft>
                <a:spcPts val="0"/>
              </a:spcAft>
              <a:buClr>
                <a:schemeClr val="accent2">
                  <a:lumMod val="50000"/>
                </a:schemeClr>
              </a:buClr>
              <a:buFont typeface="Wingdings 2"/>
              <a:buNone/>
              <a:defRPr/>
            </a:pPr>
            <a:r>
              <a:rPr lang="en-US" sz="1800" dirty="0" smtClean="0">
                <a:latin typeface="Arial" charset="0"/>
              </a:rPr>
              <a:t>		Criminal Justice Coordinating Council</a:t>
            </a:r>
          </a:p>
          <a:p>
            <a:pPr marL="868363" lvl="1" indent="-228600" eaLnBrk="1" fontAlgn="auto" hangingPunct="1">
              <a:spcAft>
                <a:spcPts val="0"/>
              </a:spcAft>
              <a:buClr>
                <a:schemeClr val="accent2">
                  <a:lumMod val="75000"/>
                </a:schemeClr>
              </a:buClr>
              <a:buFont typeface="Wingdings 2" pitchFamily="18" charset="2"/>
              <a:buNone/>
              <a:defRPr/>
            </a:pPr>
            <a:r>
              <a:rPr lang="en-US" sz="1800" dirty="0" smtClean="0">
                <a:latin typeface="Arial" charset="0"/>
              </a:rPr>
              <a:t>  		104 Marietta Street, NW, Suite 440 </a:t>
            </a:r>
          </a:p>
          <a:p>
            <a:pPr marL="868363" lvl="1" indent="-228600" eaLnBrk="1" fontAlgn="auto" hangingPunct="1">
              <a:spcAft>
                <a:spcPts val="0"/>
              </a:spcAft>
              <a:buClr>
                <a:schemeClr val="accent2">
                  <a:lumMod val="75000"/>
                </a:schemeClr>
              </a:buClr>
              <a:buFont typeface="Wingdings 2" pitchFamily="18" charset="2"/>
              <a:buNone/>
              <a:defRPr/>
            </a:pPr>
            <a:r>
              <a:rPr lang="en-US" sz="1800" dirty="0" smtClean="0">
                <a:latin typeface="Arial" charset="0"/>
              </a:rPr>
              <a:t>		Atlanta, GA  30303-2743</a:t>
            </a:r>
          </a:p>
          <a:p>
            <a:pPr marL="868363" lvl="1" indent="-228600" eaLnBrk="1" fontAlgn="auto" hangingPunct="1">
              <a:spcAft>
                <a:spcPts val="0"/>
              </a:spcAft>
              <a:buClr>
                <a:schemeClr val="accent2">
                  <a:lumMod val="75000"/>
                </a:schemeClr>
              </a:buClr>
              <a:buFont typeface="Wingdings 2" pitchFamily="18" charset="2"/>
              <a:buNone/>
              <a:defRPr/>
            </a:pPr>
            <a:endParaRPr lang="en-US" sz="800" dirty="0" smtClean="0">
              <a:latin typeface="Arial" charset="0"/>
            </a:endParaRPr>
          </a:p>
          <a:p>
            <a:pPr marL="365760" indent="-283464" eaLnBrk="1" fontAlgn="auto" hangingPunct="1">
              <a:spcAft>
                <a:spcPts val="0"/>
              </a:spcAft>
              <a:buClr>
                <a:schemeClr val="accent2">
                  <a:lumMod val="50000"/>
                </a:schemeClr>
              </a:buClr>
              <a:buFont typeface="Wingdings 2"/>
              <a:buNone/>
              <a:defRPr/>
            </a:pPr>
            <a:r>
              <a:rPr lang="en-US" sz="2400" b="1" dirty="0" smtClean="0">
                <a:latin typeface="Arial" charset="0"/>
              </a:rPr>
              <a:t>Main Phone</a:t>
            </a:r>
            <a:r>
              <a:rPr lang="en-US" sz="2400" dirty="0" smtClean="0">
                <a:latin typeface="Arial" charset="0"/>
              </a:rPr>
              <a:t>:  404-657-1956</a:t>
            </a:r>
          </a:p>
          <a:p>
            <a:pPr marL="365760" indent="-283464" eaLnBrk="1" fontAlgn="auto" hangingPunct="1">
              <a:spcAft>
                <a:spcPts val="0"/>
              </a:spcAft>
              <a:buClr>
                <a:schemeClr val="accent2">
                  <a:lumMod val="50000"/>
                </a:schemeClr>
              </a:buClr>
              <a:buFont typeface="Wingdings 2"/>
              <a:buNone/>
              <a:defRPr/>
            </a:pPr>
            <a:endParaRPr lang="en-US" sz="800" dirty="0" smtClean="0">
              <a:latin typeface="Arial" charset="0"/>
            </a:endParaRPr>
          </a:p>
          <a:p>
            <a:pPr marL="365760" indent="-283464" eaLnBrk="1" fontAlgn="auto" hangingPunct="1">
              <a:spcAft>
                <a:spcPts val="0"/>
              </a:spcAft>
              <a:buClr>
                <a:schemeClr val="accent2">
                  <a:lumMod val="50000"/>
                </a:schemeClr>
              </a:buClr>
              <a:buFont typeface="Wingdings 2"/>
              <a:buNone/>
              <a:defRPr/>
            </a:pPr>
            <a:r>
              <a:rPr lang="en-US" sz="2400" b="1" dirty="0" smtClean="0">
                <a:latin typeface="Arial" charset="0"/>
              </a:rPr>
              <a:t>Victims Compensation Phone</a:t>
            </a:r>
            <a:r>
              <a:rPr lang="en-US" sz="2400" dirty="0" smtClean="0">
                <a:latin typeface="Arial" charset="0"/>
              </a:rPr>
              <a:t>:  404-657-2222</a:t>
            </a:r>
          </a:p>
          <a:p>
            <a:pPr marL="365760" indent="-283464" eaLnBrk="1" fontAlgn="auto" hangingPunct="1">
              <a:spcAft>
                <a:spcPts val="0"/>
              </a:spcAft>
              <a:buClr>
                <a:schemeClr val="accent2">
                  <a:lumMod val="50000"/>
                </a:schemeClr>
              </a:buClr>
              <a:buFont typeface="Wingdings 2"/>
              <a:buNone/>
              <a:defRPr/>
            </a:pPr>
            <a:endParaRPr lang="en-US" sz="800" dirty="0" smtClean="0">
              <a:latin typeface="Arial" charset="0"/>
            </a:endParaRPr>
          </a:p>
          <a:p>
            <a:pPr marL="365760" indent="-283464" eaLnBrk="1" fontAlgn="auto" hangingPunct="1">
              <a:spcAft>
                <a:spcPts val="0"/>
              </a:spcAft>
              <a:buClr>
                <a:schemeClr val="accent2">
                  <a:lumMod val="50000"/>
                </a:schemeClr>
              </a:buClr>
              <a:buFont typeface="Wingdings 2"/>
              <a:buNone/>
              <a:defRPr/>
            </a:pPr>
            <a:r>
              <a:rPr lang="en-US" sz="2400" b="1" dirty="0" smtClean="0">
                <a:latin typeface="Arial" charset="0"/>
              </a:rPr>
              <a:t>Fax Number</a:t>
            </a:r>
            <a:r>
              <a:rPr lang="en-US" sz="2400" dirty="0" smtClean="0">
                <a:latin typeface="Arial" charset="0"/>
              </a:rPr>
              <a:t>:  404-657-1957</a:t>
            </a:r>
          </a:p>
          <a:p>
            <a:pPr marL="365760" indent="-283464" eaLnBrk="1" fontAlgn="auto" hangingPunct="1">
              <a:spcAft>
                <a:spcPts val="0"/>
              </a:spcAft>
              <a:buClr>
                <a:schemeClr val="accent2">
                  <a:lumMod val="50000"/>
                </a:schemeClr>
              </a:buClr>
              <a:buFont typeface="Wingdings 2"/>
              <a:buNone/>
              <a:defRPr/>
            </a:pPr>
            <a:endParaRPr lang="en-US" sz="800" dirty="0" smtClean="0">
              <a:latin typeface="Arial" charset="0"/>
            </a:endParaRPr>
          </a:p>
          <a:p>
            <a:pPr marL="365760" indent="-283464" eaLnBrk="1" fontAlgn="auto" hangingPunct="1">
              <a:spcAft>
                <a:spcPts val="0"/>
              </a:spcAft>
              <a:buClr>
                <a:schemeClr val="accent2">
                  <a:lumMod val="50000"/>
                </a:schemeClr>
              </a:buClr>
              <a:buFont typeface="Wingdings 2"/>
              <a:buNone/>
              <a:defRPr/>
            </a:pPr>
            <a:r>
              <a:rPr lang="en-US" sz="2400" b="1" dirty="0" smtClean="0">
                <a:latin typeface="Arial" charset="0"/>
              </a:rPr>
              <a:t>Email Subscription</a:t>
            </a:r>
            <a:r>
              <a:rPr lang="en-US" sz="2400" dirty="0" smtClean="0">
                <a:latin typeface="Arial" charset="0"/>
              </a:rPr>
              <a:t>: </a:t>
            </a:r>
            <a:r>
              <a:rPr lang="en-US" sz="2400" dirty="0" smtClean="0">
                <a:latin typeface="Arial" pitchFamily="34" charset="0"/>
                <a:cs typeface="Arial" pitchFamily="34" charset="0"/>
                <a:hlinkClick r:id="rId4"/>
              </a:rPr>
              <a:t>Mail Chimp!</a:t>
            </a:r>
            <a:endParaRPr lang="en-US" sz="1050" dirty="0">
              <a:latin typeface="Arial" pitchFamily="34" charset="0"/>
              <a:cs typeface="Arial" pitchFamily="34" charset="0"/>
            </a:endParaRPr>
          </a:p>
        </p:txBody>
      </p:sp>
    </p:spTree>
  </p:cSld>
  <p:clrMapOvr>
    <a:masterClrMapping/>
  </p:clrMapOvr>
  <p:transition spd="med">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7570" name="Rectangle 2"/>
          <p:cNvSpPr>
            <a:spLocks noGrp="1"/>
          </p:cNvSpPr>
          <p:nvPr>
            <p:ph type="title"/>
          </p:nvPr>
        </p:nvSpPr>
        <p:spPr>
          <a:xfrm>
            <a:off x="1646238" y="0"/>
            <a:ext cx="7497762" cy="1143000"/>
          </a:xfrm>
        </p:spPr>
        <p:txBody>
          <a:bodyPr/>
          <a:lstStyle/>
          <a:p>
            <a:pPr eaLnBrk="1" fontAlgn="auto" hangingPunct="1">
              <a:spcAft>
                <a:spcPts val="0"/>
              </a:spcAft>
              <a:defRPr/>
            </a:pPr>
            <a:r>
              <a:rPr lang="en-US" dirty="0" smtClean="0">
                <a:solidFill>
                  <a:schemeClr val="tx2">
                    <a:satMod val="130000"/>
                  </a:schemeClr>
                </a:solidFill>
              </a:rPr>
              <a:t>VOCA Background</a:t>
            </a:r>
            <a:endParaRPr lang="en-US" i="1" dirty="0" smtClean="0">
              <a:solidFill>
                <a:schemeClr val="tx2">
                  <a:satMod val="130000"/>
                </a:schemeClr>
              </a:solidFill>
            </a:endParaRPr>
          </a:p>
        </p:txBody>
      </p:sp>
      <p:sp>
        <p:nvSpPr>
          <p:cNvPr id="237571" name="Rectangle 3"/>
          <p:cNvSpPr>
            <a:spLocks noGrp="1"/>
          </p:cNvSpPr>
          <p:nvPr>
            <p:ph idx="1"/>
          </p:nvPr>
        </p:nvSpPr>
        <p:spPr>
          <a:xfrm>
            <a:off x="1600200" y="1219200"/>
            <a:ext cx="7543800" cy="4191000"/>
          </a:xfrm>
        </p:spPr>
        <p:txBody>
          <a:bodyPr/>
          <a:lstStyle/>
          <a:p>
            <a:pPr eaLnBrk="1" hangingPunct="1"/>
            <a:r>
              <a:rPr lang="en-US" sz="2400" smtClean="0"/>
              <a:t>Office for Victims of Crime (OVC) was created by U.S. Department of Justice in 1983</a:t>
            </a:r>
          </a:p>
          <a:p>
            <a:pPr eaLnBrk="1" hangingPunct="1">
              <a:buFont typeface="Wingdings 2" pitchFamily="18" charset="2"/>
              <a:buNone/>
            </a:pPr>
            <a:endParaRPr lang="en-US" sz="2400" smtClean="0"/>
          </a:p>
          <a:p>
            <a:pPr eaLnBrk="1" hangingPunct="1"/>
            <a:r>
              <a:rPr lang="en-US" sz="2400" smtClean="0"/>
              <a:t>The Victims of Crime Act (VOCA) was established in 1984 by Congress</a:t>
            </a:r>
          </a:p>
          <a:p>
            <a:pPr eaLnBrk="1" hangingPunct="1">
              <a:buFont typeface="Wingdings 2" pitchFamily="18" charset="2"/>
              <a:buNone/>
            </a:pPr>
            <a:endParaRPr lang="en-US" sz="2400" smtClean="0"/>
          </a:p>
          <a:p>
            <a:pPr marL="365125" lvl="1" indent="-282575" eaLnBrk="1" hangingPunct="1">
              <a:spcBef>
                <a:spcPts val="600"/>
              </a:spcBef>
              <a:buSzPct val="80000"/>
              <a:buFont typeface="Wingdings 2" pitchFamily="18" charset="2"/>
              <a:buChar char=""/>
            </a:pPr>
            <a:r>
              <a:rPr lang="en-US" sz="2400" smtClean="0"/>
              <a:t>OVC administers the Crime Victims Fund supported by criminal fines paid in federal court (not taxpayer dollars)</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37571">
                                            <p:txEl>
                                              <p:pRg st="0" end="0"/>
                                            </p:txEl>
                                          </p:spTgt>
                                        </p:tgtEl>
                                        <p:attrNameLst>
                                          <p:attrName>style.visibility</p:attrName>
                                        </p:attrNameLst>
                                      </p:cBhvr>
                                      <p:to>
                                        <p:strVal val="visible"/>
                                      </p:to>
                                    </p:set>
                                    <p:animEffect transition="in" filter="box(in)">
                                      <p:cBhvr>
                                        <p:cTn id="7" dur="500"/>
                                        <p:tgtEl>
                                          <p:spTgt spid="23757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37571">
                                            <p:txEl>
                                              <p:pRg st="2" end="2"/>
                                            </p:txEl>
                                          </p:spTgt>
                                        </p:tgtEl>
                                        <p:attrNameLst>
                                          <p:attrName>style.visibility</p:attrName>
                                        </p:attrNameLst>
                                      </p:cBhvr>
                                      <p:to>
                                        <p:strVal val="visible"/>
                                      </p:to>
                                    </p:set>
                                    <p:animEffect transition="in" filter="box(in)">
                                      <p:cBhvr>
                                        <p:cTn id="12" dur="500"/>
                                        <p:tgtEl>
                                          <p:spTgt spid="23757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7571"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7497763" cy="1143000"/>
          </a:xfrm>
        </p:spPr>
        <p:txBody>
          <a:bodyPr/>
          <a:lstStyle/>
          <a:p>
            <a:pPr eaLnBrk="1" fontAlgn="auto" hangingPunct="1">
              <a:spcAft>
                <a:spcPts val="0"/>
              </a:spcAft>
              <a:defRPr/>
            </a:pPr>
            <a:r>
              <a:rPr lang="en-US" dirty="0" smtClean="0">
                <a:solidFill>
                  <a:schemeClr val="tx2">
                    <a:satMod val="130000"/>
                  </a:schemeClr>
                </a:solidFill>
              </a:rPr>
              <a:t>Purpose of  VOCA</a:t>
            </a:r>
            <a:endParaRPr lang="en-US" dirty="0">
              <a:solidFill>
                <a:schemeClr val="tx2">
                  <a:satMod val="130000"/>
                </a:schemeClr>
              </a:solidFill>
            </a:endParaRPr>
          </a:p>
        </p:txBody>
      </p:sp>
      <p:sp>
        <p:nvSpPr>
          <p:cNvPr id="32770" name="Content Placeholder 2"/>
          <p:cNvSpPr>
            <a:spLocks noGrp="1"/>
          </p:cNvSpPr>
          <p:nvPr>
            <p:ph idx="1"/>
          </p:nvPr>
        </p:nvSpPr>
        <p:spPr>
          <a:xfrm>
            <a:off x="1676400" y="1371600"/>
            <a:ext cx="7023100" cy="3276600"/>
          </a:xfrm>
        </p:spPr>
        <p:txBody>
          <a:bodyPr/>
          <a:lstStyle/>
          <a:p>
            <a:pPr eaLnBrk="1" hangingPunct="1"/>
            <a:r>
              <a:rPr lang="en-US" sz="2400" smtClean="0"/>
              <a:t>Provide federal funding to support victim assistance and compensation programs to:</a:t>
            </a:r>
          </a:p>
          <a:p>
            <a:pPr lvl="1" eaLnBrk="1" hangingPunct="1"/>
            <a:r>
              <a:rPr lang="en-US" sz="2000" smtClean="0"/>
              <a:t>Support victims of crime</a:t>
            </a:r>
          </a:p>
          <a:p>
            <a:pPr lvl="1" eaLnBrk="1" hangingPunct="1"/>
            <a:r>
              <a:rPr lang="en-US" sz="2000" smtClean="0"/>
              <a:t>Provide training for diverse professionals who work with victims</a:t>
            </a:r>
          </a:p>
          <a:p>
            <a:pPr lvl="1" eaLnBrk="1" hangingPunct="1"/>
            <a:r>
              <a:rPr lang="en-US" sz="2000" smtClean="0"/>
              <a:t>Develop projects to enhance victims’ rights and services</a:t>
            </a:r>
          </a:p>
          <a:p>
            <a:pPr lvl="1" eaLnBrk="1" hangingPunct="1"/>
            <a:r>
              <a:rPr lang="en-US" sz="2000" smtClean="0"/>
              <a:t>Undertake public education and awareness activities on behalf of crime victims.</a:t>
            </a:r>
          </a:p>
          <a:p>
            <a:pPr eaLnBrk="1" hangingPunct="1">
              <a:buFont typeface="Wingdings 2" pitchFamily="18" charset="2"/>
              <a:buNone/>
            </a:pPr>
            <a:endParaRPr lang="en-US" sz="2400" smtClean="0"/>
          </a:p>
          <a:p>
            <a:pPr eaLnBrk="1" hangingPunct="1"/>
            <a:endParaRPr lang="en-US" sz="2400" smtClean="0"/>
          </a:p>
        </p:txBody>
      </p:sp>
    </p:spTree>
  </p:cSld>
  <p:clrMapOvr>
    <a:masterClrMapping/>
  </p:clrMapOvr>
  <p:transition spd="med">
    <p:fad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9263</TotalTime>
  <Words>4452</Words>
  <Application>Microsoft Office PowerPoint</Application>
  <PresentationFormat>On-screen Show (4:3)</PresentationFormat>
  <Paragraphs>581</Paragraphs>
  <Slides>59</Slides>
  <Notes>53</Notes>
  <HiddenSlides>0</HiddenSlides>
  <MMClips>0</MMClips>
  <ScaleCrop>false</ScaleCrop>
  <HeadingPairs>
    <vt:vector size="4" baseType="variant">
      <vt:variant>
        <vt:lpstr>Theme</vt:lpstr>
      </vt:variant>
      <vt:variant>
        <vt:i4>1</vt:i4>
      </vt:variant>
      <vt:variant>
        <vt:lpstr>Slide Titles</vt:lpstr>
      </vt:variant>
      <vt:variant>
        <vt:i4>59</vt:i4>
      </vt:variant>
    </vt:vector>
  </HeadingPairs>
  <TitlesOfParts>
    <vt:vector size="60" baseType="lpstr">
      <vt:lpstr>Solstice</vt:lpstr>
      <vt:lpstr>        Victim Assistance Competitive Application Workshop  May 6 – 8, 2013 – 9 a.m. to 12 p.m.</vt:lpstr>
      <vt:lpstr>Agenda</vt:lpstr>
      <vt:lpstr>Criminal Justice Coordinating Council</vt:lpstr>
      <vt:lpstr> Victims Compensation Division</vt:lpstr>
      <vt:lpstr>Grants Division</vt:lpstr>
      <vt:lpstr>Grants Division Robert Thornton |Division Director</vt:lpstr>
      <vt:lpstr>CJCC Contact Information</vt:lpstr>
      <vt:lpstr>VOCA Background</vt:lpstr>
      <vt:lpstr>Purpose of  VOCA</vt:lpstr>
      <vt:lpstr>S.T.O.P.  VAWA Background</vt:lpstr>
      <vt:lpstr>Purpose of VAWA</vt:lpstr>
      <vt:lpstr>SASP Background</vt:lpstr>
      <vt:lpstr>Purpose of SASP</vt:lpstr>
      <vt:lpstr>Basic Eligibility Requirements for VOCA/VAWA/SASP</vt:lpstr>
      <vt:lpstr>Basic Eligibility Requirements for VOCA/VAWA/SASP (cont’d.)</vt:lpstr>
      <vt:lpstr>Basic Eligibility Requirements for VOCA/VAWA/SASP (cont’d.)</vt:lpstr>
      <vt:lpstr>Funding Categories</vt:lpstr>
      <vt:lpstr>Core Services (Category 1)</vt:lpstr>
      <vt:lpstr>VOCA Priority Areas (Category 2)</vt:lpstr>
      <vt:lpstr>VAWA Priority Areas (Category 2)</vt:lpstr>
      <vt:lpstr>SASP Priority Areas (Category 2)</vt:lpstr>
      <vt:lpstr>Application Requirements</vt:lpstr>
      <vt:lpstr>Application Checklist</vt:lpstr>
      <vt:lpstr>Project Narrative</vt:lpstr>
      <vt:lpstr>Project Narrative (cont’d.)</vt:lpstr>
      <vt:lpstr>Applying for Multiple Grants </vt:lpstr>
      <vt:lpstr>Budget Detail Worksheet &amp; Budget Summary</vt:lpstr>
      <vt:lpstr>Budget Categories</vt:lpstr>
      <vt:lpstr>Personnel</vt:lpstr>
      <vt:lpstr>Travel</vt:lpstr>
      <vt:lpstr>Equipment</vt:lpstr>
      <vt:lpstr>Supplies</vt:lpstr>
      <vt:lpstr>Printing</vt:lpstr>
      <vt:lpstr>Other</vt:lpstr>
      <vt:lpstr>PowerPoint Presentation</vt:lpstr>
      <vt:lpstr>PowerPoint Presentation</vt:lpstr>
      <vt:lpstr>PowerPoint Presentation</vt:lpstr>
      <vt:lpstr>PowerPoint Presentation</vt:lpstr>
      <vt:lpstr>Allowable Costs</vt:lpstr>
      <vt:lpstr>Allowable Costs</vt:lpstr>
      <vt:lpstr>Allowable Costs</vt:lpstr>
      <vt:lpstr>Allowable Costs</vt:lpstr>
      <vt:lpstr>Other Allowable Costs</vt:lpstr>
      <vt:lpstr>Unallowable Costs</vt:lpstr>
      <vt:lpstr>Unallowable Costs</vt:lpstr>
      <vt:lpstr>Unallowable Costs</vt:lpstr>
      <vt:lpstr>Match Requirement (VOCA)</vt:lpstr>
      <vt:lpstr>Match Requirement (VAWA)</vt:lpstr>
      <vt:lpstr>Match Requirement (SASP)</vt:lpstr>
      <vt:lpstr>Cash vs. In-kind Match</vt:lpstr>
      <vt:lpstr>Online Submission</vt:lpstr>
      <vt:lpstr>Logic Model</vt:lpstr>
      <vt:lpstr>PowerPoint Presentation</vt:lpstr>
      <vt:lpstr>Required Agency Information </vt:lpstr>
      <vt:lpstr>Required Attachments</vt:lpstr>
      <vt:lpstr>Required Attachments (cont’d.)</vt:lpstr>
      <vt:lpstr>Questions &amp; Answers</vt:lpstr>
      <vt:lpstr>Useful Links</vt:lpstr>
      <vt:lpstr>Useful Links (cont’d.)</vt:lpstr>
    </vt:vector>
  </TitlesOfParts>
  <Company>CJCC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CJCC</dc:creator>
  <cp:lastModifiedBy>GMAConference</cp:lastModifiedBy>
  <cp:revision>479</cp:revision>
  <cp:lastPrinted>2008-05-23T13:54:42Z</cp:lastPrinted>
  <dcterms:created xsi:type="dcterms:W3CDTF">2001-04-27T12:50:02Z</dcterms:created>
  <dcterms:modified xsi:type="dcterms:W3CDTF">2013-05-08T15:21:31Z</dcterms:modified>
</cp:coreProperties>
</file>