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5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309" r:id="rId11"/>
    <p:sldId id="264" r:id="rId12"/>
    <p:sldId id="308" r:id="rId13"/>
    <p:sldId id="266" r:id="rId14"/>
    <p:sldId id="267" r:id="rId15"/>
    <p:sldId id="268" r:id="rId16"/>
    <p:sldId id="304" r:id="rId17"/>
    <p:sldId id="269" r:id="rId18"/>
    <p:sldId id="310" r:id="rId19"/>
    <p:sldId id="273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EA0B7-1870-4246-AA5B-0CBD30095FB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3F6A2-EF6D-4BCD-B478-73D5152E3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20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Monitoring, accountability and case for continued and increased</a:t>
            </a:r>
            <a:r>
              <a:rPr lang="en-US" baseline="0" dirty="0" smtClean="0"/>
              <a:t> funding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3F6A2-EF6D-4BCD-B478-73D5152E38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67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F3545C7-E3E5-4EC2-8DE7-91AE1EFDC67D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://georgia.us10.list-manage.com/track/click?u=14c70ab102eaf5fe32ff83c15&amp;id=c20a32d3e2&amp;e=0f8aea1aa6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etty.barnard@cjcc.ga.gov" TargetMode="External"/><Relationship Id="rId2" Type="http://schemas.openxmlformats.org/officeDocument/2006/relationships/hyperlink" Target="mailto:dthomas@cjcc.ga.gov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jcc.georgia.gov/sites/cjcc.georgia.gov/files/2014%20VAWA%20Subgrantee%20Manual.pdf" TargetMode="External"/><Relationship Id="rId2" Type="http://schemas.openxmlformats.org/officeDocument/2006/relationships/hyperlink" Target="http://cjcc.georgia.gov/reporting-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dionna.thomas@cjcc.ga.gov" TargetMode="External"/><Relationship Id="rId2" Type="http://schemas.openxmlformats.org/officeDocument/2006/relationships/hyperlink" Target="mailto:betty.barnard@cjcc.ga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2438400"/>
            <a:ext cx="8458200" cy="2362200"/>
          </a:xfrm>
        </p:spPr>
        <p:txBody>
          <a:bodyPr/>
          <a:lstStyle/>
          <a:p>
            <a:r>
              <a:rPr lang="en-US" sz="7200" dirty="0" err="1" smtClean="0"/>
              <a:t>CJSSR</a:t>
            </a:r>
            <a:r>
              <a:rPr lang="en-US" sz="7200" dirty="0" smtClean="0"/>
              <a:t> Webinar</a:t>
            </a:r>
            <a:br>
              <a:rPr lang="en-US" sz="7200" dirty="0" smtClean="0"/>
            </a:br>
            <a:r>
              <a:rPr lang="en-US" sz="7200" dirty="0" err="1" smtClean="0"/>
              <a:t>S.T.O.P</a:t>
            </a:r>
            <a:r>
              <a:rPr lang="en-US" sz="7200" dirty="0" smtClean="0"/>
              <a:t>. </a:t>
            </a:r>
            <a:r>
              <a:rPr lang="en-US" sz="7200" dirty="0"/>
              <a:t>VAWA </a:t>
            </a:r>
            <a:r>
              <a:rPr lang="en-US" sz="7200" dirty="0" err="1"/>
              <a:t>CJSI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1447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Criminal Justice Coordinating Council</a:t>
            </a:r>
            <a:endParaRPr lang="en-US" sz="2000" dirty="0"/>
          </a:p>
          <a:p>
            <a:r>
              <a:rPr lang="en-US" sz="2000" dirty="0" smtClean="0"/>
              <a:t>Dee Thomas, Operations Analyst</a:t>
            </a:r>
          </a:p>
          <a:p>
            <a:r>
              <a:rPr lang="en-US" sz="2000" dirty="0" smtClean="0"/>
              <a:t>Betty Barnard, Planner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81000"/>
            <a:ext cx="2286000" cy="189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22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Report?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Outputs</a:t>
            </a:r>
            <a:r>
              <a:rPr lang="en-US" sz="3200" dirty="0" smtClean="0"/>
              <a:t> </a:t>
            </a:r>
            <a:r>
              <a:rPr lang="en-US" sz="3200" dirty="0"/>
              <a:t>for </a:t>
            </a:r>
            <a:r>
              <a:rPr lang="en-US" sz="3200" dirty="0" smtClean="0"/>
              <a:t>all VAWA </a:t>
            </a:r>
            <a:r>
              <a:rPr lang="en-US" sz="3200" smtClean="0"/>
              <a:t>funded </a:t>
            </a:r>
            <a:r>
              <a:rPr lang="en-US" sz="3200" smtClean="0"/>
              <a:t>AND </a:t>
            </a:r>
            <a:r>
              <a:rPr lang="en-US" sz="3200" dirty="0" smtClean="0"/>
              <a:t>match project activities </a:t>
            </a:r>
            <a:r>
              <a:rPr lang="en-US" sz="3200" dirty="0"/>
              <a:t>during the </a:t>
            </a:r>
            <a:r>
              <a:rPr lang="en-US" sz="3200"/>
              <a:t>reporting </a:t>
            </a:r>
            <a:r>
              <a:rPr lang="en-US" sz="3200" smtClean="0"/>
              <a:t>period. </a:t>
            </a:r>
            <a:r>
              <a:rPr lang="en-US" sz="3200" dirty="0"/>
              <a:t>This may mean you need to </a:t>
            </a:r>
            <a:r>
              <a:rPr lang="en-US" sz="3200" b="1" dirty="0" smtClean="0"/>
              <a:t>prorate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Narrative questions</a:t>
            </a:r>
          </a:p>
          <a:p>
            <a:r>
              <a:rPr lang="en-US" sz="3200" dirty="0" smtClean="0"/>
              <a:t>Info on </a:t>
            </a:r>
            <a:r>
              <a:rPr lang="en-US" sz="3200" dirty="0"/>
              <a:t>p</a:t>
            </a:r>
            <a:r>
              <a:rPr lang="en-US" sz="3200" dirty="0" smtClean="0"/>
              <a:t>rotective orders</a:t>
            </a:r>
            <a:r>
              <a:rPr lang="en-US" sz="3200" dirty="0"/>
              <a:t>, lethality assessments and repeat </a:t>
            </a:r>
            <a:r>
              <a:rPr lang="en-US" sz="3200" dirty="0" smtClean="0"/>
              <a:t>offenders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6639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Prorating Data: </a:t>
            </a:r>
            <a:br>
              <a:rPr lang="en-US" dirty="0" smtClean="0"/>
            </a:br>
            <a:r>
              <a:rPr lang="en-US" dirty="0" smtClean="0"/>
              <a:t>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Johnny Law is an officer funded </a:t>
            </a:r>
            <a:r>
              <a:rPr lang="en-US" dirty="0"/>
              <a:t>through </a:t>
            </a:r>
            <a:r>
              <a:rPr lang="en-US" dirty="0" smtClean="0"/>
              <a:t>Justice County’s VAWA </a:t>
            </a:r>
            <a:r>
              <a:rPr lang="en-US" dirty="0"/>
              <a:t>grant at 80% of </a:t>
            </a:r>
            <a:r>
              <a:rPr lang="en-US" dirty="0" smtClean="0"/>
              <a:t>his time. Johnny investigated 40 DV cases </a:t>
            </a:r>
            <a:r>
              <a:rPr lang="en-US" dirty="0"/>
              <a:t>this </a:t>
            </a:r>
            <a:r>
              <a:rPr lang="en-US" dirty="0" smtClean="0"/>
              <a:t>grant year. You </a:t>
            </a:r>
            <a:r>
              <a:rPr lang="en-US" dirty="0"/>
              <a:t>should report the following: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40 </a:t>
            </a:r>
            <a:r>
              <a:rPr lang="en-US" dirty="0" smtClean="0"/>
              <a:t>cases x </a:t>
            </a:r>
            <a:r>
              <a:rPr lang="en-US" dirty="0"/>
              <a:t>0.8 (proportion of time </a:t>
            </a:r>
            <a:r>
              <a:rPr lang="en-US" dirty="0" smtClean="0"/>
              <a:t>Johnny’s paid through VAWA funds) </a:t>
            </a:r>
            <a:r>
              <a:rPr lang="en-US" dirty="0"/>
              <a:t>= 32 </a:t>
            </a:r>
            <a:r>
              <a:rPr lang="en-US" dirty="0" smtClean="0"/>
              <a:t>investigations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44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Prorating Data: </a:t>
            </a:r>
            <a:br>
              <a:rPr lang="en-US" dirty="0" smtClean="0"/>
            </a:br>
            <a:r>
              <a:rPr lang="en-US" dirty="0" smtClean="0"/>
              <a:t>Example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 smtClean="0"/>
              <a:t>Tameka Trial-Lawyer is a prosecutor funded </a:t>
            </a:r>
            <a:r>
              <a:rPr lang="en-US" dirty="0"/>
              <a:t>through </a:t>
            </a:r>
            <a:r>
              <a:rPr lang="en-US" dirty="0" smtClean="0"/>
              <a:t>Justice County’s VAWA </a:t>
            </a:r>
            <a:r>
              <a:rPr lang="en-US" dirty="0"/>
              <a:t>grant at </a:t>
            </a:r>
            <a:r>
              <a:rPr lang="en-US" dirty="0" smtClean="0"/>
              <a:t>75% </a:t>
            </a:r>
            <a:r>
              <a:rPr lang="en-US" dirty="0"/>
              <a:t>of </a:t>
            </a:r>
            <a:r>
              <a:rPr lang="en-US" dirty="0" smtClean="0"/>
              <a:t>her time</a:t>
            </a:r>
            <a:r>
              <a:rPr lang="en-US" dirty="0"/>
              <a:t>. </a:t>
            </a:r>
            <a:r>
              <a:rPr lang="en-US" dirty="0" smtClean="0"/>
              <a:t>During </a:t>
            </a:r>
            <a:r>
              <a:rPr lang="en-US" dirty="0"/>
              <a:t>this grant </a:t>
            </a:r>
            <a:r>
              <a:rPr lang="en-US" dirty="0" smtClean="0"/>
              <a:t>year, </a:t>
            </a:r>
            <a:r>
              <a:rPr lang="en-US" dirty="0"/>
              <a:t>Tameka </a:t>
            </a:r>
            <a:r>
              <a:rPr lang="en-US" dirty="0" smtClean="0"/>
              <a:t>received 30 referrals for sexual assault cases, accepted 20, declined 9 and 1 was transferred outside jurisdiction. </a:t>
            </a:r>
            <a:r>
              <a:rPr lang="en-US" dirty="0"/>
              <a:t>You should report the following: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2000" dirty="0" smtClean="0"/>
              <a:t>30 cases x 0.75 </a:t>
            </a:r>
            <a:r>
              <a:rPr lang="en-US" sz="2000" dirty="0"/>
              <a:t>(proportion of time </a:t>
            </a:r>
            <a:r>
              <a:rPr lang="en-US" sz="2000" dirty="0" smtClean="0"/>
              <a:t>Tameka is paid through VAWA funds) </a:t>
            </a:r>
            <a:r>
              <a:rPr lang="en-US" sz="2000" dirty="0"/>
              <a:t>= </a:t>
            </a:r>
            <a:r>
              <a:rPr lang="en-US" sz="2000" dirty="0" smtClean="0"/>
              <a:t>23 (round up from 22.5) case referrals</a:t>
            </a:r>
          </a:p>
          <a:p>
            <a:r>
              <a:rPr lang="en-US" sz="2000" dirty="0" smtClean="0"/>
              <a:t>20 </a:t>
            </a:r>
            <a:r>
              <a:rPr lang="en-US" sz="2000" dirty="0"/>
              <a:t>cases x 0.75 </a:t>
            </a:r>
            <a:r>
              <a:rPr lang="en-US" sz="2000" dirty="0" smtClean="0"/>
              <a:t>= 15 cases accepted</a:t>
            </a:r>
          </a:p>
          <a:p>
            <a:r>
              <a:rPr lang="en-US" sz="2000" dirty="0" smtClean="0"/>
              <a:t>9 </a:t>
            </a:r>
            <a:r>
              <a:rPr lang="en-US" sz="2000" dirty="0"/>
              <a:t>cases x 0.75 = </a:t>
            </a:r>
            <a:r>
              <a:rPr lang="en-US" sz="2000" dirty="0" smtClean="0"/>
              <a:t>7 (round up from 6.75) </a:t>
            </a:r>
            <a:r>
              <a:rPr lang="en-US" sz="2000" dirty="0"/>
              <a:t>cases </a:t>
            </a:r>
            <a:r>
              <a:rPr lang="en-US" sz="2000" dirty="0" smtClean="0"/>
              <a:t>declined</a:t>
            </a:r>
            <a:endParaRPr lang="en-US" sz="2000" dirty="0"/>
          </a:p>
          <a:p>
            <a:r>
              <a:rPr lang="en-US" sz="2000" dirty="0" smtClean="0"/>
              <a:t>1 case </a:t>
            </a:r>
            <a:r>
              <a:rPr lang="en-US" sz="2000" dirty="0"/>
              <a:t>x 0.75 = </a:t>
            </a:r>
            <a:r>
              <a:rPr lang="en-US" sz="2000" dirty="0" smtClean="0"/>
              <a:t>1 transferred (just round up whenever needed)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OR, if the other 25% of her time is match, report all data for her cases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99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Prorating Data:</a:t>
            </a:r>
            <a:br>
              <a:rPr lang="en-US" dirty="0" smtClean="0"/>
            </a:br>
            <a:r>
              <a:rPr lang="en-US" dirty="0" smtClean="0"/>
              <a:t>Example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Your agency’s budget breakdown is the following: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VAWA </a:t>
            </a:r>
            <a:r>
              <a:rPr lang="en-US" dirty="0"/>
              <a:t>Grant – </a:t>
            </a:r>
            <a:r>
              <a:rPr lang="en-US" dirty="0" smtClean="0"/>
              <a:t>15</a:t>
            </a:r>
            <a:r>
              <a:rPr lang="en-US" dirty="0"/>
              <a:t>%</a:t>
            </a:r>
          </a:p>
          <a:p>
            <a:pPr marL="0" indent="0">
              <a:buNone/>
            </a:pPr>
            <a:r>
              <a:rPr lang="en-US" dirty="0" smtClean="0"/>
              <a:t>County Funds – 75%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5% Funding – 10%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During the VAWA </a:t>
            </a:r>
            <a:r>
              <a:rPr lang="en-US" dirty="0"/>
              <a:t>g</a:t>
            </a:r>
            <a:r>
              <a:rPr lang="en-US" dirty="0" smtClean="0"/>
              <a:t>rant year (January 1-December </a:t>
            </a:r>
            <a:r>
              <a:rPr lang="en-US" dirty="0"/>
              <a:t>31) your agency </a:t>
            </a:r>
            <a:r>
              <a:rPr lang="en-US" dirty="0" smtClean="0"/>
              <a:t>worked on 183 cases of domestic violence, 40 sexual assault cases and 38 stalking cases. You would report the following: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0.15 x </a:t>
            </a:r>
            <a:r>
              <a:rPr lang="en-US" dirty="0" smtClean="0"/>
              <a:t>183 </a:t>
            </a:r>
            <a:r>
              <a:rPr lang="en-US" dirty="0"/>
              <a:t>= </a:t>
            </a:r>
            <a:r>
              <a:rPr lang="en-US" dirty="0" smtClean="0"/>
              <a:t>28 </a:t>
            </a:r>
            <a:r>
              <a:rPr lang="en-US" dirty="0"/>
              <a:t>domestic violence </a:t>
            </a:r>
            <a:r>
              <a:rPr lang="en-US" dirty="0" smtClean="0"/>
              <a:t>cases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0.15 x 40 </a:t>
            </a:r>
            <a:r>
              <a:rPr lang="en-US" dirty="0"/>
              <a:t>= </a:t>
            </a:r>
            <a:r>
              <a:rPr lang="en-US" dirty="0" smtClean="0"/>
              <a:t>6 sexual </a:t>
            </a:r>
            <a:r>
              <a:rPr lang="en-US" dirty="0"/>
              <a:t>assault </a:t>
            </a:r>
            <a:r>
              <a:rPr lang="en-US" dirty="0" smtClean="0"/>
              <a:t>cases</a:t>
            </a:r>
          </a:p>
          <a:p>
            <a:pPr marL="0" indent="0">
              <a:buNone/>
            </a:pPr>
            <a:r>
              <a:rPr lang="en-US" dirty="0"/>
              <a:t>0.15 x </a:t>
            </a:r>
            <a:r>
              <a:rPr lang="en-US" dirty="0" smtClean="0"/>
              <a:t>38 </a:t>
            </a:r>
            <a:r>
              <a:rPr lang="en-US" dirty="0"/>
              <a:t>= </a:t>
            </a:r>
            <a:r>
              <a:rPr lang="en-US" dirty="0" smtClean="0"/>
              <a:t>6 </a:t>
            </a:r>
            <a:r>
              <a:rPr lang="en-US" dirty="0"/>
              <a:t>stalking </a:t>
            </a:r>
            <a:r>
              <a:rPr lang="en-US" dirty="0" smtClean="0"/>
              <a:t>cases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27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Accurate Reporting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No matter how you do it, your data MUST only reflect VAWA-funded activities!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716618"/>
            <a:ext cx="2438400" cy="196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5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150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600200"/>
          </a:xfrm>
        </p:spPr>
        <p:txBody>
          <a:bodyPr/>
          <a:lstStyle/>
          <a:p>
            <a:r>
              <a:rPr lang="en-US" sz="4800" dirty="0" smtClean="0"/>
              <a:t>Completing the </a:t>
            </a:r>
            <a:r>
              <a:rPr lang="en-US" sz="4800" dirty="0" err="1" smtClean="0"/>
              <a:t>CJSSR</a:t>
            </a:r>
            <a:r>
              <a:rPr lang="en-US" dirty="0"/>
              <a:t/>
            </a:r>
            <a:br>
              <a:rPr lang="en-US" dirty="0"/>
            </a:br>
            <a:r>
              <a:rPr lang="en-US" sz="1600" b="1" u="sng" dirty="0">
                <a:effectLst/>
                <a:hlinkClick r:id="rId2"/>
              </a:rPr>
              <a:t>Click here to login to the </a:t>
            </a:r>
            <a:r>
              <a:rPr lang="en-US" sz="1600" b="1" u="sng" dirty="0" err="1">
                <a:effectLst/>
                <a:hlinkClick r:id="rId2"/>
              </a:rPr>
              <a:t>CJSSR</a:t>
            </a:r>
            <a:endParaRPr lang="en-US" sz="1600" dirty="0">
              <a:effectLst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837" y="1905000"/>
            <a:ext cx="4962326" cy="3969861"/>
          </a:xfrm>
        </p:spPr>
      </p:pic>
    </p:spTree>
    <p:extLst>
      <p:ext uri="{BB962C8B-B14F-4D97-AF65-F5344CB8AC3E}">
        <p14:creationId xmlns:p14="http://schemas.microsoft.com/office/powerpoint/2010/main" val="359537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0144" y="381000"/>
            <a:ext cx="6858000" cy="1371600"/>
          </a:xfrm>
        </p:spPr>
        <p:txBody>
          <a:bodyPr/>
          <a:lstStyle/>
          <a:p>
            <a:r>
              <a:rPr lang="en-US" dirty="0" smtClean="0"/>
              <a:t>Remember….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057400"/>
            <a:ext cx="7246144" cy="3962400"/>
          </a:xfrm>
        </p:spPr>
        <p:txBody>
          <a:bodyPr>
            <a:normAutofit fontScale="85000" lnSpcReduction="20000"/>
          </a:bodyPr>
          <a:lstStyle/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You should </a:t>
            </a:r>
            <a:r>
              <a:rPr lang="en-US" b="1" dirty="0" smtClean="0"/>
              <a:t>only </a:t>
            </a:r>
            <a:r>
              <a:rPr lang="en-US" dirty="0" smtClean="0"/>
              <a:t>report data on the use of VAWA federal and match funds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Use your approved </a:t>
            </a:r>
            <a:r>
              <a:rPr lang="en-US" dirty="0" err="1" smtClean="0"/>
              <a:t>S.T.O.P</a:t>
            </a:r>
            <a:r>
              <a:rPr lang="en-US" dirty="0" smtClean="0"/>
              <a:t>. VAWA report as your worksheet. Contact Betty if you need the file.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You </a:t>
            </a:r>
            <a:r>
              <a:rPr lang="en-US" dirty="0"/>
              <a:t>cannot “log out” of the system </a:t>
            </a:r>
            <a:r>
              <a:rPr lang="en-US" dirty="0" smtClean="0"/>
              <a:t>but </a:t>
            </a:r>
            <a:r>
              <a:rPr lang="en-US" dirty="0"/>
              <a:t>if you close the window of the survey, it will save your information. You may login again after 10 minutes.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/>
              <a:t>If your survey is completely broken, frozen, or otherwise on fire, please email </a:t>
            </a:r>
            <a:r>
              <a:rPr lang="en-US" b="1" dirty="0"/>
              <a:t>Dee </a:t>
            </a:r>
            <a:r>
              <a:rPr lang="en-US" dirty="0"/>
              <a:t>(</a:t>
            </a:r>
            <a:r>
              <a:rPr lang="en-US" dirty="0">
                <a:hlinkClick r:id="rId2"/>
              </a:rPr>
              <a:t>dionna.thomas@cjcc.ga.gov</a:t>
            </a:r>
            <a:r>
              <a:rPr lang="en-US" dirty="0"/>
              <a:t>)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/>
              <a:t>If you have questions about </a:t>
            </a:r>
            <a:r>
              <a:rPr lang="en-US" dirty="0" smtClean="0"/>
              <a:t>how to prorate, accurately report your activities, or </a:t>
            </a:r>
            <a:r>
              <a:rPr lang="en-US" dirty="0"/>
              <a:t>other programmatic questions, </a:t>
            </a:r>
            <a:r>
              <a:rPr lang="en-US" dirty="0" smtClean="0"/>
              <a:t>or just need your login reset, please </a:t>
            </a:r>
            <a:r>
              <a:rPr lang="en-US" dirty="0"/>
              <a:t>email </a:t>
            </a:r>
            <a:r>
              <a:rPr lang="en-US" b="1" dirty="0"/>
              <a:t>Betty </a:t>
            </a:r>
            <a:r>
              <a:rPr lang="en-US" dirty="0"/>
              <a:t>(</a:t>
            </a:r>
            <a:r>
              <a:rPr lang="en-US" dirty="0">
                <a:hlinkClick r:id="rId3"/>
              </a:rPr>
              <a:t>betty.barnard@cjcc.ga.gov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49474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2057400"/>
            <a:ext cx="4572000" cy="3992563"/>
          </a:xfrm>
        </p:spPr>
        <p:txBody>
          <a:bodyPr>
            <a:noAutofit/>
          </a:bodyPr>
          <a:lstStyle/>
          <a:p>
            <a:r>
              <a:rPr lang="en-US" sz="2800" dirty="0" smtClean="0"/>
              <a:t>Failure to prorate data based on use of VAWA funds</a:t>
            </a:r>
          </a:p>
          <a:p>
            <a:r>
              <a:rPr lang="en-US" sz="2800" dirty="0" smtClean="0"/>
              <a:t>Incorrect Purpose Areas</a:t>
            </a:r>
          </a:p>
          <a:p>
            <a:r>
              <a:rPr lang="en-US" sz="2800" dirty="0"/>
              <a:t>“Logging out”</a:t>
            </a:r>
          </a:p>
          <a:p>
            <a:r>
              <a:rPr lang="en-US" sz="2800" dirty="0"/>
              <a:t>Not </a:t>
            </a:r>
            <a:r>
              <a:rPr lang="en-US" sz="2800" dirty="0" smtClean="0"/>
              <a:t>submitting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38400"/>
            <a:ext cx="4007787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85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at cjcc.georgia.gov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VAWA Reporting page </a:t>
            </a:r>
            <a:r>
              <a:rPr lang="en-US" sz="2800" dirty="0" smtClean="0">
                <a:hlinkClick r:id="rId2"/>
              </a:rPr>
              <a:t>http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cjcc.georgia.gov/reporting-1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VAWA Subgrantee </a:t>
            </a:r>
            <a:r>
              <a:rPr lang="en-US" sz="2800" dirty="0"/>
              <a:t>Manual </a:t>
            </a:r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cjcc.georgia.gov/sites/cjcc.georgia.gov/files/2014%20VAWA%20Subgrantee%20Manual.pdf</a:t>
            </a:r>
            <a:endParaRPr lang="en-US" sz="28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2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7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?</a:t>
            </a:r>
            <a:endParaRPr lang="en-US" sz="287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836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Purposes of reporting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Deadlines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Communications process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Completing more than one report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Common errors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Helpful resources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Q &amp; 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396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dirty="0"/>
              <a:t>Remember to look at the website and CONTACT us for help! We’re here for you!</a:t>
            </a:r>
          </a:p>
          <a:p>
            <a:pPr marL="0" indent="0">
              <a:buNone/>
            </a:pPr>
            <a:r>
              <a:rPr lang="en-US" sz="2000" dirty="0"/>
              <a:t>Betty Barnard – </a:t>
            </a:r>
            <a:r>
              <a:rPr lang="en-US" sz="2000" dirty="0">
                <a:hlinkClick r:id="rId2"/>
              </a:rPr>
              <a:t>betty.barnard@cjcc.ga.gov</a:t>
            </a:r>
            <a:r>
              <a:rPr lang="en-US" sz="2000" dirty="0"/>
              <a:t> – 404-654-5691</a:t>
            </a:r>
          </a:p>
          <a:p>
            <a:pPr marL="0" indent="0">
              <a:buNone/>
            </a:pPr>
            <a:r>
              <a:rPr lang="en-US" sz="2000" dirty="0"/>
              <a:t>Dee Thomas – </a:t>
            </a:r>
            <a:r>
              <a:rPr lang="en-US" sz="2000" dirty="0">
                <a:hlinkClick r:id="rId3"/>
              </a:rPr>
              <a:t>dionna.thomas@cjcc.ga.gov</a:t>
            </a:r>
            <a:r>
              <a:rPr lang="en-US" sz="2000" dirty="0"/>
              <a:t> – 404-654-5695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dirty="0"/>
              <a:t>Create reminders for deadlines</a:t>
            </a:r>
          </a:p>
          <a:p>
            <a:pPr lvl="1"/>
            <a:r>
              <a:rPr lang="en-US" dirty="0"/>
              <a:t>Delays your reimbursements </a:t>
            </a:r>
          </a:p>
          <a:p>
            <a:pPr lvl="1"/>
            <a:r>
              <a:rPr lang="en-US" dirty="0"/>
              <a:t>Per special conditions, subject to a reduction in your federal award amount</a:t>
            </a:r>
          </a:p>
          <a:p>
            <a:pPr lvl="1"/>
            <a:endParaRPr lang="en-US" dirty="0"/>
          </a:p>
          <a:p>
            <a:r>
              <a:rPr lang="en-US" dirty="0"/>
              <a:t>Thanks – this is important and we appreciate 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90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poll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114800" cy="42211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Have you done a </a:t>
            </a:r>
            <a:r>
              <a:rPr lang="en-US" sz="3200" dirty="0" err="1" smtClean="0"/>
              <a:t>CJSSR</a:t>
            </a:r>
            <a:r>
              <a:rPr lang="en-US" sz="3200" dirty="0" smtClean="0"/>
              <a:t> before?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What is your program type? Ex: prosecution, training, law enforcement, etc.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362200"/>
            <a:ext cx="3767328" cy="282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8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of reporting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343400"/>
            <a:ext cx="2286000" cy="2112264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262" y="1828801"/>
            <a:ext cx="3791586" cy="28476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32" y="1493261"/>
            <a:ext cx="3048000" cy="3048000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3657600" y="2667000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3316479">
            <a:off x="2093353" y="4810676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8034214">
            <a:off x="5891952" y="4823392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2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Deadlines – Don’t Miss ‘</a:t>
            </a:r>
            <a:r>
              <a:rPr lang="en-US" sz="4800" dirty="0" err="1" smtClean="0"/>
              <a:t>Em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Submit your </a:t>
            </a:r>
            <a:r>
              <a:rPr lang="en-US" dirty="0" err="1" smtClean="0"/>
              <a:t>CJSSR</a:t>
            </a:r>
            <a:r>
              <a:rPr lang="en-US" dirty="0" smtClean="0"/>
              <a:t> to CJCC by </a:t>
            </a:r>
            <a:r>
              <a:rPr lang="en-US" b="1" dirty="0" smtClean="0"/>
              <a:t>March 30 </a:t>
            </a:r>
            <a:r>
              <a:rPr lang="en-US" dirty="0" smtClean="0"/>
              <a:t>annually – this year it is due </a:t>
            </a:r>
            <a:r>
              <a:rPr lang="en-US" b="1" dirty="0" smtClean="0"/>
              <a:t>April 15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Don’t confuse with the Annual Report or other CJCC grant deadlines!</a:t>
            </a:r>
          </a:p>
        </p:txBody>
      </p:sp>
    </p:spTree>
    <p:extLst>
      <p:ext uri="{BB962C8B-B14F-4D97-AF65-F5344CB8AC3E}">
        <p14:creationId xmlns:p14="http://schemas.microsoft.com/office/powerpoint/2010/main" val="174723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Tips for Deadline Compliance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63011" y="1905000"/>
            <a:ext cx="7696200" cy="4604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Refer to special conditions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Communicate with Project Director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CJCC will not process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SERs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until the 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report is submitted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Repeated lateness or failure to complete may result in penalties such as reductions to your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9143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with CJCC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Planner sends instructions and login info at least 30 days before the report is due</a:t>
            </a:r>
          </a:p>
          <a:p>
            <a:r>
              <a:rPr lang="en-US" dirty="0" smtClean="0"/>
              <a:t>Info goes to Project Director ONLY. Ask them to forward to you if you report but are not the PD.</a:t>
            </a:r>
          </a:p>
          <a:p>
            <a:r>
              <a:rPr lang="en-US" dirty="0" smtClean="0"/>
              <a:t>User ID and Password</a:t>
            </a:r>
          </a:p>
          <a:p>
            <a:r>
              <a:rPr lang="en-US" dirty="0" smtClean="0"/>
              <a:t>Make sure you can access </a:t>
            </a:r>
            <a:r>
              <a:rPr lang="en-US" dirty="0" err="1" smtClean="0"/>
              <a:t>MailChimp</a:t>
            </a:r>
            <a:r>
              <a:rPr lang="en-US" dirty="0" smtClean="0"/>
              <a:t> via your email system</a:t>
            </a:r>
          </a:p>
          <a:p>
            <a:r>
              <a:rPr lang="en-US" dirty="0" smtClean="0"/>
              <a:t>Contact Betty with login questions </a:t>
            </a:r>
          </a:p>
          <a:p>
            <a:pPr lvl="1"/>
            <a:r>
              <a:rPr lang="en-US" dirty="0" smtClean="0"/>
              <a:t>Prefer email – include your grant number(s) for expedited service</a:t>
            </a:r>
          </a:p>
          <a:p>
            <a:pPr lvl="1"/>
            <a:r>
              <a:rPr lang="en-US" dirty="0" smtClean="0"/>
              <a:t>Don’t contact anyone else – I’m your gal!</a:t>
            </a:r>
          </a:p>
        </p:txBody>
      </p:sp>
    </p:spTree>
    <p:extLst>
      <p:ext uri="{BB962C8B-B14F-4D97-AF65-F5344CB8AC3E}">
        <p14:creationId xmlns:p14="http://schemas.microsoft.com/office/powerpoint/2010/main" val="67245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I Complete More than One </a:t>
            </a:r>
            <a:r>
              <a:rPr lang="en-US" dirty="0" err="1" smtClean="0"/>
              <a:t>CJSSR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41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NEVER!</a:t>
            </a:r>
          </a:p>
          <a:p>
            <a:r>
              <a:rPr lang="en-US" sz="3600" dirty="0"/>
              <a:t>A</a:t>
            </a:r>
            <a:r>
              <a:rPr lang="en-US" sz="3600" dirty="0" smtClean="0"/>
              <a:t>ll VAWA data can be entered on one report regardless of program type or grant year…but you can also submit separate reports if so desired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209800"/>
            <a:ext cx="3556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8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Report?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Basic agency information</a:t>
            </a:r>
          </a:p>
          <a:p>
            <a:r>
              <a:rPr lang="en-US" sz="3200" dirty="0" smtClean="0"/>
              <a:t>Staff information</a:t>
            </a:r>
          </a:p>
          <a:p>
            <a:r>
              <a:rPr lang="en-US" sz="3200" dirty="0" smtClean="0"/>
              <a:t>Percentages of victimization types addressed by the grant-funded project</a:t>
            </a:r>
          </a:p>
          <a:p>
            <a:r>
              <a:rPr lang="en-US" sz="3200" dirty="0" smtClean="0"/>
              <a:t>Program purpose areas</a:t>
            </a:r>
          </a:p>
          <a:p>
            <a:r>
              <a:rPr lang="en-US" sz="3200" dirty="0" smtClean="0"/>
              <a:t>CCR activities, if applicable</a:t>
            </a:r>
          </a:p>
        </p:txBody>
      </p:sp>
    </p:spTree>
    <p:extLst>
      <p:ext uri="{BB962C8B-B14F-4D97-AF65-F5344CB8AC3E}">
        <p14:creationId xmlns:p14="http://schemas.microsoft.com/office/powerpoint/2010/main" val="121506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758</TotalTime>
  <Words>767</Words>
  <Application>Microsoft Office PowerPoint</Application>
  <PresentationFormat>On-screen Show (4:3)</PresentationFormat>
  <Paragraphs>107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Courier New</vt:lpstr>
      <vt:lpstr>Palatino Linotype</vt:lpstr>
      <vt:lpstr>Executive</vt:lpstr>
      <vt:lpstr>CJSSR Webinar S.T.O.P. VAWA CJSI</vt:lpstr>
      <vt:lpstr>Agenda</vt:lpstr>
      <vt:lpstr>Quick poll</vt:lpstr>
      <vt:lpstr>Purposes of reporting</vt:lpstr>
      <vt:lpstr>Deadlines – Don’t Miss ‘Em</vt:lpstr>
      <vt:lpstr>Tips for Deadline Compliance</vt:lpstr>
      <vt:lpstr>Communication with CJCC</vt:lpstr>
      <vt:lpstr>When Do I Complete More than One CJSSR?</vt:lpstr>
      <vt:lpstr>What Do I Report?</vt:lpstr>
      <vt:lpstr>What Do I Report?</vt:lpstr>
      <vt:lpstr>Prorating Data:  Example #1</vt:lpstr>
      <vt:lpstr>Prorating Data:  Example #2</vt:lpstr>
      <vt:lpstr>Prorating Data: Example #3</vt:lpstr>
      <vt:lpstr>Accurate Reporting is Important</vt:lpstr>
      <vt:lpstr>Completing the CJSSR Click here to login to the CJSSR</vt:lpstr>
      <vt:lpstr>Remember….</vt:lpstr>
      <vt:lpstr>Common Errors</vt:lpstr>
      <vt:lpstr>Resources at cjcc.georgia.gov</vt:lpstr>
      <vt:lpstr>Q &amp; A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bebarnard</dc:creator>
  <cp:lastModifiedBy>B Barnard</cp:lastModifiedBy>
  <cp:revision>35</cp:revision>
  <dcterms:created xsi:type="dcterms:W3CDTF">2014-04-10T12:57:58Z</dcterms:created>
  <dcterms:modified xsi:type="dcterms:W3CDTF">2015-04-10T13:57:17Z</dcterms:modified>
</cp:coreProperties>
</file>