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8" r:id="rId4"/>
    <p:sldId id="259" r:id="rId5"/>
    <p:sldId id="260" r:id="rId6"/>
    <p:sldId id="261" r:id="rId7"/>
    <p:sldId id="274" r:id="rId8"/>
    <p:sldId id="262" r:id="rId9"/>
    <p:sldId id="263" r:id="rId10"/>
    <p:sldId id="264" r:id="rId11"/>
    <p:sldId id="265" r:id="rId12"/>
    <p:sldId id="266" r:id="rId13"/>
    <p:sldId id="267" r:id="rId14"/>
    <p:sldId id="268"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3" r:id="rId33"/>
    <p:sldId id="294" r:id="rId34"/>
    <p:sldId id="295" r:id="rId35"/>
    <p:sldId id="296" r:id="rId36"/>
    <p:sldId id="297" r:id="rId37"/>
    <p:sldId id="298" r:id="rId38"/>
    <p:sldId id="299" r:id="rId39"/>
    <p:sldId id="300" r:id="rId40"/>
    <p:sldId id="301" r:id="rId41"/>
    <p:sldId id="302" r:id="rId42"/>
    <p:sldId id="307" r:id="rId43"/>
    <p:sldId id="305" r:id="rId44"/>
    <p:sldId id="306" r:id="rId45"/>
    <p:sldId id="304" r:id="rId46"/>
    <p:sldId id="269" r:id="rId47"/>
    <p:sldId id="271" r:id="rId48"/>
    <p:sldId id="273" r:id="rId49"/>
    <p:sldId id="27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33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DEA0B7-1870-4246-AA5B-0CBD30095FBF}" type="datetimeFigureOut">
              <a:rPr lang="en-US" smtClean="0"/>
              <a:t>1/22/2015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3F6A2-EF6D-4BCD-B478-73D5152E3816}" type="slidenum">
              <a:rPr lang="en-US" smtClean="0"/>
              <a:t>‹#›</a:t>
            </a:fld>
            <a:endParaRPr lang="en-US"/>
          </a:p>
        </p:txBody>
      </p:sp>
    </p:spTree>
    <p:extLst>
      <p:ext uri="{BB962C8B-B14F-4D97-AF65-F5344CB8AC3E}">
        <p14:creationId xmlns:p14="http://schemas.microsoft.com/office/powerpoint/2010/main" val="2139420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Monitoring, accountability and case for continued and increased</a:t>
            </a:r>
            <a:r>
              <a:rPr lang="en-US" baseline="0" dirty="0" smtClean="0"/>
              <a:t> funding</a:t>
            </a:r>
            <a:endParaRPr lang="en-US" dirty="0"/>
          </a:p>
        </p:txBody>
      </p:sp>
      <p:sp>
        <p:nvSpPr>
          <p:cNvPr id="4" name="Slide Number Placeholder 3"/>
          <p:cNvSpPr>
            <a:spLocks noGrp="1"/>
          </p:cNvSpPr>
          <p:nvPr>
            <p:ph type="sldNum" sz="quarter" idx="10"/>
          </p:nvPr>
        </p:nvSpPr>
        <p:spPr/>
        <p:txBody>
          <a:bodyPr/>
          <a:lstStyle/>
          <a:p>
            <a:fld id="{67B3F6A2-EF6D-4BCD-B478-73D5152E3816}" type="slidenum">
              <a:rPr lang="en-US" smtClean="0"/>
              <a:t>4</a:t>
            </a:fld>
            <a:endParaRPr lang="en-US"/>
          </a:p>
        </p:txBody>
      </p:sp>
    </p:spTree>
    <p:extLst>
      <p:ext uri="{BB962C8B-B14F-4D97-AF65-F5344CB8AC3E}">
        <p14:creationId xmlns:p14="http://schemas.microsoft.com/office/powerpoint/2010/main" val="1295067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F3545C7-E3E5-4EC2-8DE7-91AE1EFDC67D}" type="datetimeFigureOut">
              <a:rPr lang="en-US" smtClean="0"/>
              <a:t>1/22/2015</a:t>
            </a:fld>
            <a:endParaRPr lang="en-US"/>
          </a:p>
        </p:txBody>
      </p:sp>
      <p:sp>
        <p:nvSpPr>
          <p:cNvPr id="8" name="Slide Number Placeholder 7"/>
          <p:cNvSpPr>
            <a:spLocks noGrp="1"/>
          </p:cNvSpPr>
          <p:nvPr>
            <p:ph type="sldNum" sz="quarter" idx="11"/>
          </p:nvPr>
        </p:nvSpPr>
        <p:spPr/>
        <p:txBody>
          <a:bodyPr/>
          <a:lstStyle/>
          <a:p>
            <a:fld id="{223738B1-341B-49AF-95EE-40024C14E5A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545C7-E3E5-4EC2-8DE7-91AE1EFDC67D}"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738B1-341B-49AF-95EE-40024C14E5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545C7-E3E5-4EC2-8DE7-91AE1EFDC67D}"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738B1-341B-49AF-95EE-40024C14E5A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F3545C7-E3E5-4EC2-8DE7-91AE1EFDC67D}"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738B1-341B-49AF-95EE-40024C14E5A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3545C7-E3E5-4EC2-8DE7-91AE1EFDC67D}"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738B1-341B-49AF-95EE-40024C14E5AC}"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F3545C7-E3E5-4EC2-8DE7-91AE1EFDC67D}"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738B1-341B-49AF-95EE-40024C14E5AC}"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F3545C7-E3E5-4EC2-8DE7-91AE1EFDC67D}"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3738B1-341B-49AF-95EE-40024C14E5AC}"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3545C7-E3E5-4EC2-8DE7-91AE1EFDC67D}"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3738B1-341B-49AF-95EE-40024C14E5A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545C7-E3E5-4EC2-8DE7-91AE1EFDC67D}"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3738B1-341B-49AF-95EE-40024C14E5A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545C7-E3E5-4EC2-8DE7-91AE1EFDC67D}"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738B1-341B-49AF-95EE-40024C14E5A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545C7-E3E5-4EC2-8DE7-91AE1EFDC67D}"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738B1-341B-49AF-95EE-40024C14E5A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F3545C7-E3E5-4EC2-8DE7-91AE1EFDC67D}" type="datetimeFigureOut">
              <a:rPr lang="en-US" smtClean="0"/>
              <a:t>1/22/2015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23738B1-341B-49AF-95EE-40024C14E5AC}"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mailto:betty.barnard@cjcc.ga.gov" TargetMode="External"/><Relationship Id="rId2" Type="http://schemas.openxmlformats.org/officeDocument/2006/relationships/hyperlink" Target="mailto:dthomas@cjcc.ga.gov"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cjcc.georgia.gov/sites/cjcc.georgia.gov/files/2014_VSSR_Guide_0.pdf" TargetMode="External"/><Relationship Id="rId3" Type="http://schemas.openxmlformats.org/officeDocument/2006/relationships/hyperlink" Target="http://cjcc.georgia.gov/sites/cjcc.georgia.gov/files/2014%20VOCA%20Subgrantee%20Manual.pdf" TargetMode="External"/><Relationship Id="rId7" Type="http://schemas.openxmlformats.org/officeDocument/2006/relationships/hyperlink" Target="http://cjcc.georgia.gov/sites/cjcc.georgia.gov/files/2014%20SASP%20Subgrantee%20Manual.pdf" TargetMode="External"/><Relationship Id="rId2" Type="http://schemas.openxmlformats.org/officeDocument/2006/relationships/hyperlink" Target="http://cjcc.georgia.gov/outcome-performance-tools-1" TargetMode="External"/><Relationship Id="rId1" Type="http://schemas.openxmlformats.org/officeDocument/2006/relationships/slideLayout" Target="../slideLayouts/slideLayout2.xml"/><Relationship Id="rId6" Type="http://schemas.openxmlformats.org/officeDocument/2006/relationships/hyperlink" Target="http://cjcc.georgia.gov/reporting-0" TargetMode="External"/><Relationship Id="rId5" Type="http://schemas.openxmlformats.org/officeDocument/2006/relationships/hyperlink" Target="http://cjcc.georgia.gov/sites/cjcc.georgia.gov/files/2014%20VAWA%20Subgrantee%20Manual.pdf" TargetMode="External"/><Relationship Id="rId4" Type="http://schemas.openxmlformats.org/officeDocument/2006/relationships/hyperlink" Target="http://cjcc.georgia.gov/reporting-1"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dionna.thomas@cjcc.ga.gov" TargetMode="External"/><Relationship Id="rId2" Type="http://schemas.openxmlformats.org/officeDocument/2006/relationships/hyperlink" Target="mailto:betty.barnard@cjcc.ga.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3047999"/>
          </a:xfrm>
        </p:spPr>
        <p:txBody>
          <a:bodyPr/>
          <a:lstStyle/>
          <a:p>
            <a:r>
              <a:rPr lang="en-US" dirty="0" smtClean="0"/>
              <a:t>VSSR Webinar</a:t>
            </a:r>
            <a:endParaRPr lang="en-US" dirty="0"/>
          </a:p>
        </p:txBody>
      </p:sp>
      <p:sp>
        <p:nvSpPr>
          <p:cNvPr id="3" name="Subtitle 2"/>
          <p:cNvSpPr>
            <a:spLocks noGrp="1"/>
          </p:cNvSpPr>
          <p:nvPr>
            <p:ph type="subTitle" idx="1"/>
          </p:nvPr>
        </p:nvSpPr>
        <p:spPr>
          <a:xfrm>
            <a:off x="1371600" y="4114800"/>
            <a:ext cx="6400800" cy="2057400"/>
          </a:xfrm>
        </p:spPr>
        <p:txBody>
          <a:bodyPr>
            <a:normAutofit/>
          </a:bodyPr>
          <a:lstStyle/>
          <a:p>
            <a:r>
              <a:rPr lang="en-US" dirty="0" smtClean="0"/>
              <a:t>Criminal Justice Coordinating Council</a:t>
            </a:r>
          </a:p>
          <a:p>
            <a:endParaRPr lang="en-US" dirty="0"/>
          </a:p>
          <a:p>
            <a:r>
              <a:rPr lang="en-US" dirty="0" smtClean="0"/>
              <a:t>Betty Barnard, Planner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381000"/>
            <a:ext cx="2286000" cy="1897379"/>
          </a:xfrm>
          <a:prstGeom prst="rect">
            <a:avLst/>
          </a:prstGeom>
        </p:spPr>
      </p:pic>
    </p:spTree>
    <p:extLst>
      <p:ext uri="{BB962C8B-B14F-4D97-AF65-F5344CB8AC3E}">
        <p14:creationId xmlns:p14="http://schemas.microsoft.com/office/powerpoint/2010/main" val="1219229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Prorating Data for the VSSR: Example #1</a:t>
            </a:r>
            <a:endParaRPr lang="en-US" dirty="0"/>
          </a:p>
        </p:txBody>
      </p:sp>
      <p:sp>
        <p:nvSpPr>
          <p:cNvPr id="3" name="Content Placeholder 2"/>
          <p:cNvSpPr>
            <a:spLocks noGrp="1"/>
          </p:cNvSpPr>
          <p:nvPr>
            <p:ph idx="1"/>
          </p:nvPr>
        </p:nvSpPr>
        <p:spPr/>
        <p:txBody>
          <a:bodyPr/>
          <a:lstStyle/>
          <a:p>
            <a:pPr marL="0" lvl="0" indent="0">
              <a:buNone/>
            </a:pPr>
            <a:r>
              <a:rPr lang="en-US" dirty="0"/>
              <a:t>Suzy Advocate is funded through your agency’s VOCA grant at 80% of her time and through your VAWA grant for 20% of her time.  Suzy served 40 victims this quarter.  You should report the following:</a:t>
            </a:r>
          </a:p>
          <a:p>
            <a:pPr marL="0" indent="0">
              <a:buNone/>
            </a:pPr>
            <a:endParaRPr lang="en-US" dirty="0"/>
          </a:p>
          <a:p>
            <a:pPr marL="0" indent="0">
              <a:buNone/>
            </a:pPr>
            <a:r>
              <a:rPr lang="en-US" dirty="0"/>
              <a:t>40 victims </a:t>
            </a:r>
            <a:r>
              <a:rPr lang="en-US" dirty="0" smtClean="0"/>
              <a:t>x </a:t>
            </a:r>
            <a:r>
              <a:rPr lang="en-US" dirty="0"/>
              <a:t>0.8 (proportion of time Suzy is on VOCA Grant) = 32 victims served with VOCA Funds</a:t>
            </a:r>
          </a:p>
          <a:p>
            <a:pPr marL="0" indent="0">
              <a:buNone/>
            </a:pPr>
            <a:r>
              <a:rPr lang="en-US" dirty="0"/>
              <a:t> </a:t>
            </a:r>
          </a:p>
          <a:p>
            <a:pPr marL="0" indent="0">
              <a:buNone/>
            </a:pPr>
            <a:r>
              <a:rPr lang="en-US" dirty="0" smtClean="0"/>
              <a:t>40 x 0.2 </a:t>
            </a:r>
            <a:r>
              <a:rPr lang="en-US" dirty="0"/>
              <a:t>(proportion of time Suzy is on VAWA Grant) = 8 victims served with VAWA funds.</a:t>
            </a:r>
          </a:p>
          <a:p>
            <a:endParaRPr lang="en-US" dirty="0"/>
          </a:p>
        </p:txBody>
      </p:sp>
    </p:spTree>
    <p:extLst>
      <p:ext uri="{BB962C8B-B14F-4D97-AF65-F5344CB8AC3E}">
        <p14:creationId xmlns:p14="http://schemas.microsoft.com/office/powerpoint/2010/main" val="3145445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Prorating Data for the VSSR: Example #2</a:t>
            </a:r>
            <a:endParaRPr lang="en-US"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dirty="0"/>
              <a:t>Suzy Advocate is funded through your agency’s VOCA grant at 50% and </a:t>
            </a:r>
            <a:r>
              <a:rPr lang="en-US" dirty="0" err="1"/>
              <a:t>Norene</a:t>
            </a:r>
            <a:r>
              <a:rPr lang="en-US" dirty="0"/>
              <a:t> Counselor is funded through your VAWA grant at 75%.  Suzy Advocate served 50 victims and </a:t>
            </a:r>
            <a:r>
              <a:rPr lang="en-US" dirty="0" err="1"/>
              <a:t>Norene</a:t>
            </a:r>
            <a:r>
              <a:rPr lang="en-US" dirty="0"/>
              <a:t> Counselor treated 30 victims.  You should report the following.</a:t>
            </a:r>
          </a:p>
          <a:p>
            <a:pPr marL="0" indent="0">
              <a:buNone/>
            </a:pPr>
            <a:r>
              <a:rPr lang="en-US" dirty="0"/>
              <a:t> </a:t>
            </a:r>
          </a:p>
          <a:p>
            <a:pPr marL="0" indent="0">
              <a:buNone/>
            </a:pPr>
            <a:r>
              <a:rPr lang="en-US" dirty="0" smtClean="0"/>
              <a:t>50 x 0.5 </a:t>
            </a:r>
            <a:r>
              <a:rPr lang="en-US" dirty="0"/>
              <a:t>(proportion of Suzy’s time paid for with VOCA funds) = 25 victims served with VOCA funds</a:t>
            </a:r>
          </a:p>
          <a:p>
            <a:pPr marL="0" indent="0">
              <a:buNone/>
            </a:pPr>
            <a:r>
              <a:rPr lang="en-US" dirty="0"/>
              <a:t> </a:t>
            </a:r>
          </a:p>
          <a:p>
            <a:pPr marL="0" indent="0">
              <a:buNone/>
            </a:pPr>
            <a:r>
              <a:rPr lang="en-US" dirty="0" smtClean="0"/>
              <a:t>30 x 0.75 </a:t>
            </a:r>
            <a:r>
              <a:rPr lang="en-US" dirty="0"/>
              <a:t>(proportion of </a:t>
            </a:r>
            <a:r>
              <a:rPr lang="en-US" dirty="0" err="1"/>
              <a:t>Norene’s</a:t>
            </a:r>
            <a:r>
              <a:rPr lang="en-US" dirty="0"/>
              <a:t> time paid for with VAWA funds) = 22.5 (round to 23) victims served with VAWA funds.</a:t>
            </a:r>
          </a:p>
          <a:p>
            <a:pPr marL="0" indent="0">
              <a:buNone/>
            </a:pPr>
            <a:r>
              <a:rPr lang="en-US" dirty="0"/>
              <a:t> </a:t>
            </a:r>
          </a:p>
          <a:p>
            <a:pPr marL="0" indent="0">
              <a:buNone/>
            </a:pPr>
            <a:r>
              <a:rPr lang="en-US" dirty="0"/>
              <a:t>The restriction on the kinds of victims that should be reported on your VAWA and/or SASP VSSR applies here as well.</a:t>
            </a:r>
          </a:p>
          <a:p>
            <a:endParaRPr lang="en-US" dirty="0"/>
          </a:p>
        </p:txBody>
      </p:sp>
    </p:spTree>
    <p:extLst>
      <p:ext uri="{BB962C8B-B14F-4D97-AF65-F5344CB8AC3E}">
        <p14:creationId xmlns:p14="http://schemas.microsoft.com/office/powerpoint/2010/main" val="1247208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Prorating Data for the VSSR: Example #3</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Your agency’s budget breakdown is the following:</a:t>
            </a:r>
          </a:p>
          <a:p>
            <a:pPr marL="0" indent="0">
              <a:buNone/>
            </a:pPr>
            <a:r>
              <a:rPr lang="en-US" dirty="0"/>
              <a:t> </a:t>
            </a:r>
          </a:p>
          <a:p>
            <a:pPr marL="0" indent="0">
              <a:buNone/>
            </a:pPr>
            <a:r>
              <a:rPr lang="en-US" dirty="0"/>
              <a:t>VOCA Grant – 35%</a:t>
            </a:r>
          </a:p>
          <a:p>
            <a:pPr marL="0" indent="0">
              <a:buNone/>
            </a:pPr>
            <a:r>
              <a:rPr lang="en-US" dirty="0"/>
              <a:t>SASP Grant – 5% </a:t>
            </a:r>
          </a:p>
          <a:p>
            <a:pPr marL="0" indent="0">
              <a:buNone/>
            </a:pPr>
            <a:r>
              <a:rPr lang="en-US" dirty="0" err="1"/>
              <a:t>UnitedWay</a:t>
            </a:r>
            <a:r>
              <a:rPr lang="en-US" dirty="0"/>
              <a:t> – 15%</a:t>
            </a:r>
          </a:p>
          <a:p>
            <a:pPr marL="0" indent="0">
              <a:buNone/>
            </a:pPr>
            <a:r>
              <a:rPr lang="en-US" dirty="0"/>
              <a:t>Private Donations – 10%</a:t>
            </a:r>
          </a:p>
          <a:p>
            <a:pPr marL="0" indent="0">
              <a:buNone/>
            </a:pPr>
            <a:r>
              <a:rPr lang="en-US" dirty="0"/>
              <a:t>Community Foundation Grants – 10% </a:t>
            </a:r>
          </a:p>
          <a:p>
            <a:pPr marL="0" indent="0">
              <a:buNone/>
            </a:pPr>
            <a:r>
              <a:rPr lang="en-US" dirty="0"/>
              <a:t>Major Events – 15%</a:t>
            </a:r>
          </a:p>
          <a:p>
            <a:pPr marL="0" indent="0">
              <a:buNone/>
            </a:pPr>
            <a:r>
              <a:rPr lang="en-US" dirty="0"/>
              <a:t>5% Funding – 10%</a:t>
            </a:r>
          </a:p>
          <a:p>
            <a:pPr marL="0" indent="0">
              <a:buNone/>
            </a:pPr>
            <a:r>
              <a:rPr lang="en-US" dirty="0"/>
              <a:t> </a:t>
            </a:r>
          </a:p>
          <a:p>
            <a:pPr marL="0" indent="0">
              <a:buNone/>
            </a:pPr>
            <a:r>
              <a:rPr lang="en-US" dirty="0"/>
              <a:t>In the first quarter of your VOCA Grant (October 1-December 31) your agency served 25 child sexual abuse victims and 10 sexual assault victims.  You would report:</a:t>
            </a:r>
          </a:p>
          <a:p>
            <a:pPr marL="0" indent="0">
              <a:buNone/>
            </a:pPr>
            <a:r>
              <a:rPr lang="en-US" dirty="0"/>
              <a:t> </a:t>
            </a:r>
          </a:p>
          <a:p>
            <a:pPr marL="0" indent="0">
              <a:buNone/>
            </a:pPr>
            <a:r>
              <a:rPr lang="en-US" dirty="0" smtClean="0"/>
              <a:t>0.35 x 25 </a:t>
            </a:r>
            <a:r>
              <a:rPr lang="en-US" dirty="0"/>
              <a:t>= 9 child sexual abuse victims </a:t>
            </a:r>
          </a:p>
          <a:p>
            <a:pPr marL="0" indent="0">
              <a:buNone/>
            </a:pPr>
            <a:r>
              <a:rPr lang="en-US" dirty="0" smtClean="0"/>
              <a:t>0.35 x 10 </a:t>
            </a:r>
            <a:r>
              <a:rPr lang="en-US" dirty="0"/>
              <a:t>= 4 adult sexual assault victims </a:t>
            </a:r>
          </a:p>
          <a:p>
            <a:endParaRPr lang="en-US" dirty="0"/>
          </a:p>
        </p:txBody>
      </p:sp>
    </p:spTree>
    <p:extLst>
      <p:ext uri="{BB962C8B-B14F-4D97-AF65-F5344CB8AC3E}">
        <p14:creationId xmlns:p14="http://schemas.microsoft.com/office/powerpoint/2010/main" val="3419271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Accurate Reporting is Important</a:t>
            </a:r>
            <a:endParaRPr lang="en-US" dirty="0"/>
          </a:p>
        </p:txBody>
      </p:sp>
      <p:sp>
        <p:nvSpPr>
          <p:cNvPr id="3" name="Content Placeholder 2"/>
          <p:cNvSpPr>
            <a:spLocks noGrp="1"/>
          </p:cNvSpPr>
          <p:nvPr>
            <p:ph idx="1"/>
          </p:nvPr>
        </p:nvSpPr>
        <p:spPr>
          <a:xfrm>
            <a:off x="457200" y="2209800"/>
            <a:ext cx="8229600" cy="3916363"/>
          </a:xfrm>
        </p:spPr>
        <p:txBody>
          <a:bodyPr/>
          <a:lstStyle/>
          <a:p>
            <a:pPr marL="0" indent="0">
              <a:buNone/>
            </a:pPr>
            <a:r>
              <a:rPr lang="en-US" b="1" dirty="0" smtClean="0"/>
              <a:t>No matter how you do it, your data MUST only reflect VOCA, VAWA or SASP funded activities!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716618"/>
            <a:ext cx="2438400" cy="1960282"/>
          </a:xfrm>
          <a:prstGeom prst="rect">
            <a:avLst/>
          </a:prstGeom>
        </p:spPr>
      </p:pic>
    </p:spTree>
    <p:extLst>
      <p:ext uri="{BB962C8B-B14F-4D97-AF65-F5344CB8AC3E}">
        <p14:creationId xmlns:p14="http://schemas.microsoft.com/office/powerpoint/2010/main" val="72475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1500" autoRev="1" fill="remove"/>
                                        <p:tgtEl>
                                          <p:spTgt spid="3">
                                            <p:txEl>
                                              <p:pRg st="0" end="0"/>
                                            </p:txEl>
                                          </p:spTgt>
                                        </p:tgtEl>
                                        <p:attrNameLst>
                                          <p:attrName>style.color</p:attrName>
                                        </p:attrNameLst>
                                      </p:cBhvr>
                                      <p:to>
                                        <a:srgbClr val="FF0000"/>
                                      </p:to>
                                    </p:animClr>
                                    <p:animClr clrSpc="rgb" dir="cw">
                                      <p:cBhvr>
                                        <p:cTn id="7" dur="1500" autoRev="1" fill="remove"/>
                                        <p:tgtEl>
                                          <p:spTgt spid="3">
                                            <p:txEl>
                                              <p:pRg st="0" end="0"/>
                                            </p:txEl>
                                          </p:spTgt>
                                        </p:tgtEl>
                                        <p:attrNameLst>
                                          <p:attrName>fillcolor</p:attrName>
                                        </p:attrNameLst>
                                      </p:cBhvr>
                                      <p:to>
                                        <a:srgbClr val="FF0000"/>
                                      </p:to>
                                    </p:animClr>
                                    <p:set>
                                      <p:cBhvr>
                                        <p:cTn id="8" dur="1500" autoRev="1" fill="remove"/>
                                        <p:tgtEl>
                                          <p:spTgt spid="3">
                                            <p:txEl>
                                              <p:pRg st="0" end="0"/>
                                            </p:txEl>
                                          </p:spTgt>
                                        </p:tgtEl>
                                        <p:attrNameLst>
                                          <p:attrName>fill.type</p:attrName>
                                        </p:attrNameLst>
                                      </p:cBhvr>
                                      <p:to>
                                        <p:strVal val="solid"/>
                                      </p:to>
                                    </p:set>
                                    <p:set>
                                      <p:cBhvr>
                                        <p:cTn id="9" dur="1500" autoRev="1" fill="remove"/>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the VSSR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905000"/>
            <a:ext cx="4962326" cy="3969861"/>
          </a:xfrm>
        </p:spPr>
      </p:pic>
    </p:spTree>
    <p:extLst>
      <p:ext uri="{BB962C8B-B14F-4D97-AF65-F5344CB8AC3E}">
        <p14:creationId xmlns:p14="http://schemas.microsoft.com/office/powerpoint/2010/main" val="3595375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912" y="3024196"/>
            <a:ext cx="5672930" cy="1714739"/>
          </a:xfrm>
          <a:prstGeom prst="rect">
            <a:avLst/>
          </a:prstGeom>
        </p:spPr>
      </p:pic>
      <p:sp>
        <p:nvSpPr>
          <p:cNvPr id="9" name="Rectangular Callout 8"/>
          <p:cNvSpPr/>
          <p:nvPr/>
        </p:nvSpPr>
        <p:spPr>
          <a:xfrm>
            <a:off x="1936912" y="1062620"/>
            <a:ext cx="3354861" cy="1661984"/>
          </a:xfrm>
          <a:prstGeom prst="wedgeRect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50"/>
          </a:p>
        </p:txBody>
      </p:sp>
      <p:sp>
        <p:nvSpPr>
          <p:cNvPr id="10" name="TextBox 9"/>
          <p:cNvSpPr txBox="1"/>
          <p:nvPr/>
        </p:nvSpPr>
        <p:spPr>
          <a:xfrm>
            <a:off x="2001786" y="1212656"/>
            <a:ext cx="3225113" cy="1384995"/>
          </a:xfrm>
          <a:prstGeom prst="rect">
            <a:avLst/>
          </a:prstGeom>
          <a:noFill/>
        </p:spPr>
        <p:txBody>
          <a:bodyPr wrap="square" rtlCol="0">
            <a:spAutoFit/>
          </a:bodyPr>
          <a:lstStyle/>
          <a:p>
            <a:r>
              <a:rPr lang="en-US" sz="1200" dirty="0">
                <a:latin typeface="Cambria" panose="02040503050406030204" pitchFamily="18" charset="0"/>
              </a:rPr>
              <a:t>This portion of the webinar will walk you </a:t>
            </a:r>
            <a:r>
              <a:rPr lang="en-US" sz="1200" dirty="0" smtClean="0">
                <a:latin typeface="Cambria" panose="02040503050406030204" pitchFamily="18" charset="0"/>
              </a:rPr>
              <a:t>through the </a:t>
            </a:r>
            <a:r>
              <a:rPr lang="en-US" sz="1200" dirty="0">
                <a:latin typeface="Cambria" panose="02040503050406030204" pitchFamily="18" charset="0"/>
              </a:rPr>
              <a:t>Victims Services Statistical Report (VSSR). This report provides CJCC with a screenshot of your agency’s service activities for the reporting period. The screen below is the first you will see after logging into the system</a:t>
            </a:r>
          </a:p>
        </p:txBody>
      </p:sp>
      <p:sp>
        <p:nvSpPr>
          <p:cNvPr id="12" name="TextBox 11"/>
          <p:cNvSpPr txBox="1"/>
          <p:nvPr/>
        </p:nvSpPr>
        <p:spPr>
          <a:xfrm>
            <a:off x="216243" y="5280970"/>
            <a:ext cx="8705336" cy="507831"/>
          </a:xfrm>
          <a:prstGeom prst="rect">
            <a:avLst/>
          </a:prstGeom>
          <a:noFill/>
        </p:spPr>
        <p:txBody>
          <a:bodyPr wrap="square" rtlCol="0">
            <a:spAutoFit/>
          </a:bodyPr>
          <a:lstStyle/>
          <a:p>
            <a:pPr algn="ctr"/>
            <a:r>
              <a:rPr lang="en-US" sz="2700" dirty="0">
                <a:solidFill>
                  <a:schemeClr val="accent4"/>
                </a:solidFill>
                <a:latin typeface="Cambria" panose="02040503050406030204" pitchFamily="18" charset="0"/>
              </a:rPr>
              <a:t>Navigating the VSSR: What to Expect</a:t>
            </a:r>
          </a:p>
        </p:txBody>
      </p:sp>
    </p:spTree>
    <p:extLst>
      <p:ext uri="{BB962C8B-B14F-4D97-AF65-F5344CB8AC3E}">
        <p14:creationId xmlns:p14="http://schemas.microsoft.com/office/powerpoint/2010/main" val="38150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ular Callout 8"/>
          <p:cNvSpPr/>
          <p:nvPr/>
        </p:nvSpPr>
        <p:spPr>
          <a:xfrm>
            <a:off x="797011" y="1134119"/>
            <a:ext cx="3354861" cy="1661984"/>
          </a:xfrm>
          <a:prstGeom prst="wedgeRect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50"/>
          </a:p>
        </p:txBody>
      </p:sp>
      <p:sp>
        <p:nvSpPr>
          <p:cNvPr id="10" name="TextBox 9"/>
          <p:cNvSpPr txBox="1"/>
          <p:nvPr/>
        </p:nvSpPr>
        <p:spPr>
          <a:xfrm>
            <a:off x="861885" y="1376488"/>
            <a:ext cx="3225113" cy="1200329"/>
          </a:xfrm>
          <a:prstGeom prst="rect">
            <a:avLst/>
          </a:prstGeom>
          <a:noFill/>
        </p:spPr>
        <p:txBody>
          <a:bodyPr wrap="square" rtlCol="0">
            <a:spAutoFit/>
          </a:bodyPr>
          <a:lstStyle/>
          <a:p>
            <a:r>
              <a:rPr lang="en-US" sz="1200" b="1" dirty="0">
                <a:solidFill>
                  <a:schemeClr val="bg2"/>
                </a:solidFill>
                <a:latin typeface="Cambria" panose="02040503050406030204" pitchFamily="18" charset="0"/>
              </a:rPr>
              <a:t>Pre-Survey Instructions for VSSR:</a:t>
            </a:r>
          </a:p>
          <a:p>
            <a:pPr marL="214313" indent="-214313">
              <a:buFont typeface="Arial" panose="020B0604020202020204" pitchFamily="34" charset="0"/>
              <a:buChar char="•"/>
            </a:pPr>
            <a:r>
              <a:rPr lang="en-US" sz="1200" dirty="0">
                <a:latin typeface="Cambria" panose="02040503050406030204" pitchFamily="18" charset="0"/>
              </a:rPr>
              <a:t>Optional to read but </a:t>
            </a:r>
            <a:r>
              <a:rPr lang="en-US" sz="1200" i="1" dirty="0">
                <a:latin typeface="Cambria" panose="02040503050406030204" pitchFamily="18" charset="0"/>
              </a:rPr>
              <a:t>highly</a:t>
            </a:r>
            <a:r>
              <a:rPr lang="en-US" sz="1200" dirty="0">
                <a:latin typeface="Cambria" panose="02040503050406030204" pitchFamily="18" charset="0"/>
              </a:rPr>
              <a:t> recommended if this is your first VSSR</a:t>
            </a:r>
          </a:p>
          <a:p>
            <a:pPr marL="214313" indent="-214313">
              <a:buFont typeface="Arial" panose="020B0604020202020204" pitchFamily="34" charset="0"/>
              <a:buChar char="•"/>
            </a:pPr>
            <a:r>
              <a:rPr lang="en-US" sz="1200" dirty="0">
                <a:latin typeface="Cambria" panose="02040503050406030204" pitchFamily="18" charset="0"/>
              </a:rPr>
              <a:t>Can be downloaded by clicking the links contained in this question screen (below)</a:t>
            </a:r>
          </a:p>
          <a:p>
            <a:pPr marL="214313" indent="-214313">
              <a:buFont typeface="Arial" panose="020B0604020202020204" pitchFamily="34" charset="0"/>
              <a:buChar char="•"/>
            </a:pPr>
            <a:r>
              <a:rPr lang="en-US" sz="1200" dirty="0">
                <a:latin typeface="Cambria" panose="02040503050406030204" pitchFamily="18" charset="0"/>
              </a:rPr>
              <a:t>Will not be penalized for skipping</a:t>
            </a:r>
          </a:p>
        </p:txBody>
      </p:sp>
      <p:sp>
        <p:nvSpPr>
          <p:cNvPr id="12" name="TextBox 11"/>
          <p:cNvSpPr txBox="1"/>
          <p:nvPr/>
        </p:nvSpPr>
        <p:spPr>
          <a:xfrm>
            <a:off x="216243" y="5280970"/>
            <a:ext cx="8705336" cy="507831"/>
          </a:xfrm>
          <a:prstGeom prst="rect">
            <a:avLst/>
          </a:prstGeom>
          <a:noFill/>
        </p:spPr>
        <p:txBody>
          <a:bodyPr wrap="square" rtlCol="0">
            <a:spAutoFit/>
          </a:bodyPr>
          <a:lstStyle/>
          <a:p>
            <a:pPr algn="ctr"/>
            <a:r>
              <a:rPr lang="en-US" sz="2700" dirty="0">
                <a:solidFill>
                  <a:schemeClr val="accent4"/>
                </a:solidFill>
                <a:latin typeface="Cambria" panose="02040503050406030204" pitchFamily="18" charset="0"/>
              </a:rPr>
              <a:t>Navigating the VSSR: What to Expect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011" y="3078836"/>
            <a:ext cx="7543800" cy="1462820"/>
          </a:xfrm>
          <a:prstGeom prst="rect">
            <a:avLst/>
          </a:prstGeom>
        </p:spPr>
      </p:pic>
    </p:spTree>
    <p:extLst>
      <p:ext uri="{BB962C8B-B14F-4D97-AF65-F5344CB8AC3E}">
        <p14:creationId xmlns:p14="http://schemas.microsoft.com/office/powerpoint/2010/main" val="730209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ular Callout 8"/>
          <p:cNvSpPr/>
          <p:nvPr/>
        </p:nvSpPr>
        <p:spPr>
          <a:xfrm rot="5400000">
            <a:off x="5734076" y="2267633"/>
            <a:ext cx="3427785" cy="2434804"/>
          </a:xfrm>
          <a:prstGeom prst="wedgeRect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50"/>
          </a:p>
        </p:txBody>
      </p:sp>
      <p:sp>
        <p:nvSpPr>
          <p:cNvPr id="10" name="TextBox 9"/>
          <p:cNvSpPr txBox="1"/>
          <p:nvPr/>
        </p:nvSpPr>
        <p:spPr>
          <a:xfrm>
            <a:off x="6230566" y="2365629"/>
            <a:ext cx="2434805" cy="2031325"/>
          </a:xfrm>
          <a:prstGeom prst="rect">
            <a:avLst/>
          </a:prstGeom>
          <a:noFill/>
        </p:spPr>
        <p:txBody>
          <a:bodyPr wrap="square" rtlCol="0">
            <a:spAutoFit/>
          </a:bodyPr>
          <a:lstStyle/>
          <a:p>
            <a:pPr algn="ctr"/>
            <a:r>
              <a:rPr lang="en-US" sz="1500" b="1" dirty="0">
                <a:solidFill>
                  <a:schemeClr val="bg2"/>
                </a:solidFill>
                <a:latin typeface="Cambria" panose="02040503050406030204" pitchFamily="18" charset="0"/>
              </a:rPr>
              <a:t>Pre-Survey Instructions for VSSR:</a:t>
            </a:r>
          </a:p>
          <a:p>
            <a:pPr marL="214313" indent="-214313">
              <a:buFont typeface="Arial" panose="020B0604020202020204" pitchFamily="34" charset="0"/>
              <a:buChar char="•"/>
            </a:pPr>
            <a:r>
              <a:rPr lang="en-US" sz="1200" dirty="0">
                <a:latin typeface="Cambria" panose="02040503050406030204" pitchFamily="18" charset="0"/>
              </a:rPr>
              <a:t>Covers which data should be reported, including how to calculate it</a:t>
            </a:r>
          </a:p>
          <a:p>
            <a:pPr marL="214313" indent="-214313">
              <a:buFont typeface="Arial" panose="020B0604020202020204" pitchFamily="34" charset="0"/>
              <a:buChar char="•"/>
            </a:pPr>
            <a:r>
              <a:rPr lang="en-US" sz="1200" dirty="0">
                <a:latin typeface="Cambria" panose="02040503050406030204" pitchFamily="18" charset="0"/>
              </a:rPr>
              <a:t>What to expect and how to complete each section</a:t>
            </a:r>
          </a:p>
          <a:p>
            <a:pPr marL="214313" indent="-214313">
              <a:buFont typeface="Arial" panose="020B0604020202020204" pitchFamily="34" charset="0"/>
              <a:buChar char="•"/>
            </a:pPr>
            <a:r>
              <a:rPr lang="en-US" sz="1200" dirty="0">
                <a:latin typeface="Cambria" panose="02040503050406030204" pitchFamily="18" charset="0"/>
              </a:rPr>
              <a:t>Links to download these instructions and the data dictionary</a:t>
            </a:r>
          </a:p>
        </p:txBody>
      </p:sp>
      <p:sp>
        <p:nvSpPr>
          <p:cNvPr id="12" name="TextBox 11"/>
          <p:cNvSpPr txBox="1"/>
          <p:nvPr/>
        </p:nvSpPr>
        <p:spPr>
          <a:xfrm>
            <a:off x="216243" y="5280970"/>
            <a:ext cx="8705336" cy="507831"/>
          </a:xfrm>
          <a:prstGeom prst="rect">
            <a:avLst/>
          </a:prstGeom>
          <a:noFill/>
        </p:spPr>
        <p:txBody>
          <a:bodyPr wrap="square" rtlCol="0">
            <a:spAutoFit/>
          </a:bodyPr>
          <a:lstStyle/>
          <a:p>
            <a:pPr algn="ctr"/>
            <a:r>
              <a:rPr lang="en-US" sz="2700" dirty="0">
                <a:solidFill>
                  <a:schemeClr val="accent4"/>
                </a:solidFill>
                <a:latin typeface="Cambria" panose="02040503050406030204" pitchFamily="18" charset="0"/>
              </a:rPr>
              <a:t>Navigating the VSSR: What to Expect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78" y="1458529"/>
            <a:ext cx="5379995" cy="3822440"/>
          </a:xfrm>
          <a:prstGeom prst="rect">
            <a:avLst/>
          </a:prstGeom>
        </p:spPr>
      </p:pic>
    </p:spTree>
    <p:extLst>
      <p:ext uri="{BB962C8B-B14F-4D97-AF65-F5344CB8AC3E}">
        <p14:creationId xmlns:p14="http://schemas.microsoft.com/office/powerpoint/2010/main" val="615000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4"/>
                </a:solidFill>
                <a:latin typeface="Cambria" panose="02040503050406030204" pitchFamily="18" charset="0"/>
              </a:rPr>
              <a:t>Navigating the VSSR: What to Expect</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2110" t="12084" b="1944"/>
          <a:stretch/>
        </p:blipFill>
        <p:spPr>
          <a:xfrm>
            <a:off x="221457" y="966143"/>
            <a:ext cx="3304763" cy="4718918"/>
          </a:xfrm>
          <a:prstGeom prst="rect">
            <a:avLst/>
          </a:prstGeom>
        </p:spPr>
      </p:pic>
      <p:sp>
        <p:nvSpPr>
          <p:cNvPr id="7" name="Rectangular Callout 6"/>
          <p:cNvSpPr/>
          <p:nvPr/>
        </p:nvSpPr>
        <p:spPr>
          <a:xfrm rot="5400000">
            <a:off x="3469507" y="2246202"/>
            <a:ext cx="3427785" cy="2434804"/>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p>
        </p:txBody>
      </p:sp>
      <p:sp>
        <p:nvSpPr>
          <p:cNvPr id="8" name="TextBox 7"/>
          <p:cNvSpPr txBox="1"/>
          <p:nvPr/>
        </p:nvSpPr>
        <p:spPr>
          <a:xfrm>
            <a:off x="3965997" y="2113234"/>
            <a:ext cx="2434805" cy="2908489"/>
          </a:xfrm>
          <a:prstGeom prst="rect">
            <a:avLst/>
          </a:prstGeom>
          <a:noFill/>
        </p:spPr>
        <p:txBody>
          <a:bodyPr wrap="square" rtlCol="0">
            <a:spAutoFit/>
          </a:bodyPr>
          <a:lstStyle/>
          <a:p>
            <a:pPr algn="ctr"/>
            <a:r>
              <a:rPr lang="en-US" sz="1500" b="1" dirty="0">
                <a:solidFill>
                  <a:schemeClr val="bg2"/>
                </a:solidFill>
                <a:latin typeface="Cambria" panose="02040503050406030204" pitchFamily="18" charset="0"/>
              </a:rPr>
              <a:t>Welcome: Grant Info</a:t>
            </a:r>
          </a:p>
          <a:p>
            <a:pPr marL="214313" indent="-214313">
              <a:buFont typeface="Arial" panose="020B0604020202020204" pitchFamily="34" charset="0"/>
              <a:buChar char="•"/>
            </a:pPr>
            <a:r>
              <a:rPr lang="en-US" sz="1200" dirty="0">
                <a:latin typeface="Cambria" panose="02040503050406030204" pitchFamily="18" charset="0"/>
              </a:rPr>
              <a:t>Displays information about your CJCC grant including agency name and grant number</a:t>
            </a:r>
          </a:p>
          <a:p>
            <a:pPr marL="214313" indent="-214313">
              <a:buFont typeface="Arial" panose="020B0604020202020204" pitchFamily="34" charset="0"/>
              <a:buChar char="•"/>
            </a:pPr>
            <a:r>
              <a:rPr lang="en-US" sz="1200" dirty="0">
                <a:latin typeface="Cambria" panose="02040503050406030204" pitchFamily="18" charset="0"/>
              </a:rPr>
              <a:t>Must select your </a:t>
            </a:r>
            <a:r>
              <a:rPr lang="en-US" sz="1200" i="1" dirty="0">
                <a:latin typeface="Cambria" panose="02040503050406030204" pitchFamily="18" charset="0"/>
              </a:rPr>
              <a:t>Program Type</a:t>
            </a:r>
            <a:r>
              <a:rPr lang="en-US" sz="1200" dirty="0">
                <a:latin typeface="Cambria" panose="02040503050406030204" pitchFamily="18" charset="0"/>
              </a:rPr>
              <a:t> from the drop down list. Keep consistent every quarter</a:t>
            </a:r>
          </a:p>
          <a:p>
            <a:pPr marL="214313" indent="-214313">
              <a:buFont typeface="Arial" panose="020B0604020202020204" pitchFamily="34" charset="0"/>
              <a:buChar char="•"/>
            </a:pPr>
            <a:r>
              <a:rPr lang="en-US" sz="1200" dirty="0">
                <a:latin typeface="Cambria" panose="02040503050406030204" pitchFamily="18" charset="0"/>
              </a:rPr>
              <a:t>Select the appropriate reporting period for your funding type. Dates are shown next to each period.</a:t>
            </a:r>
          </a:p>
          <a:p>
            <a:pPr marL="214313" indent="-214313">
              <a:buFont typeface="Arial" panose="020B0604020202020204" pitchFamily="34" charset="0"/>
              <a:buChar char="•"/>
            </a:pPr>
            <a:r>
              <a:rPr lang="en-US" sz="1200" dirty="0">
                <a:latin typeface="Cambria" panose="02040503050406030204" pitchFamily="18" charset="0"/>
              </a:rPr>
              <a:t>Enter your name, phone number, and email address before clicking </a:t>
            </a:r>
            <a:r>
              <a:rPr lang="en-US" sz="1200" b="1" dirty="0">
                <a:latin typeface="Cambria" panose="02040503050406030204" pitchFamily="18" charset="0"/>
              </a:rPr>
              <a:t>NEXT</a:t>
            </a:r>
            <a:endParaRPr lang="en-US" sz="1200" dirty="0">
              <a:latin typeface="Cambria" panose="02040503050406030204" pitchFamily="18" charset="0"/>
            </a:endParaRPr>
          </a:p>
        </p:txBody>
      </p:sp>
    </p:spTree>
    <p:extLst>
      <p:ext uri="{BB962C8B-B14F-4D97-AF65-F5344CB8AC3E}">
        <p14:creationId xmlns:p14="http://schemas.microsoft.com/office/powerpoint/2010/main" val="1773445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4"/>
                </a:solidFill>
                <a:latin typeface="Cambria" panose="02040503050406030204" pitchFamily="18" charset="0"/>
              </a:rPr>
              <a:t>Navigating the VSSR: What to Expect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331" y="3561063"/>
            <a:ext cx="6015877" cy="1378937"/>
          </a:xfrm>
          <a:prstGeom prst="rect">
            <a:avLst/>
          </a:prstGeom>
        </p:spPr>
      </p:pic>
      <p:sp>
        <p:nvSpPr>
          <p:cNvPr id="9" name="Rectangular Callout 8"/>
          <p:cNvSpPr/>
          <p:nvPr/>
        </p:nvSpPr>
        <p:spPr>
          <a:xfrm>
            <a:off x="1858331" y="1426951"/>
            <a:ext cx="3354861" cy="1661984"/>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p>
        </p:txBody>
      </p:sp>
      <p:sp>
        <p:nvSpPr>
          <p:cNvPr id="10" name="TextBox 9"/>
          <p:cNvSpPr txBox="1"/>
          <p:nvPr/>
        </p:nvSpPr>
        <p:spPr>
          <a:xfrm>
            <a:off x="1923205" y="1761653"/>
            <a:ext cx="3225113" cy="1015663"/>
          </a:xfrm>
          <a:prstGeom prst="rect">
            <a:avLst/>
          </a:prstGeom>
          <a:noFill/>
        </p:spPr>
        <p:txBody>
          <a:bodyPr wrap="square" rtlCol="0">
            <a:spAutoFit/>
          </a:bodyPr>
          <a:lstStyle/>
          <a:p>
            <a:pPr algn="ctr"/>
            <a:r>
              <a:rPr lang="en-US" sz="1200" b="1" dirty="0">
                <a:solidFill>
                  <a:schemeClr val="bg2"/>
                </a:solidFill>
                <a:latin typeface="Cambria" panose="02040503050406030204" pitchFamily="18" charset="0"/>
              </a:rPr>
              <a:t>Part 1: New Victimizations</a:t>
            </a:r>
          </a:p>
          <a:p>
            <a:pPr marL="214313" indent="-214313">
              <a:buFont typeface="Arial" panose="020B0604020202020204" pitchFamily="34" charset="0"/>
              <a:buChar char="•"/>
            </a:pPr>
            <a:r>
              <a:rPr lang="en-US" sz="1200" b="1" dirty="0">
                <a:latin typeface="Cambria" panose="02040503050406030204" pitchFamily="18" charset="0"/>
              </a:rPr>
              <a:t>Covers Information About</a:t>
            </a:r>
          </a:p>
          <a:p>
            <a:pPr marL="557213" lvl="1" indent="-214313">
              <a:buFont typeface="Arial" panose="020B0604020202020204" pitchFamily="34" charset="0"/>
              <a:buChar char="•"/>
            </a:pPr>
            <a:r>
              <a:rPr lang="en-US" sz="1200" b="1" dirty="0">
                <a:latin typeface="Cambria" panose="02040503050406030204" pitchFamily="18" charset="0"/>
              </a:rPr>
              <a:t>New Victim Services</a:t>
            </a:r>
          </a:p>
          <a:p>
            <a:pPr marL="557213" lvl="1" indent="-214313">
              <a:buFont typeface="Arial" panose="020B0604020202020204" pitchFamily="34" charset="0"/>
              <a:buChar char="•"/>
            </a:pPr>
            <a:r>
              <a:rPr lang="en-US" sz="1200" b="1" dirty="0">
                <a:latin typeface="Cambria" panose="02040503050406030204" pitchFamily="18" charset="0"/>
              </a:rPr>
              <a:t>New Victim Types</a:t>
            </a:r>
          </a:p>
          <a:p>
            <a:pPr marL="557213" lvl="1" indent="-214313">
              <a:buFont typeface="Arial" panose="020B0604020202020204" pitchFamily="34" charset="0"/>
              <a:buChar char="•"/>
            </a:pPr>
            <a:r>
              <a:rPr lang="en-US" sz="1200" b="1" dirty="0">
                <a:latin typeface="Cambria" panose="02040503050406030204" pitchFamily="18" charset="0"/>
              </a:rPr>
              <a:t>New Victim Demographics</a:t>
            </a:r>
          </a:p>
        </p:txBody>
      </p:sp>
    </p:spTree>
    <p:extLst>
      <p:ext uri="{BB962C8B-B14F-4D97-AF65-F5344CB8AC3E}">
        <p14:creationId xmlns:p14="http://schemas.microsoft.com/office/powerpoint/2010/main" val="3295578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and Introductions</a:t>
            </a:r>
            <a:endParaRPr lang="en-US" dirty="0"/>
          </a:p>
        </p:txBody>
      </p:sp>
      <p:sp>
        <p:nvSpPr>
          <p:cNvPr id="3" name="Content Placeholder 2"/>
          <p:cNvSpPr>
            <a:spLocks noGrp="1"/>
          </p:cNvSpPr>
          <p:nvPr>
            <p:ph idx="1"/>
          </p:nvPr>
        </p:nvSpPr>
        <p:spPr/>
        <p:txBody>
          <a:bodyPr>
            <a:noAutofit/>
          </a:bodyPr>
          <a:lstStyle/>
          <a:p>
            <a:r>
              <a:rPr lang="en-US" sz="3600" dirty="0" smtClean="0"/>
              <a:t>Agenda</a:t>
            </a:r>
          </a:p>
          <a:p>
            <a:pPr lvl="1"/>
            <a:r>
              <a:rPr lang="en-US" sz="2400" dirty="0" smtClean="0"/>
              <a:t>Purposes of reporting</a:t>
            </a:r>
          </a:p>
          <a:p>
            <a:pPr lvl="1"/>
            <a:r>
              <a:rPr lang="en-US" sz="2400" dirty="0" smtClean="0"/>
              <a:t>Deadlines</a:t>
            </a:r>
          </a:p>
          <a:p>
            <a:pPr lvl="1"/>
            <a:r>
              <a:rPr lang="en-US" sz="2400" dirty="0" smtClean="0"/>
              <a:t>Communications process</a:t>
            </a:r>
          </a:p>
          <a:p>
            <a:pPr lvl="1"/>
            <a:r>
              <a:rPr lang="en-US" sz="2400" dirty="0" smtClean="0"/>
              <a:t>Completing more than one report</a:t>
            </a:r>
          </a:p>
          <a:p>
            <a:pPr lvl="1"/>
            <a:r>
              <a:rPr lang="en-US" sz="2400" dirty="0" smtClean="0"/>
              <a:t>Completing the report online</a:t>
            </a:r>
          </a:p>
          <a:p>
            <a:pPr lvl="1"/>
            <a:r>
              <a:rPr lang="en-US" sz="2400" dirty="0" smtClean="0"/>
              <a:t>Common errors</a:t>
            </a:r>
          </a:p>
          <a:p>
            <a:pPr lvl="1"/>
            <a:r>
              <a:rPr lang="en-US" sz="2400" dirty="0" smtClean="0"/>
              <a:t>Helpful resources</a:t>
            </a:r>
          </a:p>
          <a:p>
            <a:pPr lvl="1"/>
            <a:r>
              <a:rPr lang="en-US" sz="2400" dirty="0" smtClean="0"/>
              <a:t>Q &amp; A</a:t>
            </a:r>
            <a:endParaRPr lang="en-US" sz="2400" dirty="0"/>
          </a:p>
        </p:txBody>
      </p:sp>
    </p:spTree>
    <p:extLst>
      <p:ext uri="{BB962C8B-B14F-4D97-AF65-F5344CB8AC3E}">
        <p14:creationId xmlns:p14="http://schemas.microsoft.com/office/powerpoint/2010/main" val="1523962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4"/>
                </a:solidFill>
                <a:latin typeface="Cambria" panose="02040503050406030204" pitchFamily="18" charset="0"/>
              </a:rPr>
              <a:t>Navigating the VSSR: What to Expect</a:t>
            </a:r>
          </a:p>
        </p:txBody>
      </p:sp>
      <p:sp>
        <p:nvSpPr>
          <p:cNvPr id="7" name="Rectangular Callout 6"/>
          <p:cNvSpPr/>
          <p:nvPr/>
        </p:nvSpPr>
        <p:spPr>
          <a:xfrm rot="5400000">
            <a:off x="5504621" y="2234661"/>
            <a:ext cx="3572373" cy="2434804"/>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p>
        </p:txBody>
      </p:sp>
      <p:sp>
        <p:nvSpPr>
          <p:cNvPr id="8" name="TextBox 7"/>
          <p:cNvSpPr txBox="1"/>
          <p:nvPr/>
        </p:nvSpPr>
        <p:spPr>
          <a:xfrm>
            <a:off x="6073405" y="2390232"/>
            <a:ext cx="2434805" cy="2146742"/>
          </a:xfrm>
          <a:prstGeom prst="rect">
            <a:avLst/>
          </a:prstGeom>
          <a:noFill/>
        </p:spPr>
        <p:txBody>
          <a:bodyPr wrap="square" rtlCol="0">
            <a:spAutoFit/>
          </a:bodyPr>
          <a:lstStyle/>
          <a:p>
            <a:pPr algn="ctr"/>
            <a:r>
              <a:rPr lang="en-US" sz="1350" b="1" dirty="0">
                <a:solidFill>
                  <a:schemeClr val="bg2"/>
                </a:solidFill>
                <a:latin typeface="Cambria" panose="02040503050406030204" pitchFamily="18" charset="0"/>
              </a:rPr>
              <a:t>Part 1: New Victimizations</a:t>
            </a:r>
          </a:p>
          <a:p>
            <a:pPr marL="214313" indent="-214313">
              <a:buFont typeface="Arial" panose="020B0604020202020204" pitchFamily="34" charset="0"/>
              <a:buChar char="•"/>
            </a:pPr>
            <a:r>
              <a:rPr lang="en-US" sz="1200" dirty="0">
                <a:latin typeface="Cambria" panose="02040503050406030204" pitchFamily="18" charset="0"/>
              </a:rPr>
              <a:t>Before proceeding, you must select all services you provided for your </a:t>
            </a:r>
            <a:r>
              <a:rPr lang="en-US" sz="1200" b="1" dirty="0">
                <a:latin typeface="Cambria" panose="02040503050406030204" pitchFamily="18" charset="0"/>
              </a:rPr>
              <a:t>new victims during the reporting period.</a:t>
            </a:r>
            <a:endParaRPr lang="en-US" sz="1200" dirty="0">
              <a:latin typeface="Cambria" panose="02040503050406030204" pitchFamily="18" charset="0"/>
            </a:endParaRPr>
          </a:p>
          <a:p>
            <a:pPr marL="214313" indent="-214313">
              <a:buFont typeface="Arial" panose="020B0604020202020204" pitchFamily="34" charset="0"/>
              <a:buChar char="•"/>
            </a:pPr>
            <a:r>
              <a:rPr lang="en-US" sz="1200" dirty="0">
                <a:latin typeface="Cambria" panose="02040503050406030204" pitchFamily="18" charset="0"/>
              </a:rPr>
              <a:t>Regardless of victimization type, you will select all services you provided to new victims this quarter.</a:t>
            </a:r>
          </a:p>
          <a:p>
            <a:pPr marL="214313" indent="-214313">
              <a:buFont typeface="Arial" panose="020B0604020202020204" pitchFamily="34" charset="0"/>
              <a:buChar char="•"/>
            </a:pPr>
            <a:r>
              <a:rPr lang="en-US" sz="1200" dirty="0">
                <a:latin typeface="Cambria" panose="02040503050406030204" pitchFamily="18" charset="0"/>
              </a:rPr>
              <a:t>It will make sense why as you progress through the VSSR.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18" y="1665875"/>
            <a:ext cx="5522890" cy="3572374"/>
          </a:xfrm>
          <a:prstGeom prst="rect">
            <a:avLst/>
          </a:prstGeom>
        </p:spPr>
      </p:pic>
    </p:spTree>
    <p:extLst>
      <p:ext uri="{BB962C8B-B14F-4D97-AF65-F5344CB8AC3E}">
        <p14:creationId xmlns:p14="http://schemas.microsoft.com/office/powerpoint/2010/main" val="2117876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4"/>
                </a:solidFill>
                <a:latin typeface="Cambria" panose="02040503050406030204" pitchFamily="18" charset="0"/>
              </a:rPr>
              <a:t>Navigating the VSSR: What to Expect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54" y="857251"/>
            <a:ext cx="5182800" cy="100955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50" y="4706126"/>
            <a:ext cx="5343557" cy="9838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54" y="3767305"/>
            <a:ext cx="5427150" cy="99026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8" y="2858545"/>
            <a:ext cx="5382138" cy="9388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55" y="1842562"/>
            <a:ext cx="5407859" cy="1015983"/>
          </a:xfrm>
          <a:prstGeom prst="rect">
            <a:avLst/>
          </a:prstGeom>
        </p:spPr>
      </p:pic>
      <p:sp>
        <p:nvSpPr>
          <p:cNvPr id="11" name="Rectangular Callout 10"/>
          <p:cNvSpPr/>
          <p:nvPr/>
        </p:nvSpPr>
        <p:spPr>
          <a:xfrm rot="5400000">
            <a:off x="5504621" y="2234661"/>
            <a:ext cx="3572373" cy="2434804"/>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p>
        </p:txBody>
      </p:sp>
      <p:sp>
        <p:nvSpPr>
          <p:cNvPr id="13" name="TextBox 12"/>
          <p:cNvSpPr txBox="1"/>
          <p:nvPr/>
        </p:nvSpPr>
        <p:spPr>
          <a:xfrm>
            <a:off x="6073405" y="1836235"/>
            <a:ext cx="2434805" cy="3254737"/>
          </a:xfrm>
          <a:prstGeom prst="rect">
            <a:avLst/>
          </a:prstGeom>
          <a:noFill/>
        </p:spPr>
        <p:txBody>
          <a:bodyPr wrap="square" rtlCol="0">
            <a:spAutoFit/>
          </a:bodyPr>
          <a:lstStyle/>
          <a:p>
            <a:pPr algn="ctr"/>
            <a:r>
              <a:rPr lang="en-US" sz="1350" b="1" dirty="0">
                <a:solidFill>
                  <a:schemeClr val="bg2"/>
                </a:solidFill>
                <a:latin typeface="Cambria" panose="02040503050406030204" pitchFamily="18" charset="0"/>
              </a:rPr>
              <a:t>Part 1: New Victimizations</a:t>
            </a:r>
          </a:p>
          <a:p>
            <a:pPr marL="214313" indent="-214313">
              <a:buFont typeface="Arial" panose="020B0604020202020204" pitchFamily="34" charset="0"/>
              <a:buChar char="•"/>
            </a:pPr>
            <a:r>
              <a:rPr lang="en-US" sz="1200" dirty="0">
                <a:latin typeface="Cambria" panose="02040503050406030204" pitchFamily="18" charset="0"/>
              </a:rPr>
              <a:t>Victimizations are grouped by kind</a:t>
            </a:r>
          </a:p>
          <a:p>
            <a:pPr marL="557213" lvl="1" indent="-214313">
              <a:buFont typeface="Arial" panose="020B0604020202020204" pitchFamily="34" charset="0"/>
              <a:buChar char="•"/>
            </a:pPr>
            <a:r>
              <a:rPr lang="en-US" sz="1200" dirty="0">
                <a:latin typeface="Cambria" panose="02040503050406030204" pitchFamily="18" charset="0"/>
              </a:rPr>
              <a:t>Against Person</a:t>
            </a:r>
          </a:p>
          <a:p>
            <a:pPr marL="557213" lvl="1" indent="-214313">
              <a:buFont typeface="Arial" panose="020B0604020202020204" pitchFamily="34" charset="0"/>
              <a:buChar char="•"/>
            </a:pPr>
            <a:r>
              <a:rPr lang="en-US" sz="1200" dirty="0">
                <a:latin typeface="Cambria" panose="02040503050406030204" pitchFamily="18" charset="0"/>
              </a:rPr>
              <a:t>Child Crimes</a:t>
            </a:r>
          </a:p>
          <a:p>
            <a:pPr marL="557213" lvl="1" indent="-214313">
              <a:buFont typeface="Arial" panose="020B0604020202020204" pitchFamily="34" charset="0"/>
              <a:buChar char="•"/>
            </a:pPr>
            <a:r>
              <a:rPr lang="en-US" sz="1200" dirty="0">
                <a:latin typeface="Cambria" panose="02040503050406030204" pitchFamily="18" charset="0"/>
              </a:rPr>
              <a:t>Against Women</a:t>
            </a:r>
          </a:p>
          <a:p>
            <a:pPr marL="557213" lvl="1" indent="-214313">
              <a:buFont typeface="Arial" panose="020B0604020202020204" pitchFamily="34" charset="0"/>
              <a:buChar char="•"/>
            </a:pPr>
            <a:r>
              <a:rPr lang="en-US" sz="1200" dirty="0">
                <a:latin typeface="Cambria" panose="02040503050406030204" pitchFamily="18" charset="0"/>
              </a:rPr>
              <a:t>Other Violent Crimes</a:t>
            </a:r>
          </a:p>
          <a:p>
            <a:pPr marL="557213" lvl="1" indent="-214313">
              <a:buFont typeface="Arial" panose="020B0604020202020204" pitchFamily="34" charset="0"/>
              <a:buChar char="•"/>
            </a:pPr>
            <a:r>
              <a:rPr lang="en-US" sz="1200" dirty="0">
                <a:latin typeface="Cambria" panose="02040503050406030204" pitchFamily="18" charset="0"/>
              </a:rPr>
              <a:t>Property Crimes</a:t>
            </a:r>
          </a:p>
          <a:p>
            <a:pPr marL="214313" indent="-214313">
              <a:buFont typeface="Arial" panose="020B0604020202020204" pitchFamily="34" charset="0"/>
              <a:buChar char="•"/>
            </a:pPr>
            <a:r>
              <a:rPr lang="en-US" sz="1200" dirty="0">
                <a:latin typeface="Cambria" panose="02040503050406030204" pitchFamily="18" charset="0"/>
              </a:rPr>
              <a:t>These questions appear as you progress through Part 1. </a:t>
            </a:r>
          </a:p>
          <a:p>
            <a:pPr marL="214313" indent="-214313">
              <a:buFont typeface="Arial" panose="020B0604020202020204" pitchFamily="34" charset="0"/>
              <a:buChar char="•"/>
            </a:pPr>
            <a:r>
              <a:rPr lang="en-US" sz="1200" dirty="0">
                <a:latin typeface="Cambria" panose="02040503050406030204" pitchFamily="18" charset="0"/>
              </a:rPr>
              <a:t>If you served a victimization listed in the question, select yes. The VSSR will then proceed to demographic questions about your victims</a:t>
            </a:r>
          </a:p>
          <a:p>
            <a:pPr marL="214313" indent="-214313">
              <a:buFont typeface="Arial" panose="020B0604020202020204" pitchFamily="34" charset="0"/>
              <a:buChar char="•"/>
            </a:pPr>
            <a:r>
              <a:rPr lang="en-US" sz="1200" dirty="0">
                <a:latin typeface="Cambria" panose="02040503050406030204" pitchFamily="18" charset="0"/>
              </a:rPr>
              <a:t>If you select no, it will proceed to the next “screener” question.</a:t>
            </a:r>
          </a:p>
        </p:txBody>
      </p:sp>
    </p:spTree>
    <p:extLst>
      <p:ext uri="{BB962C8B-B14F-4D97-AF65-F5344CB8AC3E}">
        <p14:creationId xmlns:p14="http://schemas.microsoft.com/office/powerpoint/2010/main" val="4255653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4"/>
                </a:solidFill>
                <a:latin typeface="Cambria" panose="02040503050406030204" pitchFamily="18" charset="0"/>
              </a:rPr>
              <a:t>Navigating the VSSR: What to Expect</a:t>
            </a:r>
          </a:p>
        </p:txBody>
      </p:sp>
      <p:sp>
        <p:nvSpPr>
          <p:cNvPr id="11" name="Rectangular Callout 10"/>
          <p:cNvSpPr/>
          <p:nvPr/>
        </p:nvSpPr>
        <p:spPr>
          <a:xfrm rot="5400000">
            <a:off x="5504621" y="2234661"/>
            <a:ext cx="3572373" cy="2434804"/>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p>
        </p:txBody>
      </p:sp>
      <p:sp>
        <p:nvSpPr>
          <p:cNvPr id="13" name="TextBox 12"/>
          <p:cNvSpPr txBox="1"/>
          <p:nvPr/>
        </p:nvSpPr>
        <p:spPr>
          <a:xfrm>
            <a:off x="6073405" y="2494687"/>
            <a:ext cx="2434805" cy="1777410"/>
          </a:xfrm>
          <a:prstGeom prst="rect">
            <a:avLst/>
          </a:prstGeom>
          <a:noFill/>
        </p:spPr>
        <p:txBody>
          <a:bodyPr wrap="square" rtlCol="0">
            <a:spAutoFit/>
          </a:bodyPr>
          <a:lstStyle/>
          <a:p>
            <a:pPr algn="ctr"/>
            <a:r>
              <a:rPr lang="en-US" sz="1350" b="1" dirty="0">
                <a:solidFill>
                  <a:schemeClr val="bg2"/>
                </a:solidFill>
                <a:latin typeface="Cambria" panose="02040503050406030204" pitchFamily="18" charset="0"/>
              </a:rPr>
              <a:t>Part 1: New Victimizations</a:t>
            </a:r>
          </a:p>
          <a:p>
            <a:pPr marL="214313" indent="-214313">
              <a:buFont typeface="Arial" panose="020B0604020202020204" pitchFamily="34" charset="0"/>
              <a:buChar char="•"/>
            </a:pPr>
            <a:r>
              <a:rPr lang="en-US" sz="1200" dirty="0">
                <a:latin typeface="Cambria" panose="02040503050406030204" pitchFamily="18" charset="0"/>
              </a:rPr>
              <a:t>This screen will require you to enter the total number of new victims served for each victimization type listed.</a:t>
            </a:r>
          </a:p>
          <a:p>
            <a:pPr marL="214313" indent="-214313">
              <a:buFont typeface="Arial" panose="020B0604020202020204" pitchFamily="34" charset="0"/>
              <a:buChar char="•"/>
            </a:pPr>
            <a:r>
              <a:rPr lang="en-US" sz="1200" dirty="0">
                <a:latin typeface="Cambria" panose="02040503050406030204" pitchFamily="18" charset="0"/>
              </a:rPr>
              <a:t>If you didn’t serve a particular victimization in the group, simply enter ‘0’ in that field to continue.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670" y="1771427"/>
            <a:ext cx="5322836" cy="3200847"/>
          </a:xfrm>
          <a:prstGeom prst="rect">
            <a:avLst/>
          </a:prstGeom>
        </p:spPr>
      </p:pic>
    </p:spTree>
    <p:extLst>
      <p:ext uri="{BB962C8B-B14F-4D97-AF65-F5344CB8AC3E}">
        <p14:creationId xmlns:p14="http://schemas.microsoft.com/office/powerpoint/2010/main" val="3446707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4"/>
                </a:solidFill>
                <a:latin typeface="Cambria" panose="02040503050406030204" pitchFamily="18" charset="0"/>
              </a:rPr>
              <a:t>Navigating the VSSR: What to Expect</a:t>
            </a:r>
          </a:p>
        </p:txBody>
      </p:sp>
      <p:sp>
        <p:nvSpPr>
          <p:cNvPr id="11" name="Rectangular Callout 10"/>
          <p:cNvSpPr/>
          <p:nvPr/>
        </p:nvSpPr>
        <p:spPr>
          <a:xfrm rot="5400000">
            <a:off x="5504621" y="2234661"/>
            <a:ext cx="3572373" cy="2434804"/>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p>
        </p:txBody>
      </p:sp>
      <p:sp>
        <p:nvSpPr>
          <p:cNvPr id="13" name="TextBox 12"/>
          <p:cNvSpPr txBox="1"/>
          <p:nvPr/>
        </p:nvSpPr>
        <p:spPr>
          <a:xfrm>
            <a:off x="6073405" y="2020900"/>
            <a:ext cx="2434805" cy="2885405"/>
          </a:xfrm>
          <a:prstGeom prst="rect">
            <a:avLst/>
          </a:prstGeom>
          <a:noFill/>
        </p:spPr>
        <p:txBody>
          <a:bodyPr wrap="square" rtlCol="0">
            <a:spAutoFit/>
          </a:bodyPr>
          <a:lstStyle/>
          <a:p>
            <a:pPr algn="ctr"/>
            <a:r>
              <a:rPr lang="en-US" sz="1350" b="1" dirty="0">
                <a:solidFill>
                  <a:schemeClr val="bg2"/>
                </a:solidFill>
                <a:latin typeface="Cambria" panose="02040503050406030204" pitchFamily="18" charset="0"/>
              </a:rPr>
              <a:t>Part 1: New Victimizations</a:t>
            </a:r>
          </a:p>
          <a:p>
            <a:pPr marL="214313" indent="-214313">
              <a:buFont typeface="Arial" panose="020B0604020202020204" pitchFamily="34" charset="0"/>
              <a:buChar char="•"/>
            </a:pPr>
            <a:r>
              <a:rPr lang="en-US" sz="1200" dirty="0">
                <a:latin typeface="Cambria" panose="02040503050406030204" pitchFamily="18" charset="0"/>
              </a:rPr>
              <a:t>This screen will require you select the counties of victimization for each victim that you served.</a:t>
            </a:r>
          </a:p>
          <a:p>
            <a:pPr marL="214313" indent="-214313">
              <a:buFont typeface="Arial" panose="020B0604020202020204" pitchFamily="34" charset="0"/>
              <a:buChar char="•"/>
            </a:pPr>
            <a:r>
              <a:rPr lang="en-US" sz="1200" dirty="0">
                <a:latin typeface="Cambria" panose="02040503050406030204" pitchFamily="18" charset="0"/>
              </a:rPr>
              <a:t>You will need to do this for each victimization type you served. If you didn’t serve a victimization, don’t select counties in that column.</a:t>
            </a:r>
          </a:p>
          <a:p>
            <a:pPr marL="214313" indent="-214313">
              <a:buFont typeface="Arial" panose="020B0604020202020204" pitchFamily="34" charset="0"/>
              <a:buChar char="•"/>
            </a:pPr>
            <a:r>
              <a:rPr lang="en-US" sz="1200" b="1" dirty="0">
                <a:latin typeface="Cambria" panose="02040503050406030204" pitchFamily="18" charset="0"/>
              </a:rPr>
              <a:t>If you have served 15+ counties for a single victimization, select STATEWIDE in lieu of selecting each county.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01" y="886136"/>
            <a:ext cx="5164286" cy="4971428"/>
          </a:xfrm>
          <a:prstGeom prst="rect">
            <a:avLst/>
          </a:prstGeom>
        </p:spPr>
      </p:pic>
    </p:spTree>
    <p:extLst>
      <p:ext uri="{BB962C8B-B14F-4D97-AF65-F5344CB8AC3E}">
        <p14:creationId xmlns:p14="http://schemas.microsoft.com/office/powerpoint/2010/main" val="3185012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4"/>
                </a:solidFill>
                <a:latin typeface="Cambria" panose="02040503050406030204" pitchFamily="18" charset="0"/>
              </a:rPr>
              <a:t>Navigating the VSSR: What to Expect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435" y="2937085"/>
            <a:ext cx="6351680" cy="2386346"/>
          </a:xfrm>
          <a:prstGeom prst="rect">
            <a:avLst/>
          </a:prstGeom>
        </p:spPr>
      </p:pic>
      <p:sp>
        <p:nvSpPr>
          <p:cNvPr id="7" name="Rectangular Callout 6"/>
          <p:cNvSpPr/>
          <p:nvPr/>
        </p:nvSpPr>
        <p:spPr>
          <a:xfrm>
            <a:off x="1310435" y="1047790"/>
            <a:ext cx="3354861" cy="1661984"/>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p>
        </p:txBody>
      </p:sp>
      <p:sp>
        <p:nvSpPr>
          <p:cNvPr id="8" name="TextBox 7"/>
          <p:cNvSpPr txBox="1"/>
          <p:nvPr/>
        </p:nvSpPr>
        <p:spPr>
          <a:xfrm>
            <a:off x="1310435" y="1107568"/>
            <a:ext cx="3354861" cy="1754326"/>
          </a:xfrm>
          <a:prstGeom prst="rect">
            <a:avLst/>
          </a:prstGeom>
          <a:noFill/>
        </p:spPr>
        <p:txBody>
          <a:bodyPr wrap="square" rtlCol="0">
            <a:spAutoFit/>
          </a:bodyPr>
          <a:lstStyle/>
          <a:p>
            <a:pPr algn="ctr"/>
            <a:r>
              <a:rPr lang="en-US" sz="1200" b="1" dirty="0">
                <a:solidFill>
                  <a:schemeClr val="bg2"/>
                </a:solidFill>
                <a:latin typeface="Cambria" panose="02040503050406030204" pitchFamily="18" charset="0"/>
              </a:rPr>
              <a:t>Part 1: New Victimizations</a:t>
            </a:r>
          </a:p>
          <a:p>
            <a:pPr marL="214313" indent="-214313">
              <a:buFont typeface="Arial" panose="020B0604020202020204" pitchFamily="34" charset="0"/>
              <a:buChar char="•"/>
            </a:pPr>
            <a:r>
              <a:rPr lang="en-US" sz="1050" b="1" dirty="0">
                <a:latin typeface="Cambria" panose="02040503050406030204" pitchFamily="18" charset="0"/>
              </a:rPr>
              <a:t>Services Grid</a:t>
            </a:r>
          </a:p>
          <a:p>
            <a:pPr marL="557213" lvl="1" indent="-214313">
              <a:buFont typeface="Arial" panose="020B0604020202020204" pitchFamily="34" charset="0"/>
              <a:buChar char="•"/>
            </a:pPr>
            <a:r>
              <a:rPr lang="en-US" sz="1050" dirty="0">
                <a:latin typeface="Cambria" panose="02040503050406030204" pitchFamily="18" charset="0"/>
              </a:rPr>
              <a:t>This grid requires that you enter the number of victims that received each service in each county.</a:t>
            </a:r>
          </a:p>
          <a:p>
            <a:pPr marL="557213" lvl="1" indent="-214313">
              <a:buFont typeface="Arial" panose="020B0604020202020204" pitchFamily="34" charset="0"/>
              <a:buChar char="•"/>
            </a:pPr>
            <a:r>
              <a:rPr lang="en-US" sz="1050" dirty="0">
                <a:latin typeface="Cambria" panose="02040503050406030204" pitchFamily="18" charset="0"/>
              </a:rPr>
              <a:t>For example, below you should enter how many </a:t>
            </a:r>
            <a:r>
              <a:rPr lang="en-US" sz="1050" b="1" dirty="0">
                <a:latin typeface="Cambria" panose="02040503050406030204" pitchFamily="18" charset="0"/>
              </a:rPr>
              <a:t>Robbery</a:t>
            </a:r>
            <a:r>
              <a:rPr lang="en-US" sz="1050" dirty="0">
                <a:latin typeface="Cambria" panose="02040503050406030204" pitchFamily="18" charset="0"/>
              </a:rPr>
              <a:t> victims in </a:t>
            </a:r>
            <a:r>
              <a:rPr lang="en-US" sz="1050" b="1" dirty="0">
                <a:latin typeface="Cambria" panose="02040503050406030204" pitchFamily="18" charset="0"/>
              </a:rPr>
              <a:t>Clayton</a:t>
            </a:r>
            <a:r>
              <a:rPr lang="en-US" sz="1050" dirty="0">
                <a:latin typeface="Cambria" panose="02040503050406030204" pitchFamily="18" charset="0"/>
              </a:rPr>
              <a:t> county received </a:t>
            </a:r>
            <a:r>
              <a:rPr lang="en-US" sz="1050" b="1" dirty="0">
                <a:latin typeface="Cambria" panose="02040503050406030204" pitchFamily="18" charset="0"/>
              </a:rPr>
              <a:t>Follow-Up, Safe Shelter, or Therapy</a:t>
            </a:r>
            <a:endParaRPr lang="en-US" sz="1050" dirty="0">
              <a:latin typeface="Cambria" panose="02040503050406030204" pitchFamily="18" charset="0"/>
            </a:endParaRPr>
          </a:p>
          <a:p>
            <a:pPr marL="557213" lvl="1" indent="-214313">
              <a:buFont typeface="Arial" panose="020B0604020202020204" pitchFamily="34" charset="0"/>
              <a:buChar char="•"/>
            </a:pPr>
            <a:endParaRPr lang="en-US" sz="1200" dirty="0">
              <a:latin typeface="Cambria" panose="02040503050406030204" pitchFamily="18" charset="0"/>
            </a:endParaRPr>
          </a:p>
        </p:txBody>
      </p:sp>
    </p:spTree>
    <p:extLst>
      <p:ext uri="{BB962C8B-B14F-4D97-AF65-F5344CB8AC3E}">
        <p14:creationId xmlns:p14="http://schemas.microsoft.com/office/powerpoint/2010/main" val="1099497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4"/>
                </a:solidFill>
                <a:latin typeface="Cambria" panose="02040503050406030204" pitchFamily="18" charset="0"/>
              </a:rPr>
              <a:t>Navigating the VSSR: What to Expect</a:t>
            </a:r>
          </a:p>
        </p:txBody>
      </p:sp>
      <p:sp>
        <p:nvSpPr>
          <p:cNvPr id="7" name="Rectangular Callout 6"/>
          <p:cNvSpPr/>
          <p:nvPr/>
        </p:nvSpPr>
        <p:spPr>
          <a:xfrm>
            <a:off x="303166" y="976353"/>
            <a:ext cx="2690066" cy="1629440"/>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p>
        </p:txBody>
      </p:sp>
      <p:sp>
        <p:nvSpPr>
          <p:cNvPr id="8" name="TextBox 7"/>
          <p:cNvSpPr txBox="1"/>
          <p:nvPr/>
        </p:nvSpPr>
        <p:spPr>
          <a:xfrm>
            <a:off x="303166" y="1036131"/>
            <a:ext cx="2590053" cy="1592744"/>
          </a:xfrm>
          <a:prstGeom prst="rect">
            <a:avLst/>
          </a:prstGeom>
          <a:noFill/>
        </p:spPr>
        <p:txBody>
          <a:bodyPr wrap="square" rtlCol="0">
            <a:spAutoFit/>
          </a:bodyPr>
          <a:lstStyle/>
          <a:p>
            <a:pPr algn="ctr"/>
            <a:r>
              <a:rPr lang="en-US" sz="1200" b="1" dirty="0">
                <a:solidFill>
                  <a:schemeClr val="bg2"/>
                </a:solidFill>
                <a:latin typeface="Cambria" panose="02040503050406030204" pitchFamily="18" charset="0"/>
              </a:rPr>
              <a:t>Part 1: New Victimizations</a:t>
            </a:r>
          </a:p>
          <a:p>
            <a:pPr marL="214313" indent="-214313">
              <a:buFont typeface="Arial" panose="020B0604020202020204" pitchFamily="34" charset="0"/>
              <a:buChar char="•"/>
            </a:pPr>
            <a:r>
              <a:rPr lang="en-US" sz="1050" b="1" dirty="0">
                <a:latin typeface="Cambria" panose="02040503050406030204" pitchFamily="18" charset="0"/>
              </a:rPr>
              <a:t>Services Grid</a:t>
            </a:r>
          </a:p>
          <a:p>
            <a:pPr marL="557213" lvl="1" indent="-214313">
              <a:buFont typeface="Arial" panose="020B0604020202020204" pitchFamily="34" charset="0"/>
              <a:buChar char="•"/>
            </a:pPr>
            <a:r>
              <a:rPr lang="en-US" sz="1050" dirty="0">
                <a:latin typeface="Cambria" panose="02040503050406030204" pitchFamily="18" charset="0"/>
              </a:rPr>
              <a:t>The numbers in the services grid should be greater than or equal to the number of victims you reported serving. Your errors will appear in red above the grid.</a:t>
            </a:r>
          </a:p>
          <a:p>
            <a:pPr marL="557213" lvl="1" indent="-214313">
              <a:buFont typeface="Arial" panose="020B0604020202020204" pitchFamily="34" charset="0"/>
              <a:buChar char="•"/>
            </a:pPr>
            <a:endParaRPr lang="en-US" sz="1200" dirty="0">
              <a:latin typeface="Cambria" panose="020405030504060302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66" y="2883853"/>
            <a:ext cx="6337391" cy="2750728"/>
          </a:xfrm>
          <a:prstGeom prst="rect">
            <a:avLst/>
          </a:prstGeom>
        </p:spPr>
      </p:pic>
    </p:spTree>
    <p:extLst>
      <p:ext uri="{BB962C8B-B14F-4D97-AF65-F5344CB8AC3E}">
        <p14:creationId xmlns:p14="http://schemas.microsoft.com/office/powerpoint/2010/main" val="3783156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4"/>
                </a:solidFill>
                <a:latin typeface="Cambria" panose="02040503050406030204" pitchFamily="18" charset="0"/>
              </a:rPr>
              <a:t>Navigating the VSSR: What to Expect</a:t>
            </a:r>
          </a:p>
        </p:txBody>
      </p:sp>
      <p:sp>
        <p:nvSpPr>
          <p:cNvPr id="11" name="Rectangular Callout 10"/>
          <p:cNvSpPr/>
          <p:nvPr/>
        </p:nvSpPr>
        <p:spPr>
          <a:xfrm rot="5400000">
            <a:off x="5504621" y="2234661"/>
            <a:ext cx="3572373" cy="2434804"/>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p>
        </p:txBody>
      </p:sp>
      <p:sp>
        <p:nvSpPr>
          <p:cNvPr id="13" name="TextBox 12"/>
          <p:cNvSpPr txBox="1"/>
          <p:nvPr/>
        </p:nvSpPr>
        <p:spPr>
          <a:xfrm>
            <a:off x="6073405" y="2574897"/>
            <a:ext cx="2434805" cy="1962076"/>
          </a:xfrm>
          <a:prstGeom prst="rect">
            <a:avLst/>
          </a:prstGeom>
          <a:noFill/>
        </p:spPr>
        <p:txBody>
          <a:bodyPr wrap="square" rtlCol="0">
            <a:spAutoFit/>
          </a:bodyPr>
          <a:lstStyle/>
          <a:p>
            <a:pPr algn="ctr"/>
            <a:r>
              <a:rPr lang="en-US" sz="1350" b="1" dirty="0">
                <a:solidFill>
                  <a:schemeClr val="bg2"/>
                </a:solidFill>
                <a:latin typeface="Cambria" panose="02040503050406030204" pitchFamily="18" charset="0"/>
              </a:rPr>
              <a:t>Part 1: New Victimizations</a:t>
            </a:r>
          </a:p>
          <a:p>
            <a:pPr marL="214313" indent="-214313">
              <a:buFont typeface="Arial" panose="020B0604020202020204" pitchFamily="34" charset="0"/>
              <a:buChar char="•"/>
            </a:pPr>
            <a:r>
              <a:rPr lang="en-US" sz="1200" b="1" dirty="0">
                <a:latin typeface="Cambria" panose="02040503050406030204" pitchFamily="18" charset="0"/>
              </a:rPr>
              <a:t>Age Demographics</a:t>
            </a:r>
          </a:p>
          <a:p>
            <a:pPr marL="557213" lvl="1" indent="-214313">
              <a:buFont typeface="Arial" panose="020B0604020202020204" pitchFamily="34" charset="0"/>
              <a:buChar char="•"/>
            </a:pPr>
            <a:r>
              <a:rPr lang="en-US" sz="1200" dirty="0">
                <a:latin typeface="Cambria" panose="02040503050406030204" pitchFamily="18" charset="0"/>
              </a:rPr>
              <a:t>This screen will require you select the age groups of the victims you served this reporting period.</a:t>
            </a:r>
          </a:p>
          <a:p>
            <a:pPr marL="557213" lvl="1" indent="-214313">
              <a:buFont typeface="Arial" panose="020B0604020202020204" pitchFamily="34" charset="0"/>
              <a:buChar char="•"/>
            </a:pPr>
            <a:r>
              <a:rPr lang="en-US" sz="1200" dirty="0">
                <a:latin typeface="Cambria" panose="02040503050406030204" pitchFamily="18" charset="0"/>
              </a:rPr>
              <a:t>Selecting the groups that you served will filter the Age Grid that will appear on the next page.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15" y="2073125"/>
            <a:ext cx="5072771" cy="2757872"/>
          </a:xfrm>
          <a:prstGeom prst="rect">
            <a:avLst/>
          </a:prstGeom>
        </p:spPr>
      </p:pic>
    </p:spTree>
    <p:extLst>
      <p:ext uri="{BB962C8B-B14F-4D97-AF65-F5344CB8AC3E}">
        <p14:creationId xmlns:p14="http://schemas.microsoft.com/office/powerpoint/2010/main" val="1591371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4"/>
                </a:solidFill>
                <a:latin typeface="Cambria" panose="02040503050406030204" pitchFamily="18" charset="0"/>
              </a:rPr>
              <a:t>Navigating the VSSR: What to Expect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378" y="2037400"/>
            <a:ext cx="4722678" cy="2829320"/>
          </a:xfrm>
          <a:prstGeom prst="rect">
            <a:avLst/>
          </a:prstGeom>
        </p:spPr>
      </p:pic>
      <p:sp>
        <p:nvSpPr>
          <p:cNvPr id="9" name="Rectangular Callout 8"/>
          <p:cNvSpPr/>
          <p:nvPr/>
        </p:nvSpPr>
        <p:spPr>
          <a:xfrm rot="5400000">
            <a:off x="5504621" y="2234661"/>
            <a:ext cx="3572373" cy="2434804"/>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p>
        </p:txBody>
      </p:sp>
      <p:sp>
        <p:nvSpPr>
          <p:cNvPr id="10" name="TextBox 9"/>
          <p:cNvSpPr txBox="1"/>
          <p:nvPr/>
        </p:nvSpPr>
        <p:spPr>
          <a:xfrm>
            <a:off x="6073405" y="2205565"/>
            <a:ext cx="2434805" cy="2516073"/>
          </a:xfrm>
          <a:prstGeom prst="rect">
            <a:avLst/>
          </a:prstGeom>
          <a:noFill/>
        </p:spPr>
        <p:txBody>
          <a:bodyPr wrap="square" rtlCol="0">
            <a:spAutoFit/>
          </a:bodyPr>
          <a:lstStyle/>
          <a:p>
            <a:pPr algn="ctr"/>
            <a:r>
              <a:rPr lang="en-US" sz="1350" b="1" dirty="0">
                <a:solidFill>
                  <a:schemeClr val="bg2"/>
                </a:solidFill>
                <a:latin typeface="Cambria" panose="02040503050406030204" pitchFamily="18" charset="0"/>
              </a:rPr>
              <a:t>Part 1: New Victimizations</a:t>
            </a:r>
          </a:p>
          <a:p>
            <a:pPr marL="214313" indent="-214313">
              <a:buFont typeface="Arial" panose="020B0604020202020204" pitchFamily="34" charset="0"/>
              <a:buChar char="•"/>
            </a:pPr>
            <a:r>
              <a:rPr lang="en-US" sz="1200" b="1" dirty="0">
                <a:latin typeface="Cambria" panose="02040503050406030204" pitchFamily="18" charset="0"/>
              </a:rPr>
              <a:t>Age Grid</a:t>
            </a:r>
          </a:p>
          <a:p>
            <a:pPr marL="557213" lvl="1" indent="-214313">
              <a:buFont typeface="Arial" panose="020B0604020202020204" pitchFamily="34" charset="0"/>
              <a:buChar char="•"/>
            </a:pPr>
            <a:r>
              <a:rPr lang="en-US" sz="1200" dirty="0">
                <a:latin typeface="Cambria" panose="02040503050406030204" pitchFamily="18" charset="0"/>
              </a:rPr>
              <a:t>Like the services grid, you will enter the number of victims served in each age group per victimization.</a:t>
            </a:r>
          </a:p>
          <a:p>
            <a:pPr marL="557213" lvl="1" indent="-214313">
              <a:buFont typeface="Arial" panose="020B0604020202020204" pitchFamily="34" charset="0"/>
              <a:buChar char="•"/>
            </a:pPr>
            <a:r>
              <a:rPr lang="en-US" sz="1200" dirty="0">
                <a:latin typeface="Cambria" panose="02040503050406030204" pitchFamily="18" charset="0"/>
              </a:rPr>
              <a:t>If you didn’t serve a particular age group for a county or victimization, enter ‘0’ to proceed.</a:t>
            </a:r>
          </a:p>
          <a:p>
            <a:pPr marL="557213" lvl="1" indent="-214313">
              <a:buFont typeface="Arial" panose="020B0604020202020204" pitchFamily="34" charset="0"/>
              <a:buChar char="•"/>
            </a:pPr>
            <a:r>
              <a:rPr lang="en-US" sz="1200" dirty="0">
                <a:latin typeface="Cambria" panose="02040503050406030204" pitchFamily="18" charset="0"/>
              </a:rPr>
              <a:t>Numbers entered in grid must equal total number of victims  reported.</a:t>
            </a:r>
          </a:p>
        </p:txBody>
      </p:sp>
    </p:spTree>
    <p:extLst>
      <p:ext uri="{BB962C8B-B14F-4D97-AF65-F5344CB8AC3E}">
        <p14:creationId xmlns:p14="http://schemas.microsoft.com/office/powerpoint/2010/main" val="2448072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4"/>
                </a:solidFill>
                <a:latin typeface="Cambria" panose="02040503050406030204" pitchFamily="18" charset="0"/>
              </a:rPr>
              <a:t>Navigating the VSSR: What to Expect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91" y="2478701"/>
            <a:ext cx="7337655" cy="2586398"/>
          </a:xfrm>
          <a:prstGeom prst="rect">
            <a:avLst/>
          </a:prstGeom>
        </p:spPr>
      </p:pic>
      <p:sp>
        <p:nvSpPr>
          <p:cNvPr id="7" name="Rectangular Callout 6"/>
          <p:cNvSpPr/>
          <p:nvPr/>
        </p:nvSpPr>
        <p:spPr>
          <a:xfrm>
            <a:off x="1053192" y="1237261"/>
            <a:ext cx="2540047" cy="983108"/>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p>
        </p:txBody>
      </p:sp>
      <p:sp>
        <p:nvSpPr>
          <p:cNvPr id="8" name="TextBox 7"/>
          <p:cNvSpPr txBox="1"/>
          <p:nvPr/>
        </p:nvSpPr>
        <p:spPr>
          <a:xfrm>
            <a:off x="1053191" y="1297040"/>
            <a:ext cx="2590053" cy="946413"/>
          </a:xfrm>
          <a:prstGeom prst="rect">
            <a:avLst/>
          </a:prstGeom>
          <a:noFill/>
        </p:spPr>
        <p:txBody>
          <a:bodyPr wrap="square" rtlCol="0">
            <a:spAutoFit/>
          </a:bodyPr>
          <a:lstStyle/>
          <a:p>
            <a:pPr algn="ctr"/>
            <a:r>
              <a:rPr lang="en-US" sz="1200" b="1" dirty="0">
                <a:solidFill>
                  <a:schemeClr val="bg2"/>
                </a:solidFill>
                <a:latin typeface="Cambria" panose="02040503050406030204" pitchFamily="18" charset="0"/>
              </a:rPr>
              <a:t>Part 1: New Victimizations</a:t>
            </a:r>
          </a:p>
          <a:p>
            <a:pPr marL="214313" indent="-214313">
              <a:buFont typeface="Arial" panose="020B0604020202020204" pitchFamily="34" charset="0"/>
              <a:buChar char="•"/>
            </a:pPr>
            <a:r>
              <a:rPr lang="en-US" sz="1050" b="1" dirty="0">
                <a:latin typeface="Cambria" panose="02040503050406030204" pitchFamily="18" charset="0"/>
              </a:rPr>
              <a:t>Gender Grid</a:t>
            </a:r>
          </a:p>
          <a:p>
            <a:pPr marL="557213" lvl="1" indent="-214313">
              <a:buFont typeface="Arial" panose="020B0604020202020204" pitchFamily="34" charset="0"/>
              <a:buChar char="•"/>
            </a:pPr>
            <a:r>
              <a:rPr lang="en-US" sz="1050" dirty="0">
                <a:latin typeface="Cambria" panose="02040503050406030204" pitchFamily="18" charset="0"/>
              </a:rPr>
              <a:t>Same instructions apply for this grid as the previous grids.</a:t>
            </a:r>
          </a:p>
          <a:p>
            <a:pPr marL="557213" lvl="1" indent="-214313">
              <a:buFont typeface="Arial" panose="020B0604020202020204" pitchFamily="34" charset="0"/>
              <a:buChar char="•"/>
            </a:pPr>
            <a:endParaRPr lang="en-US" sz="1200" dirty="0">
              <a:latin typeface="Cambria" panose="02040503050406030204" pitchFamily="18" charset="0"/>
            </a:endParaRPr>
          </a:p>
        </p:txBody>
      </p:sp>
    </p:spTree>
    <p:extLst>
      <p:ext uri="{BB962C8B-B14F-4D97-AF65-F5344CB8AC3E}">
        <p14:creationId xmlns:p14="http://schemas.microsoft.com/office/powerpoint/2010/main" val="4157233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4"/>
                </a:solidFill>
                <a:latin typeface="Cambria" panose="02040503050406030204" pitchFamily="18" charset="0"/>
              </a:rPr>
              <a:t>Navigating the VSSR: What to Expect</a:t>
            </a:r>
          </a:p>
        </p:txBody>
      </p:sp>
      <p:sp>
        <p:nvSpPr>
          <p:cNvPr id="9" name="Rectangular Callout 8"/>
          <p:cNvSpPr/>
          <p:nvPr/>
        </p:nvSpPr>
        <p:spPr>
          <a:xfrm rot="5400000">
            <a:off x="5504621" y="2234661"/>
            <a:ext cx="3572373" cy="2434804"/>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p>
        </p:txBody>
      </p:sp>
      <p:sp>
        <p:nvSpPr>
          <p:cNvPr id="10" name="TextBox 9"/>
          <p:cNvSpPr txBox="1"/>
          <p:nvPr/>
        </p:nvSpPr>
        <p:spPr>
          <a:xfrm>
            <a:off x="6073405" y="2205565"/>
            <a:ext cx="2434805" cy="1962076"/>
          </a:xfrm>
          <a:prstGeom prst="rect">
            <a:avLst/>
          </a:prstGeom>
          <a:noFill/>
        </p:spPr>
        <p:txBody>
          <a:bodyPr wrap="square" rtlCol="0">
            <a:spAutoFit/>
          </a:bodyPr>
          <a:lstStyle/>
          <a:p>
            <a:pPr algn="ctr"/>
            <a:r>
              <a:rPr lang="en-US" sz="1350" b="1" dirty="0">
                <a:solidFill>
                  <a:schemeClr val="bg2"/>
                </a:solidFill>
                <a:latin typeface="Cambria" panose="02040503050406030204" pitchFamily="18" charset="0"/>
              </a:rPr>
              <a:t>Part 1: New Victimizations</a:t>
            </a:r>
          </a:p>
          <a:p>
            <a:pPr marL="214313" indent="-214313">
              <a:buFont typeface="Arial" panose="020B0604020202020204" pitchFamily="34" charset="0"/>
              <a:buChar char="•"/>
            </a:pPr>
            <a:r>
              <a:rPr lang="en-US" sz="1200" b="1" dirty="0">
                <a:latin typeface="Cambria" panose="02040503050406030204" pitchFamily="18" charset="0"/>
              </a:rPr>
              <a:t>Race Demographics</a:t>
            </a:r>
          </a:p>
          <a:p>
            <a:pPr marL="557213" lvl="1" indent="-214313">
              <a:buFont typeface="Arial" panose="020B0604020202020204" pitchFamily="34" charset="0"/>
              <a:buChar char="•"/>
            </a:pPr>
            <a:r>
              <a:rPr lang="en-US" sz="1200" dirty="0">
                <a:latin typeface="Cambria" panose="02040503050406030204" pitchFamily="18" charset="0"/>
              </a:rPr>
              <a:t>This screen will require you select the race groups of the victims you served this reporting period.</a:t>
            </a:r>
          </a:p>
          <a:p>
            <a:pPr marL="557213" lvl="1" indent="-214313">
              <a:buFont typeface="Arial" panose="020B0604020202020204" pitchFamily="34" charset="0"/>
              <a:buChar char="•"/>
            </a:pPr>
            <a:r>
              <a:rPr lang="en-US" sz="1200" dirty="0">
                <a:latin typeface="Cambria" panose="02040503050406030204" pitchFamily="18" charset="0"/>
              </a:rPr>
              <a:t>Selecting the groups that you served will filter the Race Grid that will appear on the next page.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74" y="2205565"/>
            <a:ext cx="4143953" cy="1757608"/>
          </a:xfrm>
          <a:prstGeom prst="rect">
            <a:avLst/>
          </a:prstGeom>
        </p:spPr>
      </p:pic>
    </p:spTree>
    <p:extLst>
      <p:ext uri="{BB962C8B-B14F-4D97-AF65-F5344CB8AC3E}">
        <p14:creationId xmlns:p14="http://schemas.microsoft.com/office/powerpoint/2010/main" val="1121929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poll</a:t>
            </a:r>
            <a:endParaRPr lang="en-US" dirty="0"/>
          </a:p>
        </p:txBody>
      </p:sp>
      <p:sp>
        <p:nvSpPr>
          <p:cNvPr id="3" name="Content Placeholder 2"/>
          <p:cNvSpPr>
            <a:spLocks noGrp="1"/>
          </p:cNvSpPr>
          <p:nvPr>
            <p:ph idx="1"/>
          </p:nvPr>
        </p:nvSpPr>
        <p:spPr>
          <a:xfrm>
            <a:off x="457200" y="1905000"/>
            <a:ext cx="4114800" cy="4221163"/>
          </a:xfrm>
        </p:spPr>
        <p:txBody>
          <a:bodyPr>
            <a:normAutofit/>
          </a:bodyPr>
          <a:lstStyle/>
          <a:p>
            <a:r>
              <a:rPr lang="en-US" sz="3200" dirty="0" smtClean="0"/>
              <a:t>How many have done a VSSR before?</a:t>
            </a:r>
          </a:p>
          <a:p>
            <a:pPr marL="0" indent="0">
              <a:buNone/>
            </a:pPr>
            <a:endParaRPr lang="en-US" sz="3200" dirty="0" smtClean="0"/>
          </a:p>
          <a:p>
            <a:r>
              <a:rPr lang="en-US" sz="3200" dirty="0" smtClean="0"/>
              <a:t>How many of you have more than grant from CJCC?</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2362200"/>
            <a:ext cx="3767328" cy="2825496"/>
          </a:xfrm>
          <a:prstGeom prst="rect">
            <a:avLst/>
          </a:prstGeom>
        </p:spPr>
      </p:pic>
    </p:spTree>
    <p:extLst>
      <p:ext uri="{BB962C8B-B14F-4D97-AF65-F5344CB8AC3E}">
        <p14:creationId xmlns:p14="http://schemas.microsoft.com/office/powerpoint/2010/main" val="18208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4"/>
                </a:solidFill>
                <a:latin typeface="Cambria" panose="02040503050406030204" pitchFamily="18" charset="0"/>
              </a:rPr>
              <a:t>Navigating the VSSR: What to Expect</a:t>
            </a:r>
          </a:p>
        </p:txBody>
      </p:sp>
      <p:sp>
        <p:nvSpPr>
          <p:cNvPr id="7" name="Rectangular Callout 6"/>
          <p:cNvSpPr/>
          <p:nvPr/>
        </p:nvSpPr>
        <p:spPr>
          <a:xfrm>
            <a:off x="1053192" y="1237261"/>
            <a:ext cx="2540047" cy="983108"/>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p>
        </p:txBody>
      </p:sp>
      <p:sp>
        <p:nvSpPr>
          <p:cNvPr id="8" name="TextBox 7"/>
          <p:cNvSpPr txBox="1"/>
          <p:nvPr/>
        </p:nvSpPr>
        <p:spPr>
          <a:xfrm>
            <a:off x="1053191" y="1297040"/>
            <a:ext cx="2590053" cy="946413"/>
          </a:xfrm>
          <a:prstGeom prst="rect">
            <a:avLst/>
          </a:prstGeom>
          <a:noFill/>
        </p:spPr>
        <p:txBody>
          <a:bodyPr wrap="square" rtlCol="0">
            <a:spAutoFit/>
          </a:bodyPr>
          <a:lstStyle/>
          <a:p>
            <a:pPr algn="ctr"/>
            <a:r>
              <a:rPr lang="en-US" sz="1200" b="1" dirty="0">
                <a:solidFill>
                  <a:schemeClr val="bg2"/>
                </a:solidFill>
                <a:latin typeface="Cambria" panose="02040503050406030204" pitchFamily="18" charset="0"/>
              </a:rPr>
              <a:t>Part 1: New Victimizations</a:t>
            </a:r>
          </a:p>
          <a:p>
            <a:pPr marL="214313" indent="-214313">
              <a:buFont typeface="Arial" panose="020B0604020202020204" pitchFamily="34" charset="0"/>
              <a:buChar char="•"/>
            </a:pPr>
            <a:r>
              <a:rPr lang="en-US" sz="1050" b="1" dirty="0">
                <a:latin typeface="Cambria" panose="02040503050406030204" pitchFamily="18" charset="0"/>
              </a:rPr>
              <a:t>Race Grid</a:t>
            </a:r>
          </a:p>
          <a:p>
            <a:pPr marL="557213" lvl="1" indent="-214313">
              <a:buFont typeface="Arial" panose="020B0604020202020204" pitchFamily="34" charset="0"/>
              <a:buChar char="•"/>
            </a:pPr>
            <a:r>
              <a:rPr lang="en-US" sz="1050" dirty="0">
                <a:latin typeface="Cambria" panose="02040503050406030204" pitchFamily="18" charset="0"/>
              </a:rPr>
              <a:t>Same instructions apply for this grid as the previous grids.</a:t>
            </a:r>
          </a:p>
          <a:p>
            <a:pPr marL="557213" lvl="1" indent="-214313">
              <a:buFont typeface="Arial" panose="020B0604020202020204" pitchFamily="34" charset="0"/>
              <a:buChar char="•"/>
            </a:pPr>
            <a:endParaRPr lang="en-US" sz="1200" dirty="0">
              <a:latin typeface="Cambria" panose="020405030504060302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91" y="2425115"/>
            <a:ext cx="7244774" cy="2693570"/>
          </a:xfrm>
          <a:prstGeom prst="rect">
            <a:avLst/>
          </a:prstGeom>
        </p:spPr>
      </p:pic>
    </p:spTree>
    <p:extLst>
      <p:ext uri="{BB962C8B-B14F-4D97-AF65-F5344CB8AC3E}">
        <p14:creationId xmlns:p14="http://schemas.microsoft.com/office/powerpoint/2010/main" val="912009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4"/>
                </a:solidFill>
                <a:latin typeface="Cambria" panose="02040503050406030204" pitchFamily="18" charset="0"/>
              </a:rPr>
              <a:t>Navigating the VSSR: What to Expect</a:t>
            </a:r>
          </a:p>
        </p:txBody>
      </p:sp>
      <p:sp>
        <p:nvSpPr>
          <p:cNvPr id="7" name="Rectangular Callout 6"/>
          <p:cNvSpPr/>
          <p:nvPr/>
        </p:nvSpPr>
        <p:spPr>
          <a:xfrm>
            <a:off x="1053192" y="1237261"/>
            <a:ext cx="2540047" cy="983108"/>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p>
        </p:txBody>
      </p:sp>
      <p:sp>
        <p:nvSpPr>
          <p:cNvPr id="8" name="TextBox 7"/>
          <p:cNvSpPr txBox="1"/>
          <p:nvPr/>
        </p:nvSpPr>
        <p:spPr>
          <a:xfrm>
            <a:off x="1053191" y="1297040"/>
            <a:ext cx="2590053" cy="946413"/>
          </a:xfrm>
          <a:prstGeom prst="rect">
            <a:avLst/>
          </a:prstGeom>
          <a:noFill/>
        </p:spPr>
        <p:txBody>
          <a:bodyPr wrap="square" rtlCol="0">
            <a:spAutoFit/>
          </a:bodyPr>
          <a:lstStyle/>
          <a:p>
            <a:pPr algn="ctr"/>
            <a:r>
              <a:rPr lang="en-US" sz="1200" b="1" dirty="0">
                <a:solidFill>
                  <a:schemeClr val="bg2"/>
                </a:solidFill>
                <a:latin typeface="Cambria" panose="02040503050406030204" pitchFamily="18" charset="0"/>
              </a:rPr>
              <a:t>Part 1: New Victimizations</a:t>
            </a:r>
          </a:p>
          <a:p>
            <a:pPr marL="214313" indent="-214313">
              <a:buFont typeface="Arial" panose="020B0604020202020204" pitchFamily="34" charset="0"/>
              <a:buChar char="•"/>
            </a:pPr>
            <a:r>
              <a:rPr lang="en-US" sz="1050" b="1" dirty="0">
                <a:latin typeface="Cambria" panose="02040503050406030204" pitchFamily="18" charset="0"/>
              </a:rPr>
              <a:t>Disability Grid</a:t>
            </a:r>
          </a:p>
          <a:p>
            <a:pPr marL="557213" lvl="1" indent="-214313">
              <a:buFont typeface="Arial" panose="020B0604020202020204" pitchFamily="34" charset="0"/>
              <a:buChar char="•"/>
            </a:pPr>
            <a:r>
              <a:rPr lang="en-US" sz="1050" dirty="0">
                <a:latin typeface="Cambria" panose="02040503050406030204" pitchFamily="18" charset="0"/>
              </a:rPr>
              <a:t>Same instructions apply for this grid as the previous grids.</a:t>
            </a:r>
          </a:p>
          <a:p>
            <a:pPr marL="557213" lvl="1" indent="-214313">
              <a:buFont typeface="Arial" panose="020B0604020202020204" pitchFamily="34" charset="0"/>
              <a:buChar char="•"/>
            </a:pPr>
            <a:endParaRPr lang="en-US" sz="1200" dirty="0">
              <a:latin typeface="Cambria" panose="020405030504060302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91" y="2439405"/>
            <a:ext cx="7201905" cy="2664991"/>
          </a:xfrm>
          <a:prstGeom prst="rect">
            <a:avLst/>
          </a:prstGeom>
        </p:spPr>
      </p:pic>
    </p:spTree>
    <p:extLst>
      <p:ext uri="{BB962C8B-B14F-4D97-AF65-F5344CB8AC3E}">
        <p14:creationId xmlns:p14="http://schemas.microsoft.com/office/powerpoint/2010/main" val="3039739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1"/>
                </a:solidFill>
                <a:latin typeface="Cambria" panose="02040503050406030204" pitchFamily="18" charset="0"/>
              </a:rPr>
              <a:t>Navigating the VSSR: What to Expect</a:t>
            </a:r>
          </a:p>
        </p:txBody>
      </p:sp>
      <p:sp>
        <p:nvSpPr>
          <p:cNvPr id="7" name="Rectangular Callout 6"/>
          <p:cNvSpPr/>
          <p:nvPr/>
        </p:nvSpPr>
        <p:spPr>
          <a:xfrm>
            <a:off x="2010454" y="1651599"/>
            <a:ext cx="2540047" cy="983108"/>
          </a:xfrm>
          <a:prstGeom prst="wedgeRect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8" name="TextBox 7"/>
          <p:cNvSpPr txBox="1"/>
          <p:nvPr/>
        </p:nvSpPr>
        <p:spPr>
          <a:xfrm>
            <a:off x="2010454" y="1711378"/>
            <a:ext cx="2590053" cy="923330"/>
          </a:xfrm>
          <a:prstGeom prst="rect">
            <a:avLst/>
          </a:prstGeom>
          <a:noFill/>
        </p:spPr>
        <p:txBody>
          <a:bodyPr wrap="square" rtlCol="0">
            <a:spAutoFit/>
          </a:bodyPr>
          <a:lstStyle/>
          <a:p>
            <a:pPr algn="ctr"/>
            <a:r>
              <a:rPr lang="en-US" sz="1200" b="1" dirty="0">
                <a:solidFill>
                  <a:schemeClr val="bg2"/>
                </a:solidFill>
                <a:latin typeface="Cambria" panose="02040503050406030204" pitchFamily="18" charset="0"/>
              </a:rPr>
              <a:t>Part 2: Services to New Victims</a:t>
            </a:r>
            <a:endParaRPr lang="en-US" sz="1200" dirty="0">
              <a:latin typeface="Cambria" panose="02040503050406030204" pitchFamily="18" charset="0"/>
            </a:endParaRPr>
          </a:p>
          <a:p>
            <a:pPr algn="ctr"/>
            <a:r>
              <a:rPr lang="en-US" sz="1050" i="1" dirty="0">
                <a:latin typeface="Cambria" panose="02040503050406030204" pitchFamily="18" charset="0"/>
              </a:rPr>
              <a:t>This section counts UNITS of service for new victims. We know you’ve provided new services, now we want to know how many times.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454" y="2893086"/>
            <a:ext cx="5415719" cy="1900503"/>
          </a:xfrm>
          <a:prstGeom prst="rect">
            <a:avLst/>
          </a:prstGeom>
        </p:spPr>
      </p:pic>
    </p:spTree>
    <p:extLst>
      <p:ext uri="{BB962C8B-B14F-4D97-AF65-F5344CB8AC3E}">
        <p14:creationId xmlns:p14="http://schemas.microsoft.com/office/powerpoint/2010/main" val="444001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1"/>
                </a:solidFill>
                <a:latin typeface="Cambria" panose="02040503050406030204" pitchFamily="18" charset="0"/>
              </a:rPr>
              <a:t>Navigating the VSSR: What to Expect</a:t>
            </a:r>
          </a:p>
        </p:txBody>
      </p:sp>
      <p:sp>
        <p:nvSpPr>
          <p:cNvPr id="7" name="Rectangular Callout 6"/>
          <p:cNvSpPr/>
          <p:nvPr/>
        </p:nvSpPr>
        <p:spPr>
          <a:xfrm rot="5400000">
            <a:off x="6267408" y="1944612"/>
            <a:ext cx="2101757" cy="2094094"/>
          </a:xfrm>
          <a:prstGeom prst="wedgeRect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8" name="TextBox 7"/>
          <p:cNvSpPr txBox="1"/>
          <p:nvPr/>
        </p:nvSpPr>
        <p:spPr>
          <a:xfrm>
            <a:off x="6271239" y="2355730"/>
            <a:ext cx="2044086" cy="1269578"/>
          </a:xfrm>
          <a:prstGeom prst="rect">
            <a:avLst/>
          </a:prstGeom>
          <a:noFill/>
        </p:spPr>
        <p:txBody>
          <a:bodyPr wrap="square" rtlCol="0">
            <a:spAutoFit/>
          </a:bodyPr>
          <a:lstStyle/>
          <a:p>
            <a:pPr algn="ctr"/>
            <a:r>
              <a:rPr lang="en-US" sz="1200" b="1" dirty="0">
                <a:solidFill>
                  <a:schemeClr val="bg2"/>
                </a:solidFill>
                <a:latin typeface="Cambria" panose="02040503050406030204" pitchFamily="18" charset="0"/>
              </a:rPr>
              <a:t>Part 2: Services to New Victims</a:t>
            </a:r>
            <a:endParaRPr lang="en-US" sz="1200" dirty="0">
              <a:latin typeface="Cambria" panose="02040503050406030204" pitchFamily="18" charset="0"/>
            </a:endParaRPr>
          </a:p>
          <a:p>
            <a:pPr marL="214313" indent="-214313">
              <a:buFont typeface="Arial" panose="020B0604020202020204" pitchFamily="34" charset="0"/>
              <a:buChar char="•"/>
            </a:pPr>
            <a:r>
              <a:rPr lang="en-US" sz="1050" dirty="0">
                <a:latin typeface="Cambria" panose="02040503050406030204" pitchFamily="18" charset="0"/>
              </a:rPr>
              <a:t>On this screen, you’ll select all the counties of victimization that you provided services to</a:t>
            </a:r>
            <a:r>
              <a:rPr lang="en-US" sz="1050" i="1" dirty="0">
                <a:latin typeface="Cambria" panose="02040503050406030204" pitchFamily="18" charset="0"/>
              </a:rPr>
              <a:t> </a:t>
            </a:r>
            <a:r>
              <a:rPr lang="en-US" sz="1050" dirty="0">
                <a:latin typeface="Cambria" panose="02040503050406030204" pitchFamily="18" charset="0"/>
              </a:rPr>
              <a:t>in order to filter the next grid.</a:t>
            </a:r>
            <a:endParaRPr lang="en-US" sz="1050" i="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408" y="1003822"/>
            <a:ext cx="5278571" cy="4942857"/>
          </a:xfrm>
          <a:prstGeom prst="rect">
            <a:avLst/>
          </a:prstGeom>
        </p:spPr>
      </p:pic>
    </p:spTree>
    <p:extLst>
      <p:ext uri="{BB962C8B-B14F-4D97-AF65-F5344CB8AC3E}">
        <p14:creationId xmlns:p14="http://schemas.microsoft.com/office/powerpoint/2010/main" val="992203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1"/>
                </a:solidFill>
                <a:latin typeface="Cambria" panose="02040503050406030204" pitchFamily="18" charset="0"/>
              </a:rPr>
              <a:t>Navigating the VSSR: What to Expect</a:t>
            </a:r>
          </a:p>
        </p:txBody>
      </p:sp>
      <p:sp>
        <p:nvSpPr>
          <p:cNvPr id="7" name="Rectangular Callout 6"/>
          <p:cNvSpPr/>
          <p:nvPr/>
        </p:nvSpPr>
        <p:spPr>
          <a:xfrm rot="5400000">
            <a:off x="6310270" y="1951756"/>
            <a:ext cx="2101757" cy="2094094"/>
          </a:xfrm>
          <a:prstGeom prst="wedgeRect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8" name="TextBox 7"/>
          <p:cNvSpPr txBox="1"/>
          <p:nvPr/>
        </p:nvSpPr>
        <p:spPr>
          <a:xfrm>
            <a:off x="6314102" y="2157790"/>
            <a:ext cx="2044086" cy="1754326"/>
          </a:xfrm>
          <a:prstGeom prst="rect">
            <a:avLst/>
          </a:prstGeom>
          <a:noFill/>
        </p:spPr>
        <p:txBody>
          <a:bodyPr wrap="square" rtlCol="0">
            <a:spAutoFit/>
          </a:bodyPr>
          <a:lstStyle/>
          <a:p>
            <a:pPr algn="ctr"/>
            <a:r>
              <a:rPr lang="en-US" sz="1200" b="1" dirty="0">
                <a:solidFill>
                  <a:schemeClr val="bg2"/>
                </a:solidFill>
                <a:latin typeface="Cambria" panose="02040503050406030204" pitchFamily="18" charset="0"/>
              </a:rPr>
              <a:t>Part 2: Services to New Victims</a:t>
            </a:r>
            <a:endParaRPr lang="en-US" sz="1200" dirty="0">
              <a:latin typeface="Cambria" panose="02040503050406030204" pitchFamily="18" charset="0"/>
            </a:endParaRPr>
          </a:p>
          <a:p>
            <a:pPr marL="214313" indent="-214313">
              <a:buFont typeface="Arial" panose="020B0604020202020204" pitchFamily="34" charset="0"/>
              <a:buChar char="•"/>
            </a:pPr>
            <a:r>
              <a:rPr lang="en-US" sz="1050" dirty="0">
                <a:latin typeface="Cambria" panose="02040503050406030204" pitchFamily="18" charset="0"/>
              </a:rPr>
              <a:t>On this screen, you’ll  enter the number of times you performed each service for a new victimization that occurred in the county.</a:t>
            </a:r>
          </a:p>
          <a:p>
            <a:pPr marL="214313" indent="-214313">
              <a:buFont typeface="Arial" panose="020B0604020202020204" pitchFamily="34" charset="0"/>
              <a:buChar char="•"/>
            </a:pPr>
            <a:r>
              <a:rPr lang="en-US" sz="1050" dirty="0">
                <a:latin typeface="Cambria" panose="02040503050406030204" pitchFamily="18" charset="0"/>
              </a:rPr>
              <a:t>These services will populate based on the choices you made in Part 1. </a:t>
            </a:r>
            <a:r>
              <a:rPr lang="en-US" sz="1050" i="1" dirty="0">
                <a:latin typeface="Cambria" panose="02040503050406030204" pitchFamily="18" charset="0"/>
              </a:rPr>
              <a:t>Ta-da!</a:t>
            </a:r>
            <a:endParaRPr lang="en-US" sz="1050" dirty="0">
              <a:latin typeface="Cambria" panose="020405030504060302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126" y="1974240"/>
            <a:ext cx="5408573" cy="1914792"/>
          </a:xfrm>
          <a:prstGeom prst="rect">
            <a:avLst/>
          </a:prstGeom>
        </p:spPr>
      </p:pic>
    </p:spTree>
    <p:extLst>
      <p:ext uri="{BB962C8B-B14F-4D97-AF65-F5344CB8AC3E}">
        <p14:creationId xmlns:p14="http://schemas.microsoft.com/office/powerpoint/2010/main" val="3666821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1"/>
                </a:solidFill>
                <a:latin typeface="Cambria" panose="02040503050406030204" pitchFamily="18" charset="0"/>
              </a:rPr>
              <a:t>Navigating the VSSR: What to Expect</a:t>
            </a:r>
          </a:p>
        </p:txBody>
      </p:sp>
      <p:sp>
        <p:nvSpPr>
          <p:cNvPr id="7" name="Rectangular Callout 6"/>
          <p:cNvSpPr/>
          <p:nvPr/>
        </p:nvSpPr>
        <p:spPr>
          <a:xfrm rot="5400000">
            <a:off x="6310270" y="1951756"/>
            <a:ext cx="2101757" cy="2094094"/>
          </a:xfrm>
          <a:prstGeom prst="wedgeRect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8" name="TextBox 7"/>
          <p:cNvSpPr txBox="1"/>
          <p:nvPr/>
        </p:nvSpPr>
        <p:spPr>
          <a:xfrm>
            <a:off x="6314102" y="2294763"/>
            <a:ext cx="2044086" cy="1431161"/>
          </a:xfrm>
          <a:prstGeom prst="rect">
            <a:avLst/>
          </a:prstGeom>
          <a:noFill/>
        </p:spPr>
        <p:txBody>
          <a:bodyPr wrap="square" rtlCol="0">
            <a:spAutoFit/>
          </a:bodyPr>
          <a:lstStyle/>
          <a:p>
            <a:pPr algn="ctr"/>
            <a:r>
              <a:rPr lang="en-US" sz="1200" b="1" dirty="0">
                <a:solidFill>
                  <a:schemeClr val="bg2"/>
                </a:solidFill>
                <a:latin typeface="Cambria" panose="02040503050406030204" pitchFamily="18" charset="0"/>
              </a:rPr>
              <a:t>Part 2: Services to New Victims</a:t>
            </a:r>
            <a:endParaRPr lang="en-US" sz="1200" dirty="0">
              <a:latin typeface="Cambria" panose="02040503050406030204" pitchFamily="18" charset="0"/>
            </a:endParaRPr>
          </a:p>
          <a:p>
            <a:pPr marL="214313" indent="-214313">
              <a:buFont typeface="Arial" panose="020B0604020202020204" pitchFamily="34" charset="0"/>
              <a:buChar char="•"/>
            </a:pPr>
            <a:r>
              <a:rPr lang="en-US" sz="1050" dirty="0">
                <a:latin typeface="Cambria" panose="02040503050406030204" pitchFamily="18" charset="0"/>
              </a:rPr>
              <a:t>The numbers in the services grid should be greater than or equal to the number of victims you reported serving. Your errors will appear in red above the grid.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108" y="1916373"/>
            <a:ext cx="5444297" cy="2164859"/>
          </a:xfrm>
          <a:prstGeom prst="rect">
            <a:avLst/>
          </a:prstGeom>
        </p:spPr>
      </p:pic>
    </p:spTree>
    <p:extLst>
      <p:ext uri="{BB962C8B-B14F-4D97-AF65-F5344CB8AC3E}">
        <p14:creationId xmlns:p14="http://schemas.microsoft.com/office/powerpoint/2010/main" val="29730084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6"/>
                </a:solidFill>
                <a:latin typeface="Cambria" panose="02040503050406030204" pitchFamily="18" charset="0"/>
              </a:rPr>
              <a:t>Navigating the VSSR: What to Expect</a:t>
            </a:r>
          </a:p>
        </p:txBody>
      </p:sp>
      <p:sp>
        <p:nvSpPr>
          <p:cNvPr id="7" name="Rectangular Callout 6"/>
          <p:cNvSpPr/>
          <p:nvPr/>
        </p:nvSpPr>
        <p:spPr>
          <a:xfrm rot="5400000">
            <a:off x="6310270" y="1951756"/>
            <a:ext cx="2101757" cy="2094094"/>
          </a:xfrm>
          <a:prstGeom prst="wedgeRect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350"/>
          </a:p>
        </p:txBody>
      </p:sp>
      <p:sp>
        <p:nvSpPr>
          <p:cNvPr id="8" name="TextBox 7"/>
          <p:cNvSpPr txBox="1"/>
          <p:nvPr/>
        </p:nvSpPr>
        <p:spPr>
          <a:xfrm>
            <a:off x="6314102" y="2466796"/>
            <a:ext cx="2044086" cy="923330"/>
          </a:xfrm>
          <a:prstGeom prst="rect">
            <a:avLst/>
          </a:prstGeom>
          <a:noFill/>
        </p:spPr>
        <p:txBody>
          <a:bodyPr wrap="square" rtlCol="0">
            <a:spAutoFit/>
          </a:bodyPr>
          <a:lstStyle/>
          <a:p>
            <a:pPr algn="ctr"/>
            <a:r>
              <a:rPr lang="en-US" sz="1200" b="1" dirty="0">
                <a:solidFill>
                  <a:schemeClr val="bg2"/>
                </a:solidFill>
                <a:latin typeface="Cambria" panose="02040503050406030204" pitchFamily="18" charset="0"/>
              </a:rPr>
              <a:t>Part 3: Existing Victims</a:t>
            </a:r>
            <a:endParaRPr lang="en-US" sz="1200" dirty="0">
              <a:latin typeface="Cambria" panose="02040503050406030204" pitchFamily="18" charset="0"/>
            </a:endParaRPr>
          </a:p>
          <a:p>
            <a:pPr marL="214313" indent="-214313">
              <a:buFont typeface="Arial" panose="020B0604020202020204" pitchFamily="34" charset="0"/>
              <a:buChar char="•"/>
            </a:pPr>
            <a:r>
              <a:rPr lang="en-US" sz="1050" dirty="0">
                <a:latin typeface="Cambria" panose="02040503050406030204" pitchFamily="18" charset="0"/>
              </a:rPr>
              <a:t>This section gives us county, victimization, and service type information for existing victims.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287" y="2130997"/>
            <a:ext cx="5251389" cy="1571844"/>
          </a:xfrm>
          <a:prstGeom prst="rect">
            <a:avLst/>
          </a:prstGeom>
        </p:spPr>
      </p:pic>
    </p:spTree>
    <p:extLst>
      <p:ext uri="{BB962C8B-B14F-4D97-AF65-F5344CB8AC3E}">
        <p14:creationId xmlns:p14="http://schemas.microsoft.com/office/powerpoint/2010/main" val="2428367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6"/>
                </a:solidFill>
                <a:latin typeface="Cambria" panose="02040503050406030204" pitchFamily="18" charset="0"/>
              </a:rPr>
              <a:t>Navigating the VSSR: What to Expect</a:t>
            </a:r>
          </a:p>
        </p:txBody>
      </p:sp>
      <p:sp>
        <p:nvSpPr>
          <p:cNvPr id="7" name="Rectangular Callout 6"/>
          <p:cNvSpPr/>
          <p:nvPr/>
        </p:nvSpPr>
        <p:spPr>
          <a:xfrm rot="5400000">
            <a:off x="6310270" y="1951756"/>
            <a:ext cx="2101757" cy="2094094"/>
          </a:xfrm>
          <a:prstGeom prst="wedgeRect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350"/>
          </a:p>
        </p:txBody>
      </p:sp>
      <p:sp>
        <p:nvSpPr>
          <p:cNvPr id="8" name="TextBox 7"/>
          <p:cNvSpPr txBox="1"/>
          <p:nvPr/>
        </p:nvSpPr>
        <p:spPr>
          <a:xfrm>
            <a:off x="6314102" y="2306304"/>
            <a:ext cx="2044086" cy="1408078"/>
          </a:xfrm>
          <a:prstGeom prst="rect">
            <a:avLst/>
          </a:prstGeom>
          <a:noFill/>
        </p:spPr>
        <p:txBody>
          <a:bodyPr wrap="square" rtlCol="0">
            <a:spAutoFit/>
          </a:bodyPr>
          <a:lstStyle/>
          <a:p>
            <a:pPr algn="ctr"/>
            <a:r>
              <a:rPr lang="en-US" sz="1200" b="1" dirty="0">
                <a:solidFill>
                  <a:schemeClr val="bg2"/>
                </a:solidFill>
                <a:latin typeface="Cambria" panose="02040503050406030204" pitchFamily="18" charset="0"/>
              </a:rPr>
              <a:t>Part 3: Existing Victims</a:t>
            </a:r>
            <a:endParaRPr lang="en-US" sz="1200" dirty="0">
              <a:latin typeface="Cambria" panose="02040503050406030204" pitchFamily="18" charset="0"/>
            </a:endParaRPr>
          </a:p>
          <a:p>
            <a:pPr marL="214313" indent="-214313">
              <a:buFont typeface="Arial" panose="020B0604020202020204" pitchFamily="34" charset="0"/>
              <a:buChar char="•"/>
            </a:pPr>
            <a:r>
              <a:rPr lang="en-US" sz="1050" dirty="0">
                <a:latin typeface="Cambria" panose="02040503050406030204" pitchFamily="18" charset="0"/>
              </a:rPr>
              <a:t>If you’re </a:t>
            </a:r>
            <a:r>
              <a:rPr lang="en-US" sz="1050" i="1" dirty="0">
                <a:latin typeface="Cambria" panose="02040503050406030204" pitchFamily="18" charset="0"/>
              </a:rPr>
              <a:t>still</a:t>
            </a:r>
            <a:r>
              <a:rPr lang="en-US" sz="1050" dirty="0">
                <a:latin typeface="Cambria" panose="02040503050406030204" pitchFamily="18" charset="0"/>
              </a:rPr>
              <a:t> serving victims that you reported serving in a previous quarter with CJCC funds, you will select yes</a:t>
            </a:r>
          </a:p>
          <a:p>
            <a:pPr marL="214313" indent="-214313">
              <a:buFont typeface="Arial" panose="020B0604020202020204" pitchFamily="34" charset="0"/>
              <a:buChar char="•"/>
            </a:pPr>
            <a:r>
              <a:rPr lang="en-US" sz="1050" dirty="0">
                <a:latin typeface="Cambria" panose="02040503050406030204" pitchFamily="18" charset="0"/>
              </a:rPr>
              <a:t>If you are not serving victims as described above, you will select no.</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238" y="2530821"/>
            <a:ext cx="4644086" cy="935962"/>
          </a:xfrm>
          <a:prstGeom prst="rect">
            <a:avLst/>
          </a:prstGeom>
        </p:spPr>
      </p:pic>
    </p:spTree>
    <p:extLst>
      <p:ext uri="{BB962C8B-B14F-4D97-AF65-F5344CB8AC3E}">
        <p14:creationId xmlns:p14="http://schemas.microsoft.com/office/powerpoint/2010/main" val="11801306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6"/>
                </a:solidFill>
                <a:latin typeface="Cambria" panose="02040503050406030204" pitchFamily="18" charset="0"/>
              </a:rPr>
              <a:t>Navigating the VSSR: What to Expect</a:t>
            </a:r>
          </a:p>
        </p:txBody>
      </p:sp>
      <p:sp>
        <p:nvSpPr>
          <p:cNvPr id="7" name="Rectangular Callout 6"/>
          <p:cNvSpPr/>
          <p:nvPr/>
        </p:nvSpPr>
        <p:spPr>
          <a:xfrm rot="5400000">
            <a:off x="6310270" y="1951756"/>
            <a:ext cx="2101757" cy="2094094"/>
          </a:xfrm>
          <a:prstGeom prst="wedgeRect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350"/>
          </a:p>
        </p:txBody>
      </p:sp>
      <p:sp>
        <p:nvSpPr>
          <p:cNvPr id="8" name="TextBox 7"/>
          <p:cNvSpPr txBox="1"/>
          <p:nvPr/>
        </p:nvSpPr>
        <p:spPr>
          <a:xfrm>
            <a:off x="6314102" y="2306305"/>
            <a:ext cx="2044086" cy="1084912"/>
          </a:xfrm>
          <a:prstGeom prst="rect">
            <a:avLst/>
          </a:prstGeom>
          <a:noFill/>
        </p:spPr>
        <p:txBody>
          <a:bodyPr wrap="square" rtlCol="0">
            <a:spAutoFit/>
          </a:bodyPr>
          <a:lstStyle/>
          <a:p>
            <a:pPr algn="ctr"/>
            <a:r>
              <a:rPr lang="en-US" sz="1200" b="1" dirty="0">
                <a:solidFill>
                  <a:schemeClr val="bg2"/>
                </a:solidFill>
                <a:latin typeface="Cambria" panose="02040503050406030204" pitchFamily="18" charset="0"/>
              </a:rPr>
              <a:t>Part 3: Existing Victims</a:t>
            </a:r>
            <a:endParaRPr lang="en-US" sz="1200" dirty="0">
              <a:latin typeface="Cambria" panose="02040503050406030204" pitchFamily="18" charset="0"/>
            </a:endParaRPr>
          </a:p>
          <a:p>
            <a:pPr marL="214313" indent="-214313">
              <a:buFont typeface="Arial" panose="020B0604020202020204" pitchFamily="34" charset="0"/>
              <a:buChar char="•"/>
            </a:pPr>
            <a:r>
              <a:rPr lang="en-US" sz="1050" dirty="0">
                <a:latin typeface="Cambria" panose="02040503050406030204" pitchFamily="18" charset="0"/>
              </a:rPr>
              <a:t>So You’ve Got Existing Victims…</a:t>
            </a:r>
          </a:p>
          <a:p>
            <a:pPr marL="557213" lvl="1" indent="-214313">
              <a:buFont typeface="Arial" panose="020B0604020202020204" pitchFamily="34" charset="0"/>
              <a:buChar char="•"/>
            </a:pPr>
            <a:r>
              <a:rPr lang="en-US" sz="1050" dirty="0">
                <a:latin typeface="Cambria" panose="02040503050406030204" pitchFamily="18" charset="0"/>
              </a:rPr>
              <a:t>Select the types of victims that you’re currently serving…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26" y="1387660"/>
            <a:ext cx="4815560" cy="3222281"/>
          </a:xfrm>
          <a:prstGeom prst="rect">
            <a:avLst/>
          </a:prstGeom>
        </p:spPr>
      </p:pic>
    </p:spTree>
    <p:extLst>
      <p:ext uri="{BB962C8B-B14F-4D97-AF65-F5344CB8AC3E}">
        <p14:creationId xmlns:p14="http://schemas.microsoft.com/office/powerpoint/2010/main" val="17379284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6"/>
                </a:solidFill>
                <a:latin typeface="Cambria" panose="02040503050406030204" pitchFamily="18" charset="0"/>
              </a:rPr>
              <a:t>Navigating the VSSR: What to Expect</a:t>
            </a:r>
          </a:p>
        </p:txBody>
      </p:sp>
      <p:sp>
        <p:nvSpPr>
          <p:cNvPr id="7" name="Rectangular Callout 6"/>
          <p:cNvSpPr/>
          <p:nvPr/>
        </p:nvSpPr>
        <p:spPr>
          <a:xfrm rot="5400000">
            <a:off x="6310270" y="1951756"/>
            <a:ext cx="2101757" cy="2094094"/>
          </a:xfrm>
          <a:prstGeom prst="wedgeRect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350"/>
          </a:p>
        </p:txBody>
      </p:sp>
      <p:sp>
        <p:nvSpPr>
          <p:cNvPr id="8" name="TextBox 7"/>
          <p:cNvSpPr txBox="1"/>
          <p:nvPr/>
        </p:nvSpPr>
        <p:spPr>
          <a:xfrm>
            <a:off x="6314102" y="2306304"/>
            <a:ext cx="2044086" cy="1408078"/>
          </a:xfrm>
          <a:prstGeom prst="rect">
            <a:avLst/>
          </a:prstGeom>
          <a:noFill/>
        </p:spPr>
        <p:txBody>
          <a:bodyPr wrap="square" rtlCol="0">
            <a:spAutoFit/>
          </a:bodyPr>
          <a:lstStyle/>
          <a:p>
            <a:pPr algn="ctr"/>
            <a:r>
              <a:rPr lang="en-US" sz="1200" b="1" dirty="0">
                <a:solidFill>
                  <a:schemeClr val="bg2"/>
                </a:solidFill>
                <a:latin typeface="Cambria" panose="02040503050406030204" pitchFamily="18" charset="0"/>
              </a:rPr>
              <a:t>Part 3: Existing Victims</a:t>
            </a:r>
            <a:endParaRPr lang="en-US" sz="1200" dirty="0">
              <a:latin typeface="Cambria" panose="02040503050406030204" pitchFamily="18" charset="0"/>
            </a:endParaRPr>
          </a:p>
          <a:p>
            <a:pPr marL="214313" indent="-214313">
              <a:buFont typeface="Arial" panose="020B0604020202020204" pitchFamily="34" charset="0"/>
              <a:buChar char="•"/>
            </a:pPr>
            <a:r>
              <a:rPr lang="en-US" sz="1050" dirty="0">
                <a:latin typeface="Cambria" panose="02040503050406030204" pitchFamily="18" charset="0"/>
              </a:rPr>
              <a:t>So You’ve Got Existing Victims…</a:t>
            </a:r>
          </a:p>
          <a:p>
            <a:pPr marL="557213" lvl="1" indent="-214313">
              <a:buFont typeface="Arial" panose="020B0604020202020204" pitchFamily="34" charset="0"/>
              <a:buChar char="•"/>
            </a:pPr>
            <a:r>
              <a:rPr lang="en-US" sz="1050" dirty="0">
                <a:latin typeface="Cambria" panose="02040503050406030204" pitchFamily="18" charset="0"/>
              </a:rPr>
              <a:t>After you’ve selected the types of victims you’re serving, tell us how many you’re serving.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33" y="2062014"/>
            <a:ext cx="5394284" cy="1550410"/>
          </a:xfrm>
          <a:prstGeom prst="rect">
            <a:avLst/>
          </a:prstGeom>
        </p:spPr>
      </p:pic>
    </p:spTree>
    <p:extLst>
      <p:ext uri="{BB962C8B-B14F-4D97-AF65-F5344CB8AC3E}">
        <p14:creationId xmlns:p14="http://schemas.microsoft.com/office/powerpoint/2010/main" val="76859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Purposes of reporting</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24200" y="4343400"/>
            <a:ext cx="2286000" cy="2112264"/>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262" y="1828801"/>
            <a:ext cx="3791586" cy="28476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632" y="1493261"/>
            <a:ext cx="3048000" cy="3048000"/>
          </a:xfrm>
          <a:prstGeom prst="rect">
            <a:avLst/>
          </a:prstGeom>
        </p:spPr>
      </p:pic>
      <p:sp>
        <p:nvSpPr>
          <p:cNvPr id="8" name="Right Arrow 7"/>
          <p:cNvSpPr/>
          <p:nvPr/>
        </p:nvSpPr>
        <p:spPr>
          <a:xfrm>
            <a:off x="3657600" y="2667000"/>
            <a:ext cx="9144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3316479">
            <a:off x="2093353" y="4810676"/>
            <a:ext cx="9144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8034214">
            <a:off x="5891952" y="4823392"/>
            <a:ext cx="9144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7258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6"/>
                </a:solidFill>
                <a:latin typeface="Cambria" panose="02040503050406030204" pitchFamily="18" charset="0"/>
              </a:rPr>
              <a:t>Navigating the VSSR: What to Expect</a:t>
            </a:r>
          </a:p>
        </p:txBody>
      </p:sp>
      <p:sp>
        <p:nvSpPr>
          <p:cNvPr id="7" name="Rectangular Callout 6"/>
          <p:cNvSpPr/>
          <p:nvPr/>
        </p:nvSpPr>
        <p:spPr>
          <a:xfrm rot="5400000">
            <a:off x="6310270" y="1951756"/>
            <a:ext cx="2101757" cy="2094094"/>
          </a:xfrm>
          <a:prstGeom prst="wedgeRect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350"/>
          </a:p>
        </p:txBody>
      </p:sp>
      <p:sp>
        <p:nvSpPr>
          <p:cNvPr id="8" name="TextBox 7"/>
          <p:cNvSpPr txBox="1"/>
          <p:nvPr/>
        </p:nvSpPr>
        <p:spPr>
          <a:xfrm>
            <a:off x="6314102" y="2063932"/>
            <a:ext cx="2044086" cy="1892826"/>
          </a:xfrm>
          <a:prstGeom prst="rect">
            <a:avLst/>
          </a:prstGeom>
          <a:noFill/>
        </p:spPr>
        <p:txBody>
          <a:bodyPr wrap="square" rtlCol="0">
            <a:spAutoFit/>
          </a:bodyPr>
          <a:lstStyle/>
          <a:p>
            <a:pPr algn="ctr"/>
            <a:r>
              <a:rPr lang="en-US" sz="1200" b="1" dirty="0">
                <a:solidFill>
                  <a:schemeClr val="bg2"/>
                </a:solidFill>
                <a:latin typeface="Cambria" panose="02040503050406030204" pitchFamily="18" charset="0"/>
              </a:rPr>
              <a:t>Part 3: Existing Victims</a:t>
            </a:r>
            <a:endParaRPr lang="en-US" sz="1200" dirty="0">
              <a:latin typeface="Cambria" panose="02040503050406030204" pitchFamily="18" charset="0"/>
            </a:endParaRPr>
          </a:p>
          <a:p>
            <a:pPr marL="214313" indent="-214313">
              <a:buFont typeface="Arial" panose="020B0604020202020204" pitchFamily="34" charset="0"/>
              <a:buChar char="•"/>
            </a:pPr>
            <a:r>
              <a:rPr lang="en-US" sz="1050" dirty="0">
                <a:latin typeface="Cambria" panose="02040503050406030204" pitchFamily="18" charset="0"/>
              </a:rPr>
              <a:t>So You’ve Got Existing Victims…</a:t>
            </a:r>
          </a:p>
          <a:p>
            <a:pPr marL="557213" lvl="1" indent="-214313">
              <a:buFont typeface="Arial" panose="020B0604020202020204" pitchFamily="34" charset="0"/>
              <a:buChar char="•"/>
            </a:pPr>
            <a:r>
              <a:rPr lang="en-US" sz="1050" dirty="0">
                <a:latin typeface="Cambria" panose="02040503050406030204" pitchFamily="18" charset="0"/>
              </a:rPr>
              <a:t>Now we’re curious about the kinds of services you’re providing.</a:t>
            </a:r>
          </a:p>
          <a:p>
            <a:pPr marL="557213" lvl="1" indent="-214313">
              <a:buFont typeface="Arial" panose="020B0604020202020204" pitchFamily="34" charset="0"/>
              <a:buChar char="•"/>
            </a:pPr>
            <a:r>
              <a:rPr lang="en-US" sz="1050" dirty="0">
                <a:latin typeface="Cambria" panose="02040503050406030204" pitchFamily="18" charset="0"/>
              </a:rPr>
              <a:t>Select all services that apply for the </a:t>
            </a:r>
            <a:r>
              <a:rPr lang="en-US" sz="1050" i="1" dirty="0">
                <a:latin typeface="Cambria" panose="02040503050406030204" pitchFamily="18" charset="0"/>
              </a:rPr>
              <a:t>existing</a:t>
            </a:r>
            <a:r>
              <a:rPr lang="en-US" sz="1050" dirty="0">
                <a:latin typeface="Cambria" panose="02040503050406030204" pitchFamily="18" charset="0"/>
              </a:rPr>
              <a:t> victims you serve.</a:t>
            </a:r>
          </a:p>
          <a:p>
            <a:pPr marL="557213" lvl="1" indent="-214313">
              <a:buFont typeface="Arial" panose="020B0604020202020204" pitchFamily="34" charset="0"/>
              <a:buChar char="•"/>
            </a:pPr>
            <a:endParaRPr lang="en-US" sz="1050" dirty="0">
              <a:latin typeface="Cambria" panose="020405030504060302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602" y="1287635"/>
            <a:ext cx="4765547" cy="3422334"/>
          </a:xfrm>
          <a:prstGeom prst="rect">
            <a:avLst/>
          </a:prstGeom>
        </p:spPr>
      </p:pic>
    </p:spTree>
    <p:extLst>
      <p:ext uri="{BB962C8B-B14F-4D97-AF65-F5344CB8AC3E}">
        <p14:creationId xmlns:p14="http://schemas.microsoft.com/office/powerpoint/2010/main" val="39316119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6"/>
                </a:solidFill>
                <a:latin typeface="Cambria" panose="02040503050406030204" pitchFamily="18" charset="0"/>
              </a:rPr>
              <a:t>Navigating the VSSR: What to Expect</a:t>
            </a:r>
          </a:p>
        </p:txBody>
      </p:sp>
      <p:sp>
        <p:nvSpPr>
          <p:cNvPr id="7" name="Rectangular Callout 6"/>
          <p:cNvSpPr/>
          <p:nvPr/>
        </p:nvSpPr>
        <p:spPr>
          <a:xfrm rot="5400000">
            <a:off x="6310270" y="1951756"/>
            <a:ext cx="2101757" cy="2094094"/>
          </a:xfrm>
          <a:prstGeom prst="wedgeRect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350"/>
          </a:p>
        </p:txBody>
      </p:sp>
      <p:sp>
        <p:nvSpPr>
          <p:cNvPr id="8" name="TextBox 7"/>
          <p:cNvSpPr txBox="1"/>
          <p:nvPr/>
        </p:nvSpPr>
        <p:spPr>
          <a:xfrm>
            <a:off x="6314102" y="2306305"/>
            <a:ext cx="2044086" cy="1408078"/>
          </a:xfrm>
          <a:prstGeom prst="rect">
            <a:avLst/>
          </a:prstGeom>
          <a:noFill/>
        </p:spPr>
        <p:txBody>
          <a:bodyPr wrap="square" rtlCol="0">
            <a:spAutoFit/>
          </a:bodyPr>
          <a:lstStyle/>
          <a:p>
            <a:pPr algn="ctr"/>
            <a:r>
              <a:rPr lang="en-US" sz="1200" b="1" dirty="0">
                <a:solidFill>
                  <a:schemeClr val="bg2"/>
                </a:solidFill>
                <a:latin typeface="Cambria" panose="02040503050406030204" pitchFamily="18" charset="0"/>
              </a:rPr>
              <a:t>Part 3: Existing Victims</a:t>
            </a:r>
            <a:endParaRPr lang="en-US" sz="1200" dirty="0">
              <a:latin typeface="Cambria" panose="02040503050406030204" pitchFamily="18" charset="0"/>
            </a:endParaRPr>
          </a:p>
          <a:p>
            <a:pPr marL="214313" indent="-214313">
              <a:buFont typeface="Arial" panose="020B0604020202020204" pitchFamily="34" charset="0"/>
              <a:buChar char="•"/>
            </a:pPr>
            <a:r>
              <a:rPr lang="en-US" sz="1050" dirty="0">
                <a:latin typeface="Cambria" panose="02040503050406030204" pitchFamily="18" charset="0"/>
              </a:rPr>
              <a:t>So You’ve Got Existing Victims…</a:t>
            </a:r>
          </a:p>
          <a:p>
            <a:pPr marL="557213" lvl="1" indent="-214313">
              <a:buFont typeface="Arial" panose="020B0604020202020204" pitchFamily="34" charset="0"/>
              <a:buChar char="•"/>
            </a:pPr>
            <a:r>
              <a:rPr lang="en-US" sz="1050" dirty="0">
                <a:latin typeface="Cambria" panose="02040503050406030204" pitchFamily="18" charset="0"/>
              </a:rPr>
              <a:t>Now tell us how many times you’ve provided each service to your existing victims.</a:t>
            </a:r>
          </a:p>
          <a:p>
            <a:pPr marL="557213" lvl="1" indent="-214313">
              <a:buFont typeface="Arial" panose="020B0604020202020204" pitchFamily="34" charset="0"/>
              <a:buChar char="•"/>
            </a:pPr>
            <a:endParaRPr lang="en-US" sz="1050" dirty="0">
              <a:latin typeface="Cambria" panose="020405030504060302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269" y="2177156"/>
            <a:ext cx="5229955" cy="1643292"/>
          </a:xfrm>
          <a:prstGeom prst="rect">
            <a:avLst/>
          </a:prstGeom>
        </p:spPr>
      </p:pic>
    </p:spTree>
    <p:extLst>
      <p:ext uri="{BB962C8B-B14F-4D97-AF65-F5344CB8AC3E}">
        <p14:creationId xmlns:p14="http://schemas.microsoft.com/office/powerpoint/2010/main" val="17390863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278076" y="5257800"/>
            <a:ext cx="2599360" cy="646331"/>
          </a:xfrm>
          <a:prstGeom prst="rect">
            <a:avLst/>
          </a:prstGeom>
          <a:noFill/>
        </p:spPr>
        <p:txBody>
          <a:bodyPr wrap="square" rtlCol="0">
            <a:spAutoFit/>
          </a:bodyPr>
          <a:lstStyle/>
          <a:p>
            <a:pPr algn="ctr"/>
            <a:r>
              <a:rPr lang="en-US" dirty="0">
                <a:solidFill>
                  <a:schemeClr val="accent3"/>
                </a:solidFill>
                <a:latin typeface="Cambria" panose="02040503050406030204" pitchFamily="18" charset="0"/>
              </a:rPr>
              <a:t>Navigating the VSSR: What to Expect</a:t>
            </a:r>
          </a:p>
        </p:txBody>
      </p:sp>
      <p:sp>
        <p:nvSpPr>
          <p:cNvPr id="7" name="Rectangular Callout 6"/>
          <p:cNvSpPr/>
          <p:nvPr/>
        </p:nvSpPr>
        <p:spPr>
          <a:xfrm rot="5400000">
            <a:off x="6111638" y="2081727"/>
            <a:ext cx="2499018" cy="2094097"/>
          </a:xfrm>
          <a:prstGeom prst="wedge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p>
        </p:txBody>
      </p:sp>
      <p:sp>
        <p:nvSpPr>
          <p:cNvPr id="8" name="TextBox 7"/>
          <p:cNvSpPr txBox="1"/>
          <p:nvPr/>
        </p:nvSpPr>
        <p:spPr>
          <a:xfrm>
            <a:off x="6314100" y="1879266"/>
            <a:ext cx="2044086" cy="2215991"/>
          </a:xfrm>
          <a:prstGeom prst="rect">
            <a:avLst/>
          </a:prstGeom>
          <a:noFill/>
        </p:spPr>
        <p:txBody>
          <a:bodyPr wrap="square" rtlCol="0">
            <a:spAutoFit/>
          </a:bodyPr>
          <a:lstStyle/>
          <a:p>
            <a:pPr algn="ctr"/>
            <a:r>
              <a:rPr lang="en-US" sz="1200" b="1" dirty="0">
                <a:solidFill>
                  <a:schemeClr val="bg2"/>
                </a:solidFill>
                <a:latin typeface="Cambria" panose="02040503050406030204" pitchFamily="18" charset="0"/>
              </a:rPr>
              <a:t>Part </a:t>
            </a:r>
            <a:r>
              <a:rPr lang="en-US" sz="1200" b="1" dirty="0" smtClean="0">
                <a:solidFill>
                  <a:schemeClr val="bg2"/>
                </a:solidFill>
                <a:latin typeface="Cambria" panose="02040503050406030204" pitchFamily="18" charset="0"/>
              </a:rPr>
              <a:t>4: </a:t>
            </a:r>
            <a:r>
              <a:rPr lang="en-US" sz="1200" b="1" dirty="0">
                <a:solidFill>
                  <a:schemeClr val="bg2"/>
                </a:solidFill>
                <a:latin typeface="Cambria" panose="02040503050406030204" pitchFamily="18" charset="0"/>
              </a:rPr>
              <a:t>Agency Capacity</a:t>
            </a:r>
            <a:endParaRPr lang="en-US" sz="1200" dirty="0">
              <a:latin typeface="Cambria" panose="02040503050406030204" pitchFamily="18" charset="0"/>
            </a:endParaRPr>
          </a:p>
          <a:p>
            <a:pPr marL="214313" indent="-214313">
              <a:buFont typeface="Arial" panose="020B0604020202020204" pitchFamily="34" charset="0"/>
              <a:buChar char="•"/>
            </a:pPr>
            <a:r>
              <a:rPr lang="en-US" sz="1050" dirty="0">
                <a:latin typeface="Cambria" panose="02040503050406030204" pitchFamily="18" charset="0"/>
              </a:rPr>
              <a:t>This section is for </a:t>
            </a:r>
            <a:r>
              <a:rPr lang="en-US" sz="1050" b="1" dirty="0" smtClean="0">
                <a:latin typeface="Cambria" panose="02040503050406030204" pitchFamily="18" charset="0"/>
              </a:rPr>
              <a:t>informational</a:t>
            </a:r>
            <a:r>
              <a:rPr lang="en-US" sz="1050" dirty="0" smtClean="0">
                <a:latin typeface="Cambria" panose="02040503050406030204" pitchFamily="18" charset="0"/>
              </a:rPr>
              <a:t> </a:t>
            </a:r>
            <a:r>
              <a:rPr lang="en-US" sz="1050" dirty="0">
                <a:latin typeface="Cambria" panose="02040503050406030204" pitchFamily="18" charset="0"/>
              </a:rPr>
              <a:t>purposes only.</a:t>
            </a:r>
          </a:p>
          <a:p>
            <a:pPr marL="214313" indent="-214313">
              <a:buFont typeface="Arial" panose="020B0604020202020204" pitchFamily="34" charset="0"/>
              <a:buChar char="•"/>
            </a:pPr>
            <a:r>
              <a:rPr lang="en-US" sz="1050" dirty="0">
                <a:latin typeface="Cambria" panose="02040503050406030204" pitchFamily="18" charset="0"/>
              </a:rPr>
              <a:t>We would like to know:</a:t>
            </a:r>
          </a:p>
          <a:p>
            <a:pPr marL="557213" lvl="1" indent="-214313">
              <a:buFont typeface="Arial" panose="020B0604020202020204" pitchFamily="34" charset="0"/>
              <a:buChar char="•"/>
            </a:pPr>
            <a:r>
              <a:rPr lang="en-US" sz="1050" dirty="0">
                <a:latin typeface="Cambria" panose="02040503050406030204" pitchFamily="18" charset="0"/>
              </a:rPr>
              <a:t>How many victims your agency served this period</a:t>
            </a:r>
          </a:p>
          <a:p>
            <a:pPr marL="557213" lvl="1" indent="-214313">
              <a:buFont typeface="Arial" panose="020B0604020202020204" pitchFamily="34" charset="0"/>
              <a:buChar char="•"/>
            </a:pPr>
            <a:r>
              <a:rPr lang="en-US" sz="1050" dirty="0">
                <a:latin typeface="Cambria" panose="02040503050406030204" pitchFamily="18" charset="0"/>
              </a:rPr>
              <a:t>How many you couldn’t serve</a:t>
            </a:r>
          </a:p>
          <a:p>
            <a:pPr marL="557213" lvl="1" indent="-214313">
              <a:buFont typeface="Arial" panose="020B0604020202020204" pitchFamily="34" charset="0"/>
              <a:buChar char="•"/>
            </a:pPr>
            <a:r>
              <a:rPr lang="en-US" sz="1050" dirty="0">
                <a:latin typeface="Cambria" panose="02040503050406030204" pitchFamily="18" charset="0"/>
              </a:rPr>
              <a:t>And the reasons you couldn’t provide service.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12" y="898790"/>
            <a:ext cx="5422863" cy="140751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79" y="2306305"/>
            <a:ext cx="5444297" cy="20719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5197" y="3470899"/>
            <a:ext cx="3320879" cy="2314898"/>
          </a:xfrm>
          <a:prstGeom prst="rect">
            <a:avLst/>
          </a:prstGeom>
        </p:spPr>
      </p:pic>
    </p:spTree>
    <p:extLst>
      <p:ext uri="{BB962C8B-B14F-4D97-AF65-F5344CB8AC3E}">
        <p14:creationId xmlns:p14="http://schemas.microsoft.com/office/powerpoint/2010/main" val="33463907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rot="5400000">
            <a:off x="6160099" y="1256641"/>
            <a:ext cx="2798783" cy="2094094"/>
          </a:xfrm>
          <a:prstGeom prst="wedgeRect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0"/>
            <a:ext cx="3082084" cy="16235851"/>
          </a:xfrm>
          <a:prstGeom prst="rect">
            <a:avLst/>
          </a:prstGeom>
        </p:spPr>
      </p:pic>
      <p:sp>
        <p:nvSpPr>
          <p:cNvPr id="3" name="TextBox 2"/>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2"/>
                </a:solidFill>
                <a:latin typeface="Cambria" panose="02040503050406030204" pitchFamily="18" charset="0"/>
              </a:rPr>
              <a:t>Navigating the VSSR: What to Expect</a:t>
            </a:r>
          </a:p>
        </p:txBody>
      </p:sp>
      <p:sp>
        <p:nvSpPr>
          <p:cNvPr id="4" name="TextBox 3"/>
          <p:cNvSpPr txBox="1"/>
          <p:nvPr/>
        </p:nvSpPr>
        <p:spPr>
          <a:xfrm>
            <a:off x="6544641" y="840755"/>
            <a:ext cx="2080142" cy="2862322"/>
          </a:xfrm>
          <a:prstGeom prst="rect">
            <a:avLst/>
          </a:prstGeom>
          <a:noFill/>
        </p:spPr>
        <p:txBody>
          <a:bodyPr wrap="square" rtlCol="0">
            <a:spAutoFit/>
          </a:bodyPr>
          <a:lstStyle/>
          <a:p>
            <a:pPr algn="ctr"/>
            <a:r>
              <a:rPr lang="en-US" sz="1200" b="1" dirty="0">
                <a:solidFill>
                  <a:schemeClr val="bg2"/>
                </a:solidFill>
                <a:latin typeface="Cambria" panose="02040503050406030204" pitchFamily="18" charset="0"/>
              </a:rPr>
              <a:t>Part 5</a:t>
            </a:r>
            <a:r>
              <a:rPr lang="en-US" sz="1200" b="1" dirty="0" smtClean="0">
                <a:solidFill>
                  <a:schemeClr val="bg2"/>
                </a:solidFill>
                <a:latin typeface="Cambria" panose="02040503050406030204" pitchFamily="18" charset="0"/>
              </a:rPr>
              <a:t>: Summary Page</a:t>
            </a:r>
            <a:endParaRPr lang="en-US" sz="1200" dirty="0">
              <a:latin typeface="Cambria" panose="02040503050406030204" pitchFamily="18" charset="0"/>
            </a:endParaRPr>
          </a:p>
          <a:p>
            <a:pPr marL="214313" indent="-214313">
              <a:buFont typeface="Arial" panose="020B0604020202020204" pitchFamily="34" charset="0"/>
              <a:buChar char="•"/>
            </a:pPr>
            <a:r>
              <a:rPr lang="en-US" sz="1050" dirty="0">
                <a:latin typeface="Cambria" panose="02040503050406030204" pitchFamily="18" charset="0"/>
              </a:rPr>
              <a:t>This section </a:t>
            </a:r>
            <a:r>
              <a:rPr lang="en-US" sz="1050" dirty="0" smtClean="0">
                <a:latin typeface="Cambria" panose="02040503050406030204" pitchFamily="18" charset="0"/>
              </a:rPr>
              <a:t>provides a summary of your responses. Please </a:t>
            </a:r>
            <a:r>
              <a:rPr lang="en-US" sz="1050" b="1" dirty="0" smtClean="0">
                <a:latin typeface="Cambria" panose="02040503050406030204" pitchFamily="18" charset="0"/>
              </a:rPr>
              <a:t>PRINT</a:t>
            </a:r>
            <a:r>
              <a:rPr lang="en-US" sz="1050" dirty="0" smtClean="0">
                <a:latin typeface="Cambria" panose="02040503050406030204" pitchFamily="18" charset="0"/>
              </a:rPr>
              <a:t> and </a:t>
            </a:r>
            <a:r>
              <a:rPr lang="en-US" sz="1050" b="1" dirty="0" smtClean="0">
                <a:latin typeface="Cambria" panose="02040503050406030204" pitchFamily="18" charset="0"/>
              </a:rPr>
              <a:t>SAVE</a:t>
            </a:r>
            <a:r>
              <a:rPr lang="en-US" sz="1050" dirty="0" smtClean="0">
                <a:latin typeface="Cambria" panose="02040503050406030204" pitchFamily="18" charset="0"/>
              </a:rPr>
              <a:t> a copy by right-clicking on the screen and selecting “Print page” and “Save.” Make sure to file the digital and hard copies with your grant files, as we may request them for site visits, desk reviews, grant applications and other circumstances.</a:t>
            </a:r>
          </a:p>
          <a:p>
            <a:pPr marL="214313" indent="-214313">
              <a:buFont typeface="Arial" panose="020B0604020202020204" pitchFamily="34" charset="0"/>
              <a:buChar char="•"/>
            </a:pPr>
            <a:r>
              <a:rPr lang="en-US" sz="1050" b="1" dirty="0" smtClean="0">
                <a:latin typeface="Cambria" panose="02040503050406030204" pitchFamily="18" charset="0"/>
              </a:rPr>
              <a:t>You have not submitted your VSSR until you  click the red NEXT button at the bottom of the page!</a:t>
            </a:r>
            <a:endParaRPr lang="en-US" sz="1050" b="1" dirty="0">
              <a:latin typeface="Cambria" panose="02040503050406030204" pitchFamily="18" charset="0"/>
            </a:endParaRPr>
          </a:p>
        </p:txBody>
      </p:sp>
    </p:spTree>
    <p:extLst>
      <p:ext uri="{BB962C8B-B14F-4D97-AF65-F5344CB8AC3E}">
        <p14:creationId xmlns:p14="http://schemas.microsoft.com/office/powerpoint/2010/main" val="34257123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rot="5400000">
            <a:off x="6818466" y="1217980"/>
            <a:ext cx="1482050" cy="2094094"/>
          </a:xfrm>
          <a:prstGeom prst="wedgeRectCallout">
            <a:avLst>
              <a:gd name="adj1" fmla="val 63729"/>
              <a:gd name="adj2" fmla="val 20679"/>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3" name="TextBox 2"/>
          <p:cNvSpPr txBox="1"/>
          <p:nvPr/>
        </p:nvSpPr>
        <p:spPr>
          <a:xfrm>
            <a:off x="6544641" y="5323431"/>
            <a:ext cx="2599360" cy="646331"/>
          </a:xfrm>
          <a:prstGeom prst="rect">
            <a:avLst/>
          </a:prstGeom>
          <a:noFill/>
        </p:spPr>
        <p:txBody>
          <a:bodyPr wrap="square" rtlCol="0">
            <a:spAutoFit/>
          </a:bodyPr>
          <a:lstStyle/>
          <a:p>
            <a:pPr algn="ctr"/>
            <a:r>
              <a:rPr lang="en-US" dirty="0">
                <a:solidFill>
                  <a:schemeClr val="accent2"/>
                </a:solidFill>
                <a:latin typeface="Cambria" panose="02040503050406030204" pitchFamily="18" charset="0"/>
              </a:rPr>
              <a:t>Navigating the VSSR: What to Expect</a:t>
            </a:r>
          </a:p>
        </p:txBody>
      </p:sp>
      <p:sp>
        <p:nvSpPr>
          <p:cNvPr id="4" name="TextBox 3"/>
          <p:cNvSpPr txBox="1"/>
          <p:nvPr/>
        </p:nvSpPr>
        <p:spPr>
          <a:xfrm>
            <a:off x="6512444" y="1524002"/>
            <a:ext cx="2080142" cy="1569660"/>
          </a:xfrm>
          <a:prstGeom prst="rect">
            <a:avLst/>
          </a:prstGeom>
          <a:noFill/>
        </p:spPr>
        <p:txBody>
          <a:bodyPr wrap="square" rtlCol="0">
            <a:spAutoFit/>
          </a:bodyPr>
          <a:lstStyle/>
          <a:p>
            <a:pPr algn="ctr"/>
            <a:r>
              <a:rPr lang="en-US" sz="1200" b="1" dirty="0">
                <a:solidFill>
                  <a:schemeClr val="bg2"/>
                </a:solidFill>
                <a:latin typeface="Cambria" panose="02040503050406030204" pitchFamily="18" charset="0"/>
              </a:rPr>
              <a:t>Part 6</a:t>
            </a:r>
            <a:r>
              <a:rPr lang="en-US" sz="1200" b="1" dirty="0" smtClean="0">
                <a:solidFill>
                  <a:schemeClr val="bg2"/>
                </a:solidFill>
                <a:latin typeface="Cambria" panose="02040503050406030204" pitchFamily="18" charset="0"/>
              </a:rPr>
              <a:t>: Submit!</a:t>
            </a:r>
            <a:endParaRPr lang="en-US" sz="1200" dirty="0">
              <a:latin typeface="Cambria" panose="02040503050406030204" pitchFamily="18" charset="0"/>
            </a:endParaRPr>
          </a:p>
          <a:p>
            <a:pPr marL="214313" indent="-214313">
              <a:buFont typeface="Arial" panose="020B0604020202020204" pitchFamily="34" charset="0"/>
              <a:buChar char="•"/>
            </a:pPr>
            <a:r>
              <a:rPr lang="en-US" sz="1050" dirty="0" smtClean="0">
                <a:latin typeface="Cambria" panose="02040503050406030204" pitchFamily="18" charset="0"/>
              </a:rPr>
              <a:t>You are done!</a:t>
            </a:r>
          </a:p>
          <a:p>
            <a:pPr marL="214313" indent="-214313">
              <a:buFont typeface="Arial" panose="020B0604020202020204" pitchFamily="34" charset="0"/>
              <a:buChar char="•"/>
            </a:pPr>
            <a:r>
              <a:rPr lang="en-US" sz="1050" dirty="0">
                <a:latin typeface="Cambria" panose="02040503050406030204" pitchFamily="18" charset="0"/>
              </a:rPr>
              <a:t>Please </a:t>
            </a:r>
            <a:r>
              <a:rPr lang="en-US" sz="1050" b="1" dirty="0">
                <a:latin typeface="Cambria" panose="02040503050406030204" pitchFamily="18" charset="0"/>
              </a:rPr>
              <a:t>PRINT</a:t>
            </a:r>
            <a:r>
              <a:rPr lang="en-US" sz="1050" dirty="0">
                <a:latin typeface="Cambria" panose="02040503050406030204" pitchFamily="18" charset="0"/>
              </a:rPr>
              <a:t> and </a:t>
            </a:r>
            <a:r>
              <a:rPr lang="en-US" sz="1050" b="1" dirty="0">
                <a:latin typeface="Cambria" panose="02040503050406030204" pitchFamily="18" charset="0"/>
              </a:rPr>
              <a:t>SAVE</a:t>
            </a:r>
            <a:r>
              <a:rPr lang="en-US" sz="1050" dirty="0">
                <a:latin typeface="Cambria" panose="02040503050406030204" pitchFamily="18" charset="0"/>
              </a:rPr>
              <a:t> a copy by right-clicking on the screen and selecting “Print page” and “Save.” Make sure to file the digital and hard copies with your grant </a:t>
            </a:r>
            <a:r>
              <a:rPr lang="en-US" sz="1050" dirty="0" smtClean="0">
                <a:latin typeface="Cambria" panose="02040503050406030204" pitchFamily="18" charset="0"/>
              </a:rPr>
              <a:t>files.</a:t>
            </a:r>
          </a:p>
          <a:p>
            <a:pPr marL="214313" indent="-214313">
              <a:buFont typeface="Arial" panose="020B0604020202020204" pitchFamily="34" charset="0"/>
              <a:buChar char="•"/>
            </a:pPr>
            <a:endParaRPr lang="en-US" sz="1050" dirty="0">
              <a:latin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481908"/>
            <a:ext cx="7039957" cy="733527"/>
          </a:xfrm>
          <a:prstGeom prst="rect">
            <a:avLst/>
          </a:prstGeom>
        </p:spPr>
      </p:pic>
    </p:spTree>
    <p:extLst>
      <p:ext uri="{BB962C8B-B14F-4D97-AF65-F5344CB8AC3E}">
        <p14:creationId xmlns:p14="http://schemas.microsoft.com/office/powerpoint/2010/main" val="2832336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0144" y="381000"/>
            <a:ext cx="6858000" cy="1371600"/>
          </a:xfrm>
        </p:spPr>
        <p:txBody>
          <a:bodyPr/>
          <a:lstStyle/>
          <a:p>
            <a:r>
              <a:rPr lang="en-US" dirty="0" smtClean="0"/>
              <a:t>Remember….</a:t>
            </a:r>
            <a:endParaRPr lang="en-US" dirty="0"/>
          </a:p>
        </p:txBody>
      </p:sp>
      <p:sp>
        <p:nvSpPr>
          <p:cNvPr id="3" name="Subtitle 2"/>
          <p:cNvSpPr>
            <a:spLocks noGrp="1"/>
          </p:cNvSpPr>
          <p:nvPr>
            <p:ph type="subTitle" idx="1"/>
          </p:nvPr>
        </p:nvSpPr>
        <p:spPr>
          <a:xfrm>
            <a:off x="762000" y="2057400"/>
            <a:ext cx="7246144" cy="3457575"/>
          </a:xfrm>
        </p:spPr>
        <p:txBody>
          <a:bodyPr>
            <a:normAutofit fontScale="85000" lnSpcReduction="20000"/>
          </a:bodyPr>
          <a:lstStyle/>
          <a:p>
            <a:pPr marL="257175" indent="-257175" algn="l">
              <a:buFont typeface="Arial" panose="020B0604020202020204" pitchFamily="34" charset="0"/>
              <a:buChar char="•"/>
            </a:pPr>
            <a:r>
              <a:rPr lang="en-US" dirty="0" smtClean="0"/>
              <a:t>Your user ID and password will not change over the grant year</a:t>
            </a:r>
          </a:p>
          <a:p>
            <a:pPr marL="257175" indent="-257175" algn="l">
              <a:buFont typeface="Arial" panose="020B0604020202020204" pitchFamily="34" charset="0"/>
              <a:buChar char="•"/>
            </a:pPr>
            <a:r>
              <a:rPr lang="en-US" dirty="0" smtClean="0"/>
              <a:t>You cannot “log out” of the system by a process but, if you close the window of the survey, it will save your information. You may login again after 10 minutes.</a:t>
            </a:r>
          </a:p>
          <a:p>
            <a:pPr marL="257175" indent="-257175" algn="l">
              <a:buFont typeface="Arial" panose="020B0604020202020204" pitchFamily="34" charset="0"/>
              <a:buChar char="•"/>
            </a:pPr>
            <a:r>
              <a:rPr lang="en-US" dirty="0" smtClean="0"/>
              <a:t>If your survey is completely broken, frozen, or otherwise on fire, please email </a:t>
            </a:r>
            <a:r>
              <a:rPr lang="en-US" b="1" dirty="0" smtClean="0"/>
              <a:t>Dee </a:t>
            </a:r>
            <a:r>
              <a:rPr lang="en-US" dirty="0" smtClean="0"/>
              <a:t>(</a:t>
            </a:r>
            <a:r>
              <a:rPr lang="en-US" dirty="0" smtClean="0">
                <a:hlinkClick r:id="rId2"/>
              </a:rPr>
              <a:t>dionna.thomas@cjcc.ga.gov</a:t>
            </a:r>
            <a:r>
              <a:rPr lang="en-US" dirty="0" smtClean="0"/>
              <a:t>)</a:t>
            </a:r>
          </a:p>
          <a:p>
            <a:pPr marL="257175" indent="-257175" algn="l">
              <a:buFont typeface="Arial" panose="020B0604020202020204" pitchFamily="34" charset="0"/>
              <a:buChar char="•"/>
            </a:pPr>
            <a:r>
              <a:rPr lang="en-US" dirty="0" smtClean="0"/>
              <a:t>If you have questions about defining a victim or service type, how to count your victims, need your VSSR login reset, or other programmatic questions, please email </a:t>
            </a:r>
            <a:r>
              <a:rPr lang="en-US" b="1" dirty="0" smtClean="0"/>
              <a:t>Betty </a:t>
            </a:r>
            <a:r>
              <a:rPr lang="en-US" dirty="0" smtClean="0"/>
              <a:t>(</a:t>
            </a:r>
            <a:r>
              <a:rPr lang="en-US" dirty="0" smtClean="0">
                <a:hlinkClick r:id="rId3"/>
              </a:rPr>
              <a:t>betty.barnard@cjcc.ga.gov</a:t>
            </a:r>
            <a:r>
              <a:rPr lang="en-US" dirty="0" smtClean="0"/>
              <a:t>) </a:t>
            </a:r>
            <a:endParaRPr lang="en-US" dirty="0"/>
          </a:p>
        </p:txBody>
      </p:sp>
    </p:spTree>
    <p:extLst>
      <p:ext uri="{BB962C8B-B14F-4D97-AF65-F5344CB8AC3E}">
        <p14:creationId xmlns:p14="http://schemas.microsoft.com/office/powerpoint/2010/main" val="24947492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a:t>
            </a:r>
            <a:endParaRPr lang="en-US" dirty="0"/>
          </a:p>
        </p:txBody>
      </p:sp>
      <p:sp>
        <p:nvSpPr>
          <p:cNvPr id="3" name="Content Placeholder 2"/>
          <p:cNvSpPr>
            <a:spLocks noGrp="1"/>
          </p:cNvSpPr>
          <p:nvPr>
            <p:ph idx="1"/>
          </p:nvPr>
        </p:nvSpPr>
        <p:spPr>
          <a:xfrm>
            <a:off x="4191000" y="2057400"/>
            <a:ext cx="4572000" cy="3992563"/>
          </a:xfrm>
        </p:spPr>
        <p:txBody>
          <a:bodyPr>
            <a:noAutofit/>
          </a:bodyPr>
          <a:lstStyle/>
          <a:p>
            <a:r>
              <a:rPr lang="en-US" sz="2800" dirty="0" smtClean="0"/>
              <a:t>Failure to prorate data</a:t>
            </a:r>
          </a:p>
          <a:p>
            <a:r>
              <a:rPr lang="en-US" sz="2800" dirty="0" smtClean="0"/>
              <a:t>Not entering </a:t>
            </a:r>
            <a:r>
              <a:rPr lang="en-US" sz="2800" dirty="0" err="1" smtClean="0"/>
              <a:t>zeros</a:t>
            </a:r>
            <a:r>
              <a:rPr lang="en-US" sz="2800" dirty="0" smtClean="0"/>
              <a:t> </a:t>
            </a:r>
          </a:p>
          <a:p>
            <a:r>
              <a:rPr lang="en-US" sz="2800" dirty="0" smtClean="0"/>
              <a:t>Data validation errors</a:t>
            </a:r>
          </a:p>
          <a:p>
            <a:r>
              <a:rPr lang="en-US" sz="2800" dirty="0" smtClean="0"/>
              <a:t>Confusing new victim services with existing victim services</a:t>
            </a:r>
          </a:p>
          <a:p>
            <a:r>
              <a:rPr lang="en-US" sz="2800" dirty="0" smtClean="0"/>
              <a:t>“Logging out”</a:t>
            </a:r>
          </a:p>
          <a:p>
            <a:r>
              <a:rPr lang="en-US" sz="2800" dirty="0" smtClean="0"/>
              <a:t>Not submitting</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438400"/>
            <a:ext cx="4007787" cy="2667000"/>
          </a:xfrm>
          <a:prstGeom prst="rect">
            <a:avLst/>
          </a:prstGeom>
        </p:spPr>
      </p:pic>
    </p:spTree>
    <p:extLst>
      <p:ext uri="{BB962C8B-B14F-4D97-AF65-F5344CB8AC3E}">
        <p14:creationId xmlns:p14="http://schemas.microsoft.com/office/powerpoint/2010/main" val="34538504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cjcc.georgia.gov</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smtClean="0"/>
              <a:t>VOCA</a:t>
            </a:r>
          </a:p>
          <a:p>
            <a:pPr lvl="1"/>
            <a:r>
              <a:rPr lang="en-US" dirty="0" smtClean="0"/>
              <a:t>Reporting page: </a:t>
            </a:r>
            <a:r>
              <a:rPr lang="en-US" dirty="0" smtClean="0">
                <a:hlinkClick r:id="rId2"/>
              </a:rPr>
              <a:t>http</a:t>
            </a:r>
            <a:r>
              <a:rPr lang="en-US" dirty="0">
                <a:hlinkClick r:id="rId2"/>
              </a:rPr>
              <a:t>://</a:t>
            </a:r>
            <a:r>
              <a:rPr lang="en-US" dirty="0" smtClean="0">
                <a:hlinkClick r:id="rId2"/>
              </a:rPr>
              <a:t>cjcc.georgia.gov/outcome-performance-tools-1</a:t>
            </a:r>
            <a:endParaRPr lang="en-US" dirty="0" smtClean="0"/>
          </a:p>
          <a:p>
            <a:pPr lvl="1"/>
            <a:r>
              <a:rPr lang="en-US" dirty="0" smtClean="0"/>
              <a:t>Subgrantee Manual </a:t>
            </a:r>
            <a:r>
              <a:rPr lang="en-US" dirty="0">
                <a:hlinkClick r:id="rId3"/>
              </a:rPr>
              <a:t>http://</a:t>
            </a:r>
            <a:r>
              <a:rPr lang="en-US" dirty="0" smtClean="0">
                <a:hlinkClick r:id="rId3"/>
              </a:rPr>
              <a:t>cjcc.georgia.gov/sites/cjcc.georgia.gov/files/2014%20VOCA%20Subgrantee%20Manual.pdf</a:t>
            </a:r>
            <a:endParaRPr lang="en-US" dirty="0" smtClean="0"/>
          </a:p>
          <a:p>
            <a:r>
              <a:rPr lang="en-US" dirty="0" smtClean="0"/>
              <a:t>VAWA</a:t>
            </a:r>
          </a:p>
          <a:p>
            <a:pPr lvl="1"/>
            <a:r>
              <a:rPr lang="en-US" dirty="0"/>
              <a:t>Reporting page: </a:t>
            </a:r>
            <a:r>
              <a:rPr lang="en-US" dirty="0" smtClean="0">
                <a:hlinkClick r:id="rId4"/>
              </a:rPr>
              <a:t>http</a:t>
            </a:r>
            <a:r>
              <a:rPr lang="en-US" dirty="0">
                <a:hlinkClick r:id="rId4"/>
              </a:rPr>
              <a:t>://</a:t>
            </a:r>
            <a:r>
              <a:rPr lang="en-US" dirty="0" smtClean="0">
                <a:hlinkClick r:id="rId4"/>
              </a:rPr>
              <a:t>cjcc.georgia.gov/reporting-1</a:t>
            </a:r>
            <a:endParaRPr lang="en-US" dirty="0" smtClean="0"/>
          </a:p>
          <a:p>
            <a:pPr lvl="1"/>
            <a:r>
              <a:rPr lang="en-US" dirty="0"/>
              <a:t>Subgrantee Manual </a:t>
            </a:r>
            <a:r>
              <a:rPr lang="en-US" dirty="0">
                <a:hlinkClick r:id="rId5"/>
              </a:rPr>
              <a:t>http://</a:t>
            </a:r>
            <a:r>
              <a:rPr lang="en-US" dirty="0" smtClean="0">
                <a:hlinkClick r:id="rId5"/>
              </a:rPr>
              <a:t>cjcc.georgia.gov/sites/cjcc.georgia.gov/files/2014%20VAWA%20Subgrantee%20Manual.pdf</a:t>
            </a:r>
            <a:endParaRPr lang="en-US" dirty="0" smtClean="0"/>
          </a:p>
          <a:p>
            <a:r>
              <a:rPr lang="en-US" dirty="0" smtClean="0"/>
              <a:t>SASP</a:t>
            </a:r>
          </a:p>
          <a:p>
            <a:pPr lvl="1"/>
            <a:r>
              <a:rPr lang="en-US" dirty="0"/>
              <a:t>Reporting page: </a:t>
            </a:r>
            <a:r>
              <a:rPr lang="en-US" dirty="0" smtClean="0">
                <a:hlinkClick r:id="rId6"/>
              </a:rPr>
              <a:t>http</a:t>
            </a:r>
            <a:r>
              <a:rPr lang="en-US" dirty="0">
                <a:hlinkClick r:id="rId6"/>
              </a:rPr>
              <a:t>://</a:t>
            </a:r>
            <a:r>
              <a:rPr lang="en-US" dirty="0" smtClean="0">
                <a:hlinkClick r:id="rId6"/>
              </a:rPr>
              <a:t>cjcc.georgia.gov/reporting-0</a:t>
            </a:r>
            <a:endParaRPr lang="en-US" dirty="0" smtClean="0"/>
          </a:p>
          <a:p>
            <a:pPr lvl="1"/>
            <a:r>
              <a:rPr lang="en-US" dirty="0"/>
              <a:t>Subgrantee Manual </a:t>
            </a:r>
            <a:r>
              <a:rPr lang="en-US" dirty="0">
                <a:hlinkClick r:id="rId7"/>
              </a:rPr>
              <a:t>http://</a:t>
            </a:r>
            <a:r>
              <a:rPr lang="en-US" dirty="0" smtClean="0">
                <a:hlinkClick r:id="rId7"/>
              </a:rPr>
              <a:t>cjcc.georgia.gov/sites/cjcc.georgia.gov/files/2014%20SASP%20Subgrantee%20Manual.pdf</a:t>
            </a:r>
            <a:endParaRPr lang="en-US" dirty="0" smtClean="0"/>
          </a:p>
          <a:p>
            <a:r>
              <a:rPr lang="en-US" dirty="0" smtClean="0"/>
              <a:t>Everyone</a:t>
            </a:r>
          </a:p>
          <a:p>
            <a:pPr lvl="1"/>
            <a:r>
              <a:rPr lang="en-US" dirty="0"/>
              <a:t>VSSR Guide: </a:t>
            </a:r>
            <a:r>
              <a:rPr lang="en-US" dirty="0" smtClean="0">
                <a:hlinkClick r:id="rId8"/>
              </a:rPr>
              <a:t>http</a:t>
            </a:r>
            <a:r>
              <a:rPr lang="en-US" dirty="0">
                <a:hlinkClick r:id="rId8"/>
              </a:rPr>
              <a:t>://</a:t>
            </a:r>
            <a:r>
              <a:rPr lang="en-US" dirty="0" smtClean="0">
                <a:hlinkClick r:id="rId8"/>
              </a:rPr>
              <a:t>cjcc.georgia.gov/sites/cjcc.georgia.gov/files/2014_VSSR_Guide_0.pdf</a:t>
            </a:r>
            <a:r>
              <a:rPr lang="en-US" dirty="0" smtClean="0"/>
              <a:t> </a:t>
            </a:r>
          </a:p>
          <a:p>
            <a:pPr lvl="1"/>
            <a:endParaRPr lang="en-US" dirty="0"/>
          </a:p>
        </p:txBody>
      </p:sp>
    </p:spTree>
    <p:extLst>
      <p:ext uri="{BB962C8B-B14F-4D97-AF65-F5344CB8AC3E}">
        <p14:creationId xmlns:p14="http://schemas.microsoft.com/office/powerpoint/2010/main" val="6337306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sp>
        <p:nvSpPr>
          <p:cNvPr id="3" name="Content Placeholder 2"/>
          <p:cNvSpPr>
            <a:spLocks noGrp="1"/>
          </p:cNvSpPr>
          <p:nvPr>
            <p:ph idx="1"/>
          </p:nvPr>
        </p:nvSpPr>
        <p:spPr/>
        <p:txBody>
          <a:bodyPr>
            <a:normAutofit/>
          </a:bodyPr>
          <a:lstStyle/>
          <a:p>
            <a:pPr marL="0" indent="0" algn="ctr">
              <a:buNone/>
            </a:pPr>
            <a:r>
              <a:rPr lang="en-US" sz="28700" dirty="0" smtClean="0">
                <a:solidFill>
                  <a:srgbClr val="00B050"/>
                </a:solidFill>
                <a:effectLst>
                  <a:outerShdw blurRad="38100" dist="38100" dir="2700000" algn="tl">
                    <a:srgbClr val="000000">
                      <a:alpha val="43137"/>
                    </a:srgbClr>
                  </a:outerShdw>
                </a:effectLst>
                <a:latin typeface="+mn-lt"/>
              </a:rPr>
              <a:t>?</a:t>
            </a:r>
            <a:endParaRPr lang="en-US" sz="28700" dirty="0">
              <a:solidFill>
                <a:srgbClr val="00B05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8836246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r>
              <a:rPr lang="en-US" dirty="0"/>
              <a:t>Remember to look at the website and CONTACT </a:t>
            </a:r>
            <a:r>
              <a:rPr lang="en-US" dirty="0" smtClean="0"/>
              <a:t>us for help! </a:t>
            </a:r>
            <a:r>
              <a:rPr lang="en-US" dirty="0"/>
              <a:t>We’re here for you</a:t>
            </a:r>
            <a:r>
              <a:rPr lang="en-US" dirty="0" smtClean="0"/>
              <a:t>!</a:t>
            </a:r>
          </a:p>
          <a:p>
            <a:pPr marL="0" indent="0">
              <a:buNone/>
            </a:pPr>
            <a:r>
              <a:rPr lang="en-US" sz="2000" dirty="0" smtClean="0"/>
              <a:t>Betty Barnard – </a:t>
            </a:r>
            <a:r>
              <a:rPr lang="en-US" sz="2000" dirty="0" smtClean="0">
                <a:hlinkClick r:id="rId2"/>
              </a:rPr>
              <a:t>betty.barnard@cjcc.ga.gov</a:t>
            </a:r>
            <a:r>
              <a:rPr lang="en-US" sz="2000" dirty="0" smtClean="0"/>
              <a:t> – 404-654-5691</a:t>
            </a:r>
          </a:p>
          <a:p>
            <a:pPr marL="0" indent="0">
              <a:buNone/>
            </a:pPr>
            <a:r>
              <a:rPr lang="en-US" sz="2000" dirty="0" smtClean="0"/>
              <a:t>Dee Thomas – </a:t>
            </a:r>
            <a:r>
              <a:rPr lang="en-US" sz="2000" dirty="0" smtClean="0">
                <a:hlinkClick r:id="rId3"/>
              </a:rPr>
              <a:t>dionna.thomas@cjcc.ga.gov</a:t>
            </a:r>
            <a:r>
              <a:rPr lang="en-US" sz="2000" dirty="0" smtClean="0"/>
              <a:t> – 404-654-5695</a:t>
            </a:r>
          </a:p>
          <a:p>
            <a:pPr marL="0" indent="0">
              <a:buNone/>
            </a:pPr>
            <a:endParaRPr lang="en-US" sz="2000" dirty="0"/>
          </a:p>
          <a:p>
            <a:r>
              <a:rPr lang="en-US" dirty="0"/>
              <a:t>Create reminders </a:t>
            </a:r>
            <a:r>
              <a:rPr lang="en-US" dirty="0" smtClean="0"/>
              <a:t>for deadlines</a:t>
            </a:r>
          </a:p>
          <a:p>
            <a:pPr lvl="1"/>
            <a:r>
              <a:rPr lang="en-US" dirty="0"/>
              <a:t>D</a:t>
            </a:r>
            <a:r>
              <a:rPr lang="en-US" dirty="0" smtClean="0"/>
              <a:t>elays </a:t>
            </a:r>
            <a:r>
              <a:rPr lang="en-US" dirty="0"/>
              <a:t>your reimbursements </a:t>
            </a:r>
            <a:endParaRPr lang="en-US" dirty="0" smtClean="0"/>
          </a:p>
          <a:p>
            <a:pPr lvl="1"/>
            <a:r>
              <a:rPr lang="en-US" dirty="0" smtClean="0"/>
              <a:t>Per </a:t>
            </a:r>
            <a:r>
              <a:rPr lang="en-US" dirty="0"/>
              <a:t>special conditions, subject to a reduction in your federal award </a:t>
            </a:r>
            <a:r>
              <a:rPr lang="en-US" dirty="0" smtClean="0"/>
              <a:t>amount</a:t>
            </a:r>
          </a:p>
          <a:p>
            <a:pPr lvl="1"/>
            <a:endParaRPr lang="en-US" dirty="0"/>
          </a:p>
          <a:p>
            <a:r>
              <a:rPr lang="en-US" dirty="0"/>
              <a:t>Thanks – this is important and we appreciate you</a:t>
            </a:r>
          </a:p>
          <a:p>
            <a:endParaRPr lang="en-US" dirty="0"/>
          </a:p>
        </p:txBody>
      </p:sp>
    </p:spTree>
    <p:extLst>
      <p:ext uri="{BB962C8B-B14F-4D97-AF65-F5344CB8AC3E}">
        <p14:creationId xmlns:p14="http://schemas.microsoft.com/office/powerpoint/2010/main" val="2340903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Deadlines – Don’t Miss ‘</a:t>
            </a:r>
            <a:r>
              <a:rPr lang="en-US" sz="4800" dirty="0" err="1" smtClean="0"/>
              <a:t>Em</a:t>
            </a:r>
            <a:endParaRPr lang="en-US" sz="4800" dirty="0"/>
          </a:p>
        </p:txBody>
      </p:sp>
      <p:pic>
        <p:nvPicPr>
          <p:cNvPr id="4" name="table"/>
          <p:cNvPicPr>
            <a:picLocks noGrp="1"/>
          </p:cNvPicPr>
          <p:nvPr>
            <p:ph idx="1"/>
          </p:nvPr>
        </p:nvPicPr>
        <p:blipFill>
          <a:blip r:embed="rId2"/>
          <a:stretch>
            <a:fillRect/>
          </a:stretch>
        </p:blipFill>
        <p:spPr>
          <a:xfrm>
            <a:off x="685800" y="2667000"/>
            <a:ext cx="7773074" cy="1956986"/>
          </a:xfrm>
          <a:prstGeom prst="rect">
            <a:avLst/>
          </a:prstGeom>
        </p:spPr>
      </p:pic>
    </p:spTree>
    <p:extLst>
      <p:ext uri="{BB962C8B-B14F-4D97-AF65-F5344CB8AC3E}">
        <p14:creationId xmlns:p14="http://schemas.microsoft.com/office/powerpoint/2010/main" val="1747239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Tips for Deadline Compliance</a:t>
            </a:r>
            <a:endParaRPr lang="en-US" sz="4800" dirty="0"/>
          </a:p>
        </p:txBody>
      </p:sp>
      <p:sp>
        <p:nvSpPr>
          <p:cNvPr id="5" name="TextBox 4"/>
          <p:cNvSpPr txBox="1"/>
          <p:nvPr/>
        </p:nvSpPr>
        <p:spPr>
          <a:xfrm>
            <a:off x="663011" y="1905000"/>
            <a:ext cx="7696200" cy="4604337"/>
          </a:xfrm>
          <a:prstGeom prst="rect">
            <a:avLst/>
          </a:prstGeom>
          <a:noFill/>
        </p:spPr>
        <p:txBody>
          <a:bodyPr wrap="square" rtlCol="0">
            <a:spAutoFit/>
          </a:bodyPr>
          <a:lstStyle/>
          <a:p>
            <a:pPr marL="342900" indent="-342900">
              <a:spcBef>
                <a:spcPct val="20000"/>
              </a:spcBef>
              <a:buFont typeface="Arial" pitchFamily="34" charset="0"/>
              <a:buChar char="•"/>
            </a:pPr>
            <a:r>
              <a:rPr lang="en-US" sz="3200" dirty="0">
                <a:solidFill>
                  <a:schemeClr val="tx1">
                    <a:lumMod val="50000"/>
                    <a:lumOff val="50000"/>
                  </a:schemeClr>
                </a:solidFill>
                <a:latin typeface="+mj-lt"/>
              </a:rPr>
              <a:t>Refer to special conditions</a:t>
            </a:r>
          </a:p>
          <a:p>
            <a:pPr marL="342900" indent="-342900">
              <a:spcBef>
                <a:spcPct val="20000"/>
              </a:spcBef>
              <a:buFont typeface="Arial" pitchFamily="34" charset="0"/>
              <a:buChar char="•"/>
            </a:pPr>
            <a:r>
              <a:rPr lang="en-US" sz="3200" dirty="0">
                <a:solidFill>
                  <a:schemeClr val="tx1">
                    <a:lumMod val="50000"/>
                    <a:lumOff val="50000"/>
                  </a:schemeClr>
                </a:solidFill>
                <a:latin typeface="+mj-lt"/>
              </a:rPr>
              <a:t>Communicate with Project Director</a:t>
            </a:r>
          </a:p>
          <a:p>
            <a:pPr marL="342900" indent="-342900">
              <a:spcBef>
                <a:spcPct val="20000"/>
              </a:spcBef>
              <a:buFont typeface="Arial" pitchFamily="34" charset="0"/>
              <a:buChar char="•"/>
            </a:pPr>
            <a:r>
              <a:rPr lang="en-US" sz="3200" dirty="0">
                <a:solidFill>
                  <a:schemeClr val="tx1">
                    <a:lumMod val="50000"/>
                    <a:lumOff val="50000"/>
                  </a:schemeClr>
                </a:solidFill>
                <a:latin typeface="+mj-lt"/>
              </a:rPr>
              <a:t>CJCC will not process </a:t>
            </a:r>
            <a:r>
              <a:rPr lang="en-US" sz="3200" dirty="0" err="1">
                <a:solidFill>
                  <a:schemeClr val="tx1">
                    <a:lumMod val="50000"/>
                    <a:lumOff val="50000"/>
                  </a:schemeClr>
                </a:solidFill>
                <a:latin typeface="+mj-lt"/>
              </a:rPr>
              <a:t>SERs</a:t>
            </a:r>
            <a:r>
              <a:rPr lang="en-US" sz="3200" dirty="0">
                <a:solidFill>
                  <a:schemeClr val="tx1">
                    <a:lumMod val="50000"/>
                    <a:lumOff val="50000"/>
                  </a:schemeClr>
                </a:solidFill>
                <a:latin typeface="+mj-lt"/>
              </a:rPr>
              <a:t> until the VSSR is complete</a:t>
            </a:r>
          </a:p>
          <a:p>
            <a:pPr marL="342900" indent="-342900">
              <a:spcBef>
                <a:spcPct val="20000"/>
              </a:spcBef>
              <a:buFont typeface="Arial" pitchFamily="34" charset="0"/>
              <a:buChar char="•"/>
            </a:pPr>
            <a:r>
              <a:rPr lang="en-US" sz="3200" b="1" dirty="0">
                <a:solidFill>
                  <a:schemeClr val="tx1">
                    <a:lumMod val="50000"/>
                    <a:lumOff val="50000"/>
                  </a:schemeClr>
                </a:solidFill>
                <a:latin typeface="+mj-lt"/>
              </a:rPr>
              <a:t>Repeated lateness or failure to complete may result in penalties such as reductions to your award</a:t>
            </a:r>
          </a:p>
          <a:p>
            <a:pPr marL="285750" indent="-285750">
              <a:buFont typeface="Arial" panose="020B0604020202020204" pitchFamily="34" charset="0"/>
              <a:buChar char="•"/>
            </a:pPr>
            <a:endParaRPr lang="en-US" sz="3200" dirty="0"/>
          </a:p>
          <a:p>
            <a:endParaRPr lang="en-US" b="1" dirty="0"/>
          </a:p>
        </p:txBody>
      </p:sp>
    </p:spTree>
    <p:extLst>
      <p:ext uri="{BB962C8B-B14F-4D97-AF65-F5344CB8AC3E}">
        <p14:creationId xmlns:p14="http://schemas.microsoft.com/office/powerpoint/2010/main" val="139143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with CJCC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Planner sends instructions and login info 30 days before the report is due</a:t>
            </a:r>
          </a:p>
          <a:p>
            <a:r>
              <a:rPr lang="en-US" dirty="0" smtClean="0"/>
              <a:t>Info goes to Project Director ONLY. Ask them to forward to you if you report but are not the PD.</a:t>
            </a:r>
          </a:p>
          <a:p>
            <a:r>
              <a:rPr lang="en-US" dirty="0" smtClean="0"/>
              <a:t>User ID = grant number</a:t>
            </a:r>
          </a:p>
          <a:p>
            <a:r>
              <a:rPr lang="en-US" dirty="0" smtClean="0"/>
              <a:t>Password = 4 digits; will be the same each reporting quarter</a:t>
            </a:r>
          </a:p>
          <a:p>
            <a:r>
              <a:rPr lang="en-US" dirty="0" smtClean="0"/>
              <a:t>Make sure you can access </a:t>
            </a:r>
            <a:r>
              <a:rPr lang="en-US" dirty="0" err="1" smtClean="0"/>
              <a:t>MailChimp</a:t>
            </a:r>
            <a:r>
              <a:rPr lang="en-US" dirty="0" smtClean="0"/>
              <a:t> via your email system</a:t>
            </a:r>
          </a:p>
          <a:p>
            <a:r>
              <a:rPr lang="en-US" dirty="0" smtClean="0"/>
              <a:t>Contact Betty or Dee with questions. Prefer email – include your grant number(s) for expedited service</a:t>
            </a:r>
          </a:p>
          <a:p>
            <a:pPr lvl="1"/>
            <a:r>
              <a:rPr lang="en-US" dirty="0" smtClean="0"/>
              <a:t>Log in problems or programmatic questions = Betty</a:t>
            </a:r>
          </a:p>
          <a:p>
            <a:pPr lvl="1"/>
            <a:r>
              <a:rPr lang="en-US" dirty="0" smtClean="0"/>
              <a:t>Technical issues = Dee</a:t>
            </a:r>
            <a:endParaRPr lang="en-US" dirty="0"/>
          </a:p>
        </p:txBody>
      </p:sp>
    </p:spTree>
    <p:extLst>
      <p:ext uri="{BB962C8B-B14F-4D97-AF65-F5344CB8AC3E}">
        <p14:creationId xmlns:p14="http://schemas.microsoft.com/office/powerpoint/2010/main" val="672456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 I Complete More than One Report?</a:t>
            </a:r>
            <a:endParaRPr lang="en-US" dirty="0"/>
          </a:p>
        </p:txBody>
      </p:sp>
      <p:sp>
        <p:nvSpPr>
          <p:cNvPr id="3" name="Content Placeholder 2"/>
          <p:cNvSpPr>
            <a:spLocks noGrp="1"/>
          </p:cNvSpPr>
          <p:nvPr>
            <p:ph idx="1"/>
          </p:nvPr>
        </p:nvSpPr>
        <p:spPr>
          <a:xfrm>
            <a:off x="457200" y="2057400"/>
            <a:ext cx="7924800" cy="4068763"/>
          </a:xfrm>
        </p:spPr>
        <p:txBody>
          <a:bodyPr>
            <a:normAutofit fontScale="92500" lnSpcReduction="10000"/>
          </a:bodyPr>
          <a:lstStyle/>
          <a:p>
            <a:r>
              <a:rPr lang="en-US" sz="3600" dirty="0" err="1" smtClean="0"/>
              <a:t>CJSSR</a:t>
            </a:r>
            <a:endParaRPr lang="en-US" sz="3600" dirty="0"/>
          </a:p>
          <a:p>
            <a:r>
              <a:rPr lang="en-US" sz="3600" dirty="0" smtClean="0"/>
              <a:t>Different </a:t>
            </a:r>
            <a:r>
              <a:rPr lang="en-US" sz="3600" dirty="0"/>
              <a:t>funding </a:t>
            </a:r>
            <a:endParaRPr lang="en-US" sz="3600" dirty="0" smtClean="0"/>
          </a:p>
          <a:p>
            <a:pPr marL="0" indent="0">
              <a:buNone/>
            </a:pPr>
            <a:r>
              <a:rPr lang="en-US" sz="3600" dirty="0"/>
              <a:t> </a:t>
            </a:r>
            <a:r>
              <a:rPr lang="en-US" sz="3600" dirty="0" smtClean="0"/>
              <a:t>  streams</a:t>
            </a:r>
            <a:endParaRPr lang="en-US" sz="3600" dirty="0"/>
          </a:p>
          <a:p>
            <a:r>
              <a:rPr lang="en-US" sz="3600" dirty="0" smtClean="0"/>
              <a:t>Different </a:t>
            </a:r>
            <a:r>
              <a:rPr lang="en-US" sz="3600" dirty="0"/>
              <a:t>project </a:t>
            </a:r>
            <a:endParaRPr lang="en-US" sz="3600" dirty="0" smtClean="0"/>
          </a:p>
          <a:p>
            <a:pPr marL="0" indent="0">
              <a:buNone/>
            </a:pPr>
            <a:r>
              <a:rPr lang="en-US" sz="3600" dirty="0" smtClean="0"/>
              <a:t>   sites</a:t>
            </a:r>
            <a:endParaRPr lang="en-US" sz="3600" dirty="0"/>
          </a:p>
          <a:p>
            <a:r>
              <a:rPr lang="en-US" sz="3600" dirty="0" smtClean="0"/>
              <a:t>Different </a:t>
            </a:r>
            <a:r>
              <a:rPr lang="en-US" sz="3600" dirty="0"/>
              <a:t>projects </a:t>
            </a:r>
            <a:endParaRPr lang="en-US" sz="3600" dirty="0" smtClean="0"/>
          </a:p>
          <a:p>
            <a:pPr marL="0" indent="0">
              <a:buNone/>
            </a:pPr>
            <a:r>
              <a:rPr lang="en-US" sz="3600" dirty="0" smtClean="0"/>
              <a:t>   can </a:t>
            </a:r>
            <a:r>
              <a:rPr lang="en-US" sz="3600" dirty="0"/>
              <a:t>now </a:t>
            </a:r>
            <a:r>
              <a:rPr lang="en-US" sz="3600" dirty="0" smtClean="0"/>
              <a:t>complete just one </a:t>
            </a:r>
            <a:r>
              <a:rPr lang="en-US" sz="3600" dirty="0"/>
              <a:t>report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2209800"/>
            <a:ext cx="3556000" cy="2667000"/>
          </a:xfrm>
          <a:prstGeom prst="rect">
            <a:avLst/>
          </a:prstGeom>
        </p:spPr>
      </p:pic>
    </p:spTree>
    <p:extLst>
      <p:ext uri="{BB962C8B-B14F-4D97-AF65-F5344CB8AC3E}">
        <p14:creationId xmlns:p14="http://schemas.microsoft.com/office/powerpoint/2010/main" val="62748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Report?</a:t>
            </a:r>
            <a:endParaRPr lang="en-US" dirty="0"/>
          </a:p>
        </p:txBody>
      </p:sp>
      <p:sp>
        <p:nvSpPr>
          <p:cNvPr id="3" name="Content Placeholder 2"/>
          <p:cNvSpPr>
            <a:spLocks noGrp="1"/>
          </p:cNvSpPr>
          <p:nvPr>
            <p:ph idx="1"/>
          </p:nvPr>
        </p:nvSpPr>
        <p:spPr>
          <a:xfrm>
            <a:off x="457200" y="1752600"/>
            <a:ext cx="8229600" cy="4373563"/>
          </a:xfrm>
        </p:spPr>
        <p:txBody>
          <a:bodyPr/>
          <a:lstStyle/>
          <a:p>
            <a:r>
              <a:rPr lang="en-US" b="1" dirty="0"/>
              <a:t>Outputs</a:t>
            </a:r>
            <a:r>
              <a:rPr lang="en-US" dirty="0"/>
              <a:t> for VOCA, VAWA or SASP-funded activities during the reporting quarter. This may mean you need to </a:t>
            </a:r>
            <a:r>
              <a:rPr lang="en-US" b="1" dirty="0" smtClean="0"/>
              <a:t>prorate</a:t>
            </a:r>
            <a:r>
              <a:rPr lang="en-US" dirty="0" smtClean="0"/>
              <a:t>.</a:t>
            </a:r>
          </a:p>
          <a:p>
            <a:r>
              <a:rPr lang="en-US" dirty="0" smtClean="0"/>
              <a:t>New </a:t>
            </a:r>
            <a:r>
              <a:rPr lang="en-US" dirty="0"/>
              <a:t>victim demographics and services by county and victimization </a:t>
            </a:r>
            <a:r>
              <a:rPr lang="en-US" dirty="0" smtClean="0"/>
              <a:t>type</a:t>
            </a:r>
          </a:p>
          <a:p>
            <a:pPr lvl="1"/>
            <a:r>
              <a:rPr lang="en-US" dirty="0" smtClean="0"/>
              <a:t>NB: If </a:t>
            </a:r>
            <a:r>
              <a:rPr lang="en-US" dirty="0"/>
              <a:t>you have a new grant you need to report all victims as new this </a:t>
            </a:r>
            <a:r>
              <a:rPr lang="en-US" dirty="0" smtClean="0"/>
              <a:t>quarter</a:t>
            </a:r>
          </a:p>
          <a:p>
            <a:r>
              <a:rPr lang="en-US" dirty="0" smtClean="0"/>
              <a:t>Existing </a:t>
            </a:r>
            <a:r>
              <a:rPr lang="en-US" dirty="0"/>
              <a:t>victim services by county and victimization type</a:t>
            </a:r>
          </a:p>
          <a:p>
            <a:endParaRPr lang="en-US" dirty="0"/>
          </a:p>
        </p:txBody>
      </p:sp>
    </p:spTree>
    <p:extLst>
      <p:ext uri="{BB962C8B-B14F-4D97-AF65-F5344CB8AC3E}">
        <p14:creationId xmlns:p14="http://schemas.microsoft.com/office/powerpoint/2010/main" val="121506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440</TotalTime>
  <Words>2135</Words>
  <Application>Microsoft Office PowerPoint</Application>
  <PresentationFormat>On-screen Show (4:3)</PresentationFormat>
  <Paragraphs>255</Paragraphs>
  <Slides>49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Cambria</vt:lpstr>
      <vt:lpstr>Century Gothic</vt:lpstr>
      <vt:lpstr>Courier New</vt:lpstr>
      <vt:lpstr>Palatino Linotype</vt:lpstr>
      <vt:lpstr>Executive</vt:lpstr>
      <vt:lpstr>VSSR Webinar</vt:lpstr>
      <vt:lpstr>Welcome and Introductions</vt:lpstr>
      <vt:lpstr>Quick poll</vt:lpstr>
      <vt:lpstr>Purposes of reporting</vt:lpstr>
      <vt:lpstr>Deadlines – Don’t Miss ‘Em</vt:lpstr>
      <vt:lpstr>Tips for Deadline Compliance</vt:lpstr>
      <vt:lpstr>Communication with CJCC</vt:lpstr>
      <vt:lpstr>When Do I Complete More than One Report?</vt:lpstr>
      <vt:lpstr>What Do I Report?</vt:lpstr>
      <vt:lpstr>Prorating Data for the VSSR: Example #1</vt:lpstr>
      <vt:lpstr>Prorating Data for the VSSR: Example #2</vt:lpstr>
      <vt:lpstr>Prorating Data for the VSSR: Example #3</vt:lpstr>
      <vt:lpstr>Accurate Reporting is Important</vt:lpstr>
      <vt:lpstr>Completing the VSSR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vt:lpstr>
      <vt:lpstr>Common Errors</vt:lpstr>
      <vt:lpstr>Resources at cjcc.georgia.gov</vt:lpstr>
      <vt:lpstr>Q &amp; A</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bebarnard</dc:creator>
  <cp:lastModifiedBy>B Barnard</cp:lastModifiedBy>
  <cp:revision>22</cp:revision>
  <dcterms:created xsi:type="dcterms:W3CDTF">2014-04-10T12:57:58Z</dcterms:created>
  <dcterms:modified xsi:type="dcterms:W3CDTF">2015-01-22T20:10:58Z</dcterms:modified>
</cp:coreProperties>
</file>